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2" r:id="rId3"/>
    <p:sldId id="283" r:id="rId4"/>
    <p:sldId id="279" r:id="rId5"/>
    <p:sldId id="273" r:id="rId6"/>
    <p:sldId id="280" r:id="rId7"/>
    <p:sldId id="27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1" r:id="rId19"/>
    <p:sldId id="267" r:id="rId20"/>
    <p:sldId id="268" r:id="rId21"/>
    <p:sldId id="275" r:id="rId22"/>
    <p:sldId id="281" r:id="rId23"/>
    <p:sldId id="276" r:id="rId24"/>
    <p:sldId id="277" r:id="rId25"/>
    <p:sldId id="282" r:id="rId26"/>
    <p:sldId id="278" r:id="rId27"/>
    <p:sldId id="269" r:id="rId28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67" autoAdjust="0"/>
    <p:restoredTop sz="94660"/>
  </p:normalViewPr>
  <p:slideViewPr>
    <p:cSldViewPr>
      <p:cViewPr varScale="1">
        <p:scale>
          <a:sx n="86" d="100"/>
          <a:sy n="86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BC5E6198-CDC6-4BAB-BAF9-A6EAC5B6B699}" type="datetimeFigureOut">
              <a:rPr lang="en-US" smtClean="0"/>
              <a:t>10/8/2007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F282122D-1DA7-4420-B833-D02FBC5144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5F609BFF-8A24-44BF-9ADF-ACEC9291E50C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6FF56BBD-8EE9-4B83-A954-4F6459467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BBD-8EE9-4B83-A954-4F64594673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5941-091C-4DC1-9047-0113BE44967B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2DF-2AAB-46C9-8D2D-4953B329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5941-091C-4DC1-9047-0113BE44967B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2DF-2AAB-46C9-8D2D-4953B329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5941-091C-4DC1-9047-0113BE44967B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2DF-2AAB-46C9-8D2D-4953B329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5941-091C-4DC1-9047-0113BE44967B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2DF-2AAB-46C9-8D2D-4953B329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5941-091C-4DC1-9047-0113BE44967B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2DF-2AAB-46C9-8D2D-4953B329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5941-091C-4DC1-9047-0113BE44967B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2DF-2AAB-46C9-8D2D-4953B329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5941-091C-4DC1-9047-0113BE44967B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2DF-2AAB-46C9-8D2D-4953B329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5941-091C-4DC1-9047-0113BE44967B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2DF-2AAB-46C9-8D2D-4953B329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5941-091C-4DC1-9047-0113BE44967B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2DF-2AAB-46C9-8D2D-4953B329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5941-091C-4DC1-9047-0113BE44967B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82DF-2AAB-46C9-8D2D-4953B3296A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5941-091C-4DC1-9047-0113BE44967B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9282DF-2AAB-46C9-8D2D-4953B3296A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9B5941-091C-4DC1-9047-0113BE44967B}" type="datetimeFigureOut">
              <a:rPr lang="en-US" smtClean="0"/>
              <a:pPr/>
              <a:t>10/8/2007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9282DF-2AAB-46C9-8D2D-4953B3296A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Story of           </a:t>
            </a:r>
            <a:b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en-US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Dryope</a:t>
            </a:r>
            <a:endParaRPr 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Dryope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2362200"/>
            <a:ext cx="4301990" cy="366944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4"/>
                </a:solidFill>
              </a:rPr>
              <a:t>Dryope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Ovid says, </a:t>
            </a:r>
            <a:r>
              <a:rPr lang="en-US" dirty="0" err="1" smtClean="0"/>
              <a:t>Dryope</a:t>
            </a:r>
            <a:r>
              <a:rPr lang="en-US" dirty="0" smtClean="0"/>
              <a:t> was the most beautiful of all the </a:t>
            </a:r>
            <a:r>
              <a:rPr lang="en-US" dirty="0" err="1" smtClean="0"/>
              <a:t>Oechalian</a:t>
            </a:r>
            <a:r>
              <a:rPr lang="en-US" dirty="0" smtClean="0"/>
              <a:t> girls.  Thus, because of her beauty, Apollo rapes her, taking her virginity.  Even though she has been defiled, </a:t>
            </a:r>
            <a:r>
              <a:rPr lang="en-US" dirty="0" err="1" smtClean="0"/>
              <a:t>Andraemon</a:t>
            </a:r>
            <a:r>
              <a:rPr lang="en-US" dirty="0" smtClean="0"/>
              <a:t> makes </a:t>
            </a:r>
            <a:r>
              <a:rPr lang="en-US" dirty="0" err="1" smtClean="0"/>
              <a:t>Dryope</a:t>
            </a:r>
            <a:r>
              <a:rPr lang="en-US" dirty="0" smtClean="0"/>
              <a:t> his wife, and all his people think he is lucky.</a:t>
            </a:r>
          </a:p>
          <a:p>
            <a:endParaRPr lang="en-US" dirty="0" smtClean="0"/>
          </a:p>
          <a:p>
            <a:r>
              <a:rPr lang="en-US" dirty="0" smtClean="0"/>
              <a:t>According to </a:t>
            </a:r>
            <a:r>
              <a:rPr lang="en-US" dirty="0" err="1" smtClean="0"/>
              <a:t>Antoninus</a:t>
            </a:r>
            <a:r>
              <a:rPr lang="en-US" dirty="0" smtClean="0"/>
              <a:t> </a:t>
            </a:r>
            <a:r>
              <a:rPr lang="en-US" dirty="0" err="1" smtClean="0"/>
              <a:t>Liberalis’s</a:t>
            </a:r>
            <a:r>
              <a:rPr lang="en-US" dirty="0" smtClean="0"/>
              <a:t>  book, </a:t>
            </a:r>
            <a:r>
              <a:rPr lang="en-US" i="1" dirty="0" smtClean="0"/>
              <a:t>Collection of  Transformations</a:t>
            </a:r>
            <a:r>
              <a:rPr lang="en-US" dirty="0" smtClean="0"/>
              <a:t>, </a:t>
            </a:r>
            <a:r>
              <a:rPr lang="en-US" dirty="0" err="1" smtClean="0"/>
              <a:t>Dryope</a:t>
            </a:r>
            <a:r>
              <a:rPr lang="en-US" dirty="0" smtClean="0"/>
              <a:t> played with the hamadryads on Mount </a:t>
            </a:r>
            <a:r>
              <a:rPr lang="en-US" dirty="0" err="1" smtClean="0"/>
              <a:t>Oeta</a:t>
            </a:r>
            <a:r>
              <a:rPr lang="en-US" dirty="0" smtClean="0"/>
              <a:t>.  There Apollo saw the girl, followed her, and turned himself into a tortoise, which </a:t>
            </a:r>
            <a:r>
              <a:rPr lang="en-US" dirty="0" err="1" smtClean="0"/>
              <a:t>Dryope</a:t>
            </a:r>
            <a:r>
              <a:rPr lang="en-US" dirty="0" smtClean="0"/>
              <a:t> took as a pet.</a:t>
            </a:r>
          </a:p>
          <a:p>
            <a:endParaRPr lang="en-US" dirty="0"/>
          </a:p>
        </p:txBody>
      </p:sp>
      <p:pic>
        <p:nvPicPr>
          <p:cNvPr id="4" name="Picture 3" descr="DryadMorg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1905000"/>
          </a:xfrm>
          <a:prstGeom prst="rect">
            <a:avLst/>
          </a:prstGeom>
        </p:spPr>
      </p:pic>
      <p:pic>
        <p:nvPicPr>
          <p:cNvPr id="7" name="Picture 6" descr="Apol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838200" cy="1828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4"/>
                </a:solidFill>
              </a:rPr>
              <a:t>Hamadryads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Hamadryads are a type of dryad</a:t>
            </a:r>
          </a:p>
          <a:p>
            <a:pPr>
              <a:buNone/>
            </a:pPr>
            <a:r>
              <a:rPr lang="en-US" dirty="0" smtClean="0"/>
              <a:t>which are born bonded to a </a:t>
            </a:r>
          </a:p>
          <a:p>
            <a:pPr>
              <a:buNone/>
            </a:pPr>
            <a:r>
              <a:rPr lang="en-US" dirty="0" smtClean="0"/>
              <a:t>certain tree.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the tree dies, so does the </a:t>
            </a:r>
          </a:p>
          <a:p>
            <a:pPr>
              <a:buNone/>
            </a:pPr>
            <a:r>
              <a:rPr lang="en-US" dirty="0" smtClean="0"/>
              <a:t>hamadryad</a:t>
            </a:r>
            <a:endParaRPr lang="en-US" dirty="0"/>
          </a:p>
        </p:txBody>
      </p:sp>
      <p:pic>
        <p:nvPicPr>
          <p:cNvPr id="4" name="Picture 3" descr="175px-Waterhouse_-_Hamadry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066800"/>
            <a:ext cx="2209800" cy="510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accent4"/>
                </a:solidFill>
              </a:rPr>
              <a:t>          </a:t>
            </a:r>
            <a:r>
              <a:rPr sz="3000" smtClean="0">
                <a:solidFill>
                  <a:schemeClr val="accent4"/>
                </a:solidFill>
              </a:rPr>
              <a:t>Antoninus Liberalis's Dryope</a:t>
            </a:r>
            <a:r>
              <a:rPr lang="en-US" sz="3000" dirty="0" smtClean="0">
                <a:solidFill>
                  <a:schemeClr val="accent4"/>
                </a:solidFill>
              </a:rPr>
              <a:t>  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Dryope</a:t>
            </a:r>
            <a:r>
              <a:rPr lang="en-US" dirty="0" smtClean="0"/>
              <a:t> takes the tortoise and plays with it in her lap.  Suddenly, Apollo changes from a tortoise into a snake.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Dryope</a:t>
            </a:r>
            <a:r>
              <a:rPr lang="en-US" dirty="0" smtClean="0"/>
              <a:t> tries to flee from the snake, but Apollo, in snake form, twines around her legs and arms to prevent her from escaping. The nymphs forsake </a:t>
            </a:r>
            <a:r>
              <a:rPr lang="en-US" dirty="0" err="1" smtClean="0"/>
              <a:t>Dryope</a:t>
            </a:r>
            <a:r>
              <a:rPr lang="en-US" dirty="0" smtClean="0"/>
              <a:t> and Apollo rapes her.</a:t>
            </a:r>
          </a:p>
          <a:p>
            <a:endParaRPr lang="en-US" dirty="0" smtClean="0"/>
          </a:p>
          <a:p>
            <a:r>
              <a:rPr lang="en-US" dirty="0" err="1" smtClean="0"/>
              <a:t>Dryope</a:t>
            </a:r>
            <a:r>
              <a:rPr lang="en-US" dirty="0" smtClean="0"/>
              <a:t> gives birth to a son, </a:t>
            </a:r>
            <a:r>
              <a:rPr lang="en-US" dirty="0" err="1" smtClean="0"/>
              <a:t>Amphissus</a:t>
            </a:r>
            <a:r>
              <a:rPr lang="en-US" dirty="0" smtClean="0"/>
              <a:t>, and then marries </a:t>
            </a:r>
            <a:r>
              <a:rPr lang="en-US" dirty="0" err="1" smtClean="0"/>
              <a:t>Andreaemon</a:t>
            </a:r>
            <a:endParaRPr lang="en-US" dirty="0"/>
          </a:p>
        </p:txBody>
      </p:sp>
      <p:pic>
        <p:nvPicPr>
          <p:cNvPr id="4" name="Picture 3" descr="sn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52400"/>
            <a:ext cx="1866900" cy="1425633"/>
          </a:xfrm>
          <a:prstGeom prst="rect">
            <a:avLst/>
          </a:prstGeom>
        </p:spPr>
      </p:pic>
      <p:pic>
        <p:nvPicPr>
          <p:cNvPr id="5" name="Picture 4" descr="tortoi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905000" cy="1219200"/>
          </a:xfrm>
          <a:prstGeom prst="rect">
            <a:avLst/>
          </a:prstGeom>
        </p:spPr>
      </p:pic>
      <p:pic>
        <p:nvPicPr>
          <p:cNvPr id="2052" name="Picture 4" descr="C:\Users\user\AppData\Local\Microsoft\Windows\Temporary Internet Files\Content.IE5\U2AVOOI5\MPj0422771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42672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accent4"/>
                </a:solidFill>
              </a:rPr>
              <a:t>                           </a:t>
            </a:r>
            <a:r>
              <a:rPr sz="3000" smtClean="0">
                <a:solidFill>
                  <a:schemeClr val="accent4"/>
                </a:solidFill>
              </a:rPr>
              <a:t>Antoninus </a:t>
            </a:r>
            <a:r>
              <a:rPr lang="en-US" sz="3000" dirty="0" smtClean="0">
                <a:solidFill>
                  <a:schemeClr val="accent4"/>
                </a:solidFill>
              </a:rPr>
              <a:t/>
            </a:r>
            <a:br>
              <a:rPr lang="en-US" sz="3000" dirty="0" smtClean="0">
                <a:solidFill>
                  <a:schemeClr val="accent4"/>
                </a:solidFill>
              </a:rPr>
            </a:br>
            <a:r>
              <a:rPr lang="en-US" sz="3000" dirty="0" smtClean="0">
                <a:solidFill>
                  <a:schemeClr val="accent4"/>
                </a:solidFill>
              </a:rPr>
              <a:t>                      </a:t>
            </a:r>
            <a:r>
              <a:rPr sz="3000" smtClean="0">
                <a:solidFill>
                  <a:schemeClr val="accent4"/>
                </a:solidFill>
              </a:rPr>
              <a:t>Liberalis's Dryope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Antoninus</a:t>
            </a:r>
            <a:r>
              <a:rPr lang="en-US" dirty="0" smtClean="0"/>
              <a:t> </a:t>
            </a:r>
            <a:r>
              <a:rPr lang="en-US" dirty="0" err="1" smtClean="0"/>
              <a:t>Liberalis</a:t>
            </a:r>
            <a:r>
              <a:rPr lang="en-US" dirty="0" smtClean="0"/>
              <a:t> then says that </a:t>
            </a:r>
            <a:r>
              <a:rPr lang="en-US" dirty="0" err="1" smtClean="0"/>
              <a:t>Amphissus</a:t>
            </a:r>
            <a:r>
              <a:rPr lang="en-US" dirty="0" smtClean="0"/>
              <a:t> founds the city of </a:t>
            </a:r>
            <a:r>
              <a:rPr lang="en-US" dirty="0" err="1" smtClean="0"/>
              <a:t>Oeta</a:t>
            </a:r>
            <a:r>
              <a:rPr lang="en-US" dirty="0" smtClean="0"/>
              <a:t> and builds a temple to his father, Apollo.</a:t>
            </a:r>
          </a:p>
          <a:p>
            <a:endParaRPr lang="en-US" dirty="0" smtClean="0"/>
          </a:p>
          <a:p>
            <a:r>
              <a:rPr lang="en-US" dirty="0" err="1" smtClean="0"/>
              <a:t>Dryope</a:t>
            </a:r>
            <a:r>
              <a:rPr lang="en-US" dirty="0" smtClean="0"/>
              <a:t> becomes a priestess of the temple, and the nymphs come to converse with her.</a:t>
            </a:r>
          </a:p>
          <a:p>
            <a:endParaRPr lang="en-US" dirty="0" smtClean="0"/>
          </a:p>
          <a:p>
            <a:r>
              <a:rPr lang="en-US" dirty="0" smtClean="0"/>
              <a:t> One day, while at a spring, Apollo returns to </a:t>
            </a:r>
            <a:r>
              <a:rPr lang="en-US" dirty="0" err="1" smtClean="0"/>
              <a:t>Dryope</a:t>
            </a:r>
            <a:r>
              <a:rPr lang="en-US" dirty="0" smtClean="0"/>
              <a:t> as a snake.  The snake coils around her and Apollo turns </a:t>
            </a:r>
            <a:r>
              <a:rPr lang="en-US" dirty="0" err="1" smtClean="0"/>
              <a:t>Dryope</a:t>
            </a:r>
            <a:r>
              <a:rPr lang="en-US" dirty="0" smtClean="0"/>
              <a:t> into a poplar tree.</a:t>
            </a:r>
          </a:p>
        </p:txBody>
      </p:sp>
      <p:pic>
        <p:nvPicPr>
          <p:cNvPr id="1026" name="Picture 2" descr="C:\Users\user\AppData\Local\Microsoft\Windows\Temporary Internet Files\Content.IE5\A9KSIRZL\MCj0351097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24600" y="228600"/>
            <a:ext cx="2590800" cy="1752600"/>
          </a:xfrm>
          <a:prstGeom prst="rect">
            <a:avLst/>
          </a:prstGeom>
          <a:noFill/>
        </p:spPr>
      </p:pic>
      <p:pic>
        <p:nvPicPr>
          <p:cNvPr id="5" name="Picture 4" descr="tortoi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8600"/>
            <a:ext cx="2116666" cy="1524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000" smtClean="0">
                <a:solidFill>
                  <a:schemeClr val="accent4"/>
                </a:solidFill>
              </a:rPr>
              <a:t>Ovid's Transformation of Dryope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 Ovid’s </a:t>
            </a:r>
            <a:r>
              <a:rPr lang="en-US" i="1" dirty="0" smtClean="0"/>
              <a:t>Metamorphosis</a:t>
            </a:r>
            <a:r>
              <a:rPr lang="en-US" dirty="0" smtClean="0"/>
              <a:t>, </a:t>
            </a:r>
            <a:r>
              <a:rPr lang="en-US" dirty="0" err="1" smtClean="0"/>
              <a:t>Dryope</a:t>
            </a:r>
            <a:r>
              <a:rPr lang="en-US" dirty="0" smtClean="0"/>
              <a:t> goes to a lake shore with her sister, </a:t>
            </a:r>
            <a:r>
              <a:rPr lang="en-US" dirty="0" err="1" smtClean="0"/>
              <a:t>Iole</a:t>
            </a:r>
            <a:r>
              <a:rPr lang="en-US" dirty="0" smtClean="0"/>
              <a:t>, and son, </a:t>
            </a:r>
            <a:r>
              <a:rPr lang="en-US" dirty="0" err="1" smtClean="0"/>
              <a:t>Amphissos</a:t>
            </a:r>
            <a:r>
              <a:rPr lang="en-US" dirty="0" smtClean="0"/>
              <a:t>, to give offerings and prayers to the nymphs.  </a:t>
            </a:r>
          </a:p>
          <a:p>
            <a:endParaRPr lang="en-US" dirty="0" smtClean="0"/>
          </a:p>
          <a:p>
            <a:r>
              <a:rPr lang="en-US" dirty="0" err="1" smtClean="0"/>
              <a:t>Dryope</a:t>
            </a:r>
            <a:r>
              <a:rPr lang="en-US" dirty="0" smtClean="0"/>
              <a:t> sees a crimson water lotus blooming near the lake shore.  Seeking to please her infant son, she picks the flowers for him to play with.</a:t>
            </a:r>
          </a:p>
          <a:p>
            <a:endParaRPr lang="en-US" dirty="0" smtClean="0"/>
          </a:p>
          <a:p>
            <a:r>
              <a:rPr lang="en-US" dirty="0" smtClean="0"/>
              <a:t>As she picks the flower, bloody drops fall from the stem and the plant shudders.  Too late, </a:t>
            </a:r>
            <a:r>
              <a:rPr lang="en-US" dirty="0" err="1" smtClean="0"/>
              <a:t>Iole</a:t>
            </a:r>
            <a:r>
              <a:rPr lang="en-US" dirty="0" smtClean="0"/>
              <a:t> remembers the story of Lotus and </a:t>
            </a:r>
            <a:r>
              <a:rPr lang="en-US" dirty="0" err="1" smtClean="0"/>
              <a:t>Priapus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WAter lot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"/>
            <a:ext cx="1866900" cy="213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000" smtClean="0"/>
              <a:t>                          </a:t>
            </a:r>
            <a:r>
              <a:rPr sz="3000" smtClean="0">
                <a:solidFill>
                  <a:schemeClr val="accent4"/>
                </a:solidFill>
              </a:rPr>
              <a:t>Lotis and Priapus  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Lotis</a:t>
            </a:r>
            <a:r>
              <a:rPr lang="en-US" dirty="0" smtClean="0"/>
              <a:t> is a nymph.</a:t>
            </a:r>
          </a:p>
          <a:p>
            <a:endParaRPr lang="en-US" dirty="0" smtClean="0"/>
          </a:p>
          <a:p>
            <a:r>
              <a:rPr lang="en-US" dirty="0" smtClean="0"/>
              <a:t>She is the daughter of either Poseidon or </a:t>
            </a:r>
            <a:r>
              <a:rPr lang="en-US" dirty="0" err="1" smtClean="0"/>
              <a:t>Nereus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Priapus</a:t>
            </a:r>
            <a:r>
              <a:rPr lang="en-US" dirty="0" smtClean="0"/>
              <a:t> is a minor fertility god, protector of livestock, fruit plants, gardens, and male genitalia.</a:t>
            </a:r>
          </a:p>
          <a:p>
            <a:endParaRPr lang="en-US" dirty="0" smtClean="0"/>
          </a:p>
          <a:p>
            <a:r>
              <a:rPr lang="en-US" dirty="0" err="1" smtClean="0"/>
              <a:t>Priapus</a:t>
            </a:r>
            <a:r>
              <a:rPr lang="en-US" dirty="0" smtClean="0"/>
              <a:t> is the child of Venus and Dionysus, Hermes, or Adonis</a:t>
            </a:r>
            <a:endParaRPr lang="en-US" dirty="0"/>
          </a:p>
        </p:txBody>
      </p:sp>
      <p:pic>
        <p:nvPicPr>
          <p:cNvPr id="4" name="Picture 3" descr="lotus and priap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885950" cy="2514600"/>
          </a:xfrm>
          <a:prstGeom prst="rect">
            <a:avLst/>
          </a:prstGeom>
        </p:spPr>
      </p:pic>
      <p:pic>
        <p:nvPicPr>
          <p:cNvPr id="5" name="Picture 4" descr="Waterhouse-Hylas-Nymph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0"/>
            <a:ext cx="1905000" cy="1752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000" smtClean="0"/>
              <a:t>                         </a:t>
            </a:r>
            <a:r>
              <a:rPr sz="3000" smtClean="0">
                <a:solidFill>
                  <a:schemeClr val="accent4"/>
                </a:solidFill>
              </a:rPr>
              <a:t>Lotis and Priapus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Lotis</a:t>
            </a:r>
            <a:r>
              <a:rPr lang="en-US" dirty="0" smtClean="0"/>
              <a:t> flees </a:t>
            </a:r>
            <a:r>
              <a:rPr lang="en-US" dirty="0" err="1" smtClean="0"/>
              <a:t>Priapus’s</a:t>
            </a:r>
            <a:r>
              <a:rPr lang="en-US" dirty="0" smtClean="0"/>
              <a:t> lust.  To protect her from the god, she is changed into a lotus tree.</a:t>
            </a:r>
            <a:endParaRPr lang="en-US" dirty="0"/>
          </a:p>
        </p:txBody>
      </p:sp>
      <p:pic>
        <p:nvPicPr>
          <p:cNvPr id="4" name="Picture 3" descr="lotus and priap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71800"/>
            <a:ext cx="4953000" cy="3352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000" smtClean="0">
                <a:solidFill>
                  <a:schemeClr val="accent4"/>
                </a:solidFill>
              </a:rPr>
              <a:t>Ovid's</a:t>
            </a:r>
            <a:r>
              <a:rPr sz="3000" smtClean="0"/>
              <a:t> </a:t>
            </a:r>
            <a:r>
              <a:rPr sz="3000" smtClean="0">
                <a:solidFill>
                  <a:schemeClr val="accent4"/>
                </a:solidFill>
              </a:rPr>
              <a:t>transformation of </a:t>
            </a:r>
            <a:r>
              <a:rPr lang="en-US" sz="3000" dirty="0" err="1" smtClean="0">
                <a:solidFill>
                  <a:schemeClr val="accent4"/>
                </a:solidFill>
              </a:rPr>
              <a:t>Dryope</a:t>
            </a:r>
            <a:endParaRPr lang="en-US" sz="3000" dirty="0" smtClean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Frightened, </a:t>
            </a:r>
            <a:r>
              <a:rPr lang="en-US" dirty="0" err="1" smtClean="0"/>
              <a:t>Dryope</a:t>
            </a:r>
            <a:r>
              <a:rPr lang="en-US" dirty="0" smtClean="0"/>
              <a:t> tries to back away, but her feet are rooted to the ground.  Slowly, bark creeps over her skin and her hair turns to leaves.</a:t>
            </a:r>
          </a:p>
          <a:p>
            <a:endParaRPr lang="en-US" dirty="0" smtClean="0"/>
          </a:p>
        </p:txBody>
      </p:sp>
      <p:pic>
        <p:nvPicPr>
          <p:cNvPr id="6" name="Picture 5" descr="Dryope 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600200" y="3505200"/>
            <a:ext cx="5257800" cy="289576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4"/>
                </a:solidFill>
              </a:rPr>
              <a:t>Ovid’s Transformation of </a:t>
            </a:r>
            <a:r>
              <a:rPr lang="en-US" sz="3000" dirty="0" err="1" smtClean="0">
                <a:solidFill>
                  <a:schemeClr val="accent4"/>
                </a:solidFill>
              </a:rPr>
              <a:t>Dryope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Dryope’s</a:t>
            </a:r>
            <a:r>
              <a:rPr lang="en-US" dirty="0" smtClean="0"/>
              <a:t> father and husband come down to the lake and ask</a:t>
            </a:r>
          </a:p>
          <a:p>
            <a:pPr>
              <a:buNone/>
            </a:pPr>
            <a:r>
              <a:rPr lang="en-US" dirty="0" err="1" smtClean="0"/>
              <a:t>Iole</a:t>
            </a:r>
            <a:r>
              <a:rPr lang="en-US" dirty="0" smtClean="0"/>
              <a:t> where her sister is.  </a:t>
            </a:r>
            <a:r>
              <a:rPr lang="en-US" dirty="0" err="1" smtClean="0"/>
              <a:t>Iole</a:t>
            </a:r>
            <a:r>
              <a:rPr lang="en-US" dirty="0" smtClean="0"/>
              <a:t>, in her grief, points to the tree.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Distraught, </a:t>
            </a:r>
            <a:r>
              <a:rPr lang="en-US" dirty="0" err="1" smtClean="0"/>
              <a:t>Andraemon</a:t>
            </a:r>
            <a:r>
              <a:rPr lang="en-US" dirty="0" smtClean="0"/>
              <a:t> and </a:t>
            </a:r>
            <a:r>
              <a:rPr lang="en-US" dirty="0" err="1" smtClean="0"/>
              <a:t>Eurytus</a:t>
            </a:r>
            <a:r>
              <a:rPr lang="en-US" dirty="0" smtClean="0"/>
              <a:t> cling to the roots of</a:t>
            </a:r>
          </a:p>
          <a:p>
            <a:pPr>
              <a:buNone/>
            </a:pPr>
            <a:r>
              <a:rPr lang="en-US" dirty="0" smtClean="0"/>
              <a:t>the tree and kiss the wood.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Only </a:t>
            </a:r>
            <a:r>
              <a:rPr lang="en-US" dirty="0" err="1" smtClean="0"/>
              <a:t>Dryope’s</a:t>
            </a:r>
            <a:r>
              <a:rPr lang="en-US" dirty="0" smtClean="0"/>
              <a:t> face is not yet covered by bark.  Through her</a:t>
            </a:r>
          </a:p>
          <a:p>
            <a:pPr>
              <a:buNone/>
            </a:pPr>
            <a:r>
              <a:rPr lang="en-US" dirty="0" smtClean="0"/>
              <a:t>tears she swears to the gods that her fate was not her fault.  Then</a:t>
            </a:r>
          </a:p>
          <a:p>
            <a:pPr>
              <a:buNone/>
            </a:pPr>
            <a:r>
              <a:rPr lang="en-US" dirty="0" smtClean="0"/>
              <a:t>she turns to her family and begs that her son be brought to drink</a:t>
            </a:r>
          </a:p>
          <a:p>
            <a:pPr>
              <a:buNone/>
            </a:pPr>
            <a:r>
              <a:rPr lang="en-US" dirty="0" smtClean="0"/>
              <a:t>milk under her boughs and learn to say “Here my mother hides.” </a:t>
            </a:r>
          </a:p>
          <a:p>
            <a:pPr>
              <a:buNone/>
            </a:pPr>
            <a:r>
              <a:rPr lang="en-US" dirty="0" smtClean="0"/>
              <a:t>In her sorrow she also requests that her son never be allowed to</a:t>
            </a:r>
          </a:p>
          <a:p>
            <a:pPr>
              <a:buNone/>
            </a:pPr>
            <a:r>
              <a:rPr lang="en-US" dirty="0" smtClean="0"/>
              <a:t>pick flowers, but think that all are goddesses.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000" smtClean="0">
                <a:solidFill>
                  <a:schemeClr val="accent4"/>
                </a:solidFill>
              </a:rPr>
              <a:t>Ovid's Transformation of Dryope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right before the bark closes over her face, she begs her husband to protect her tree and kiss her.</a:t>
            </a:r>
            <a:endParaRPr lang="en-US" dirty="0"/>
          </a:p>
        </p:txBody>
      </p:sp>
      <p:pic>
        <p:nvPicPr>
          <p:cNvPr id="5" name="Picture 4" descr="dryo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505200"/>
            <a:ext cx="4572000" cy="2819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       </a:t>
            </a:r>
            <a:r>
              <a:rPr lang="en-US" dirty="0" err="1" smtClean="0">
                <a:solidFill>
                  <a:schemeClr val="accent4"/>
                </a:solidFill>
              </a:rPr>
              <a:t>Iole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dirty="0" err="1" smtClean="0">
                <a:solidFill>
                  <a:schemeClr val="accent4"/>
                </a:solidFill>
              </a:rPr>
              <a:t>Alcmena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Iole</a:t>
            </a:r>
            <a:r>
              <a:rPr lang="en-US" dirty="0" smtClean="0"/>
              <a:t>, </a:t>
            </a:r>
            <a:r>
              <a:rPr lang="en-US" dirty="0" err="1" smtClean="0"/>
              <a:t>Dryope’s</a:t>
            </a:r>
            <a:r>
              <a:rPr lang="en-US" dirty="0" smtClean="0"/>
              <a:t> sister, tells the story of </a:t>
            </a:r>
            <a:r>
              <a:rPr lang="en-US" dirty="0" err="1" smtClean="0"/>
              <a:t>Dryope</a:t>
            </a:r>
            <a:r>
              <a:rPr lang="en-US" dirty="0" smtClean="0"/>
              <a:t> to </a:t>
            </a:r>
            <a:r>
              <a:rPr lang="en-US" dirty="0" err="1" smtClean="0"/>
              <a:t>Alcmena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Alcmena</a:t>
            </a:r>
            <a:r>
              <a:rPr lang="en-US" dirty="0" smtClean="0"/>
              <a:t> is lamenting the fate of her loyal servant girl, </a:t>
            </a:r>
            <a:r>
              <a:rPr lang="en-US" dirty="0" err="1" smtClean="0"/>
              <a:t>Galanthis</a:t>
            </a:r>
            <a:r>
              <a:rPr lang="en-US" dirty="0" smtClean="0"/>
              <a:t>.  </a:t>
            </a:r>
          </a:p>
          <a:p>
            <a:endParaRPr lang="en-US" dirty="0" smtClean="0"/>
          </a:p>
        </p:txBody>
      </p:sp>
      <p:pic>
        <p:nvPicPr>
          <p:cNvPr id="4" name="Picture 3" descr="griev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810000"/>
            <a:ext cx="4572000" cy="25968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4"/>
                </a:solidFill>
              </a:rPr>
              <a:t>Other tales of Dryope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some accounts, Hermes impregnates </a:t>
            </a:r>
            <a:r>
              <a:rPr lang="en-US" dirty="0" err="1" smtClean="0"/>
              <a:t>Dryope</a:t>
            </a:r>
            <a:r>
              <a:rPr lang="en-US" dirty="0" smtClean="0"/>
              <a:t>, who gives birth to the satyr, Pan.</a:t>
            </a:r>
          </a:p>
          <a:p>
            <a:endParaRPr lang="en-US" dirty="0" smtClean="0"/>
          </a:p>
          <a:p>
            <a:r>
              <a:rPr lang="en-US" dirty="0" smtClean="0"/>
              <a:t>This story does not make sense chronologically, because the Pan deity is older than the Hermes deity.</a:t>
            </a:r>
            <a:endParaRPr lang="en-US" dirty="0"/>
          </a:p>
        </p:txBody>
      </p:sp>
      <p:pic>
        <p:nvPicPr>
          <p:cNvPr id="4" name="Picture 3" descr="180px-Rude-mercu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419600"/>
            <a:ext cx="1219200" cy="2289047"/>
          </a:xfrm>
          <a:prstGeom prst="rect">
            <a:avLst/>
          </a:prstGeom>
        </p:spPr>
      </p:pic>
      <p:pic>
        <p:nvPicPr>
          <p:cNvPr id="5" name="Picture 4" descr="250px-Pan_and_Daphn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470654"/>
            <a:ext cx="1371600" cy="223494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         Hebe and </a:t>
            </a:r>
            <a:r>
              <a:rPr lang="en-US" dirty="0" err="1" smtClean="0">
                <a:solidFill>
                  <a:schemeClr val="accent4"/>
                </a:solidFill>
              </a:rPr>
              <a:t>Iolaus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Once </a:t>
            </a:r>
            <a:r>
              <a:rPr lang="en-US" dirty="0" err="1" smtClean="0"/>
              <a:t>Iole</a:t>
            </a:r>
            <a:r>
              <a:rPr lang="en-US" dirty="0" smtClean="0"/>
              <a:t> finishes her story, she and </a:t>
            </a:r>
            <a:r>
              <a:rPr lang="en-US" dirty="0" err="1" smtClean="0"/>
              <a:t>Alcmena</a:t>
            </a:r>
            <a:r>
              <a:rPr lang="en-US" dirty="0" smtClean="0"/>
              <a:t> are interrupted by </a:t>
            </a:r>
            <a:r>
              <a:rPr lang="en-US" dirty="0" err="1" smtClean="0"/>
              <a:t>Iolaus</a:t>
            </a:r>
            <a:r>
              <a:rPr lang="en-US" dirty="0" smtClean="0"/>
              <a:t>, who was a grown man, but is now </a:t>
            </a:r>
            <a:r>
              <a:rPr lang="en-US" dirty="0" err="1" smtClean="0"/>
              <a:t>aboy</a:t>
            </a:r>
            <a:r>
              <a:rPr lang="en-US" dirty="0" smtClean="0"/>
              <a:t> again.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Iolaus</a:t>
            </a:r>
            <a:r>
              <a:rPr lang="en-US" dirty="0" smtClean="0"/>
              <a:t> had begged his wife Hebe to give him youth.</a:t>
            </a:r>
          </a:p>
          <a:p>
            <a:r>
              <a:rPr lang="en-US" dirty="0" smtClean="0"/>
              <a:t>  Hebe, the daughter of Juno, had granted him his wish, and was about to swear never to do it again, but was stopped by the goddess </a:t>
            </a:r>
            <a:r>
              <a:rPr lang="en-US" dirty="0" err="1" smtClean="0"/>
              <a:t>Themis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Heb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"/>
            <a:ext cx="1143000" cy="1752600"/>
          </a:xfrm>
          <a:prstGeom prst="rect">
            <a:avLst/>
          </a:prstGeom>
        </p:spPr>
      </p:pic>
      <p:pic>
        <p:nvPicPr>
          <p:cNvPr id="5" name="Picture 4" descr="Themi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495800"/>
            <a:ext cx="1219200" cy="21445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                     Hebe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 descr="hebe 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286000"/>
            <a:ext cx="2133600" cy="3124200"/>
          </a:xfrm>
        </p:spPr>
      </p:pic>
      <p:pic>
        <p:nvPicPr>
          <p:cNvPr id="5" name="Picture 4" descr="Hebe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133600"/>
            <a:ext cx="1752600" cy="3200400"/>
          </a:xfrm>
          <a:prstGeom prst="rect">
            <a:avLst/>
          </a:prstGeom>
        </p:spPr>
      </p:pic>
      <p:pic>
        <p:nvPicPr>
          <p:cNvPr id="6" name="Picture 5" descr="Heb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657600"/>
            <a:ext cx="1981200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         </a:t>
            </a:r>
            <a:r>
              <a:rPr lang="en-US" dirty="0" err="1" smtClean="0">
                <a:solidFill>
                  <a:schemeClr val="accent4"/>
                </a:solidFill>
              </a:rPr>
              <a:t>Themis’s</a:t>
            </a:r>
            <a:r>
              <a:rPr lang="en-US" dirty="0" smtClean="0">
                <a:solidFill>
                  <a:schemeClr val="accent4"/>
                </a:solidFill>
              </a:rPr>
              <a:t> Warning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Themis</a:t>
            </a:r>
            <a:r>
              <a:rPr lang="en-US" dirty="0" smtClean="0"/>
              <a:t> warns Hebe that there is civil war in Thebes.  She says Zeus will fight </a:t>
            </a:r>
            <a:r>
              <a:rPr lang="en-US" dirty="0" err="1" smtClean="0"/>
              <a:t>Capaneus</a:t>
            </a:r>
            <a:r>
              <a:rPr lang="en-US" dirty="0" smtClean="0"/>
              <a:t>, brother will fight brother, and the earth will open wide so that man will meet his ghost. 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Themis</a:t>
            </a:r>
            <a:r>
              <a:rPr lang="en-US" dirty="0" smtClean="0"/>
              <a:t> continues to say that </a:t>
            </a:r>
            <a:r>
              <a:rPr lang="en-US" dirty="0" err="1" smtClean="0"/>
              <a:t>Callirhoe</a:t>
            </a:r>
            <a:r>
              <a:rPr lang="en-US" dirty="0" smtClean="0"/>
              <a:t> will ask Jove years for her infant sons, and he will speed the growth of babies to manhood.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     Argument of the Gods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Upon hearing </a:t>
            </a:r>
            <a:r>
              <a:rPr lang="en-US" dirty="0" err="1" smtClean="0"/>
              <a:t>Themis’s</a:t>
            </a:r>
            <a:r>
              <a:rPr lang="en-US" dirty="0" smtClean="0"/>
              <a:t> speech, all the gods want to renew the life of their favorite mortal, and argue as to which mortal should be given youth.</a:t>
            </a:r>
          </a:p>
          <a:p>
            <a:r>
              <a:rPr lang="en-US" dirty="0" smtClean="0"/>
              <a:t> Jove ends this bickering, saying that no god shall have that power, or he would increase the lives of his mortal children, especially </a:t>
            </a:r>
            <a:r>
              <a:rPr lang="en-US" dirty="0" err="1" smtClean="0"/>
              <a:t>Minos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      Argument of the Gods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 descr="olympians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6411" y="1935163"/>
            <a:ext cx="3491177" cy="438943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        </a:t>
            </a:r>
            <a:r>
              <a:rPr lang="en-US" dirty="0" err="1" smtClean="0">
                <a:solidFill>
                  <a:schemeClr val="accent4"/>
                </a:solidFill>
              </a:rPr>
              <a:t>Minos</a:t>
            </a:r>
            <a:r>
              <a:rPr lang="en-US" dirty="0" smtClean="0">
                <a:solidFill>
                  <a:schemeClr val="accent4"/>
                </a:solidFill>
              </a:rPr>
              <a:t> and Miletus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Minos</a:t>
            </a:r>
            <a:r>
              <a:rPr lang="en-US" dirty="0" smtClean="0"/>
              <a:t>, now old and feeble, is being threatened by Miletus, Apollo’s son by </a:t>
            </a:r>
            <a:r>
              <a:rPr lang="en-US" dirty="0" err="1" smtClean="0"/>
              <a:t>Deione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Although </a:t>
            </a:r>
            <a:r>
              <a:rPr lang="en-US" dirty="0" err="1" smtClean="0"/>
              <a:t>Minos</a:t>
            </a:r>
            <a:r>
              <a:rPr lang="en-US" dirty="0" smtClean="0"/>
              <a:t> does not banish him, Miletus flees to Asia, founds his city, and impregnated </a:t>
            </a:r>
            <a:r>
              <a:rPr lang="en-US" dirty="0" err="1" smtClean="0"/>
              <a:t>Cyane</a:t>
            </a:r>
            <a:r>
              <a:rPr lang="en-US" dirty="0" smtClean="0"/>
              <a:t>, the river god Maeander’s daughter.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Cyane</a:t>
            </a:r>
            <a:r>
              <a:rPr lang="en-US" dirty="0" smtClean="0"/>
              <a:t> gives birth to </a:t>
            </a:r>
            <a:r>
              <a:rPr lang="en-US" dirty="0" err="1" smtClean="0"/>
              <a:t>Caunus</a:t>
            </a:r>
            <a:r>
              <a:rPr lang="en-US" dirty="0" smtClean="0"/>
              <a:t> and </a:t>
            </a:r>
            <a:r>
              <a:rPr lang="en-US" dirty="0" err="1" smtClean="0"/>
              <a:t>Byblis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The End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Content Placeholder 6" descr="dryope 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981200"/>
            <a:ext cx="5867400" cy="432990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      </a:t>
            </a:r>
            <a:r>
              <a:rPr lang="en-US" dirty="0" err="1" smtClean="0">
                <a:solidFill>
                  <a:schemeClr val="accent4"/>
                </a:solidFill>
              </a:rPr>
              <a:t>Alcmena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dirty="0" err="1" smtClean="0">
                <a:solidFill>
                  <a:schemeClr val="accent4"/>
                </a:solidFill>
              </a:rPr>
              <a:t>Lucina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Because </a:t>
            </a:r>
            <a:r>
              <a:rPr lang="en-US" sz="2800" dirty="0" err="1" smtClean="0"/>
              <a:t>Alcmena</a:t>
            </a:r>
            <a:r>
              <a:rPr lang="en-US" sz="2800" dirty="0" smtClean="0"/>
              <a:t> had been seduced by Zeus disguised as her husband, when </a:t>
            </a:r>
            <a:r>
              <a:rPr lang="en-US" sz="2800" dirty="0" err="1" smtClean="0"/>
              <a:t>Alcmena</a:t>
            </a:r>
            <a:r>
              <a:rPr lang="en-US" sz="2800" dirty="0" smtClean="0"/>
              <a:t> is giving birth to Hercules, Juno convinces the goddess of childbirth, </a:t>
            </a:r>
            <a:r>
              <a:rPr lang="en-US" sz="2800" dirty="0" err="1" smtClean="0"/>
              <a:t>Lucina</a:t>
            </a:r>
            <a:r>
              <a:rPr lang="en-US" sz="2800" dirty="0" smtClean="0"/>
              <a:t>, to keep </a:t>
            </a:r>
            <a:r>
              <a:rPr lang="en-US" sz="2800" dirty="0" err="1" smtClean="0"/>
              <a:t>Alcmena</a:t>
            </a:r>
            <a:r>
              <a:rPr lang="en-US" sz="2800" dirty="0" smtClean="0"/>
              <a:t> from having her son.   </a:t>
            </a:r>
          </a:p>
          <a:p>
            <a:pPr>
              <a:buNone/>
            </a:pPr>
            <a:r>
              <a:rPr lang="en-US" sz="2800" dirty="0" smtClean="0"/>
              <a:t>	Stubbornly the goddess clasps her hands together, making it impossible for </a:t>
            </a:r>
            <a:r>
              <a:rPr lang="en-US" sz="2800" dirty="0" err="1" smtClean="0"/>
              <a:t>Alcmena</a:t>
            </a:r>
            <a:r>
              <a:rPr lang="en-US" sz="2800" dirty="0" smtClean="0"/>
              <a:t> to have her child. </a:t>
            </a:r>
          </a:p>
          <a:p>
            <a:pPr algn="ctr"/>
            <a:endParaRPr lang="en-US" dirty="0"/>
          </a:p>
        </p:txBody>
      </p:sp>
      <p:pic>
        <p:nvPicPr>
          <p:cNvPr id="8" name="Picture 7" descr="alcmena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5105400"/>
            <a:ext cx="37338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         </a:t>
            </a:r>
            <a:r>
              <a:rPr lang="en-US" dirty="0" err="1" smtClean="0">
                <a:solidFill>
                  <a:schemeClr val="accent4"/>
                </a:solidFill>
              </a:rPr>
              <a:t>Alcmena</a:t>
            </a:r>
            <a:r>
              <a:rPr lang="en-US" dirty="0" smtClean="0">
                <a:solidFill>
                  <a:schemeClr val="accent4"/>
                </a:solidFill>
              </a:rPr>
              <a:t> and Zeus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 descr="Alcmena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5077" y="1935163"/>
            <a:ext cx="5693845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      </a:t>
            </a:r>
            <a:r>
              <a:rPr lang="en-US" dirty="0" err="1" smtClean="0">
                <a:solidFill>
                  <a:schemeClr val="accent4"/>
                </a:solidFill>
              </a:rPr>
              <a:t>Alcmena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dirty="0" err="1" smtClean="0">
                <a:solidFill>
                  <a:schemeClr val="accent4"/>
                </a:solidFill>
              </a:rPr>
              <a:t>Lucina</a:t>
            </a:r>
            <a:endParaRPr lang="en-US" sz="30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For seven days </a:t>
            </a:r>
            <a:r>
              <a:rPr lang="en-US" dirty="0" err="1" smtClean="0"/>
              <a:t>Lucina</a:t>
            </a:r>
            <a:r>
              <a:rPr lang="en-US" dirty="0" smtClean="0"/>
              <a:t> makes </a:t>
            </a:r>
            <a:r>
              <a:rPr lang="en-US" dirty="0" err="1" smtClean="0"/>
              <a:t>Alcmena</a:t>
            </a:r>
            <a:r>
              <a:rPr lang="en-US" dirty="0" smtClean="0"/>
              <a:t> labor, until finally </a:t>
            </a:r>
            <a:r>
              <a:rPr lang="en-US" dirty="0" err="1" smtClean="0"/>
              <a:t>Galanthis</a:t>
            </a:r>
            <a:r>
              <a:rPr lang="en-US" dirty="0" smtClean="0"/>
              <a:t> goes to the angry goddess and tell her that her mistress had her son. 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Lucina</a:t>
            </a:r>
            <a:r>
              <a:rPr lang="en-US" dirty="0" smtClean="0"/>
              <a:t> jumps up in shock, loosening her hands, which allows </a:t>
            </a:r>
            <a:r>
              <a:rPr lang="en-US" dirty="0" err="1" smtClean="0"/>
              <a:t>Alcmena</a:t>
            </a:r>
            <a:r>
              <a:rPr lang="en-US" dirty="0" smtClean="0"/>
              <a:t> to give birth to Hercules.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lcmen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267200"/>
            <a:ext cx="41910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          Birth of Hercules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 descr="alcme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752601"/>
            <a:ext cx="5562599" cy="4876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      </a:t>
            </a:r>
            <a:r>
              <a:rPr lang="en-US" dirty="0" err="1" smtClean="0">
                <a:solidFill>
                  <a:schemeClr val="accent4"/>
                </a:solidFill>
              </a:rPr>
              <a:t>Alcmena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dirty="0" err="1" smtClean="0">
                <a:solidFill>
                  <a:schemeClr val="accent4"/>
                </a:solidFill>
              </a:rPr>
              <a:t>Lucina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Furious, </a:t>
            </a:r>
            <a:r>
              <a:rPr lang="en-US" dirty="0" err="1" smtClean="0"/>
              <a:t>Lucina</a:t>
            </a:r>
            <a:r>
              <a:rPr lang="en-US" dirty="0" smtClean="0"/>
              <a:t> seizes </a:t>
            </a:r>
            <a:r>
              <a:rPr lang="en-US" dirty="0" err="1" smtClean="0"/>
              <a:t>Galanthis</a:t>
            </a:r>
            <a:r>
              <a:rPr lang="en-US" dirty="0" smtClean="0"/>
              <a:t>, yanks her hair and makes forelegs out of her arms, turning her into a weasel.</a:t>
            </a:r>
          </a:p>
          <a:p>
            <a:r>
              <a:rPr lang="en-US" dirty="0" smtClean="0"/>
              <a:t> Although a weasel, </a:t>
            </a:r>
            <a:r>
              <a:rPr lang="en-US" dirty="0" err="1" smtClean="0"/>
              <a:t>Galanthis</a:t>
            </a:r>
            <a:r>
              <a:rPr lang="en-US" dirty="0" smtClean="0"/>
              <a:t> still haunts her mistress’s house in devotion.</a:t>
            </a:r>
          </a:p>
          <a:p>
            <a:r>
              <a:rPr lang="en-US" dirty="0" smtClean="0"/>
              <a:t> It is said that since </a:t>
            </a:r>
            <a:r>
              <a:rPr lang="en-US" dirty="0" err="1" smtClean="0"/>
              <a:t>Galanthis’s</a:t>
            </a:r>
            <a:r>
              <a:rPr lang="en-US" dirty="0" smtClean="0"/>
              <a:t> mouth helped </a:t>
            </a:r>
            <a:r>
              <a:rPr lang="en-US" dirty="0" err="1" smtClean="0"/>
              <a:t>Alcmena</a:t>
            </a:r>
            <a:r>
              <a:rPr lang="en-US" dirty="0" smtClean="0"/>
              <a:t> give birth, the weasel gives birth to her young through her mouth.</a:t>
            </a:r>
            <a:endParaRPr lang="en-US" dirty="0"/>
          </a:p>
        </p:txBody>
      </p:sp>
      <p:pic>
        <p:nvPicPr>
          <p:cNvPr id="4" name="Picture 3" descr="weas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105400"/>
            <a:ext cx="1971675" cy="1371600"/>
          </a:xfrm>
          <a:prstGeom prst="rect">
            <a:avLst/>
          </a:prstGeom>
        </p:spPr>
      </p:pic>
      <p:pic>
        <p:nvPicPr>
          <p:cNvPr id="5" name="Picture 4" descr="weasel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"/>
            <a:ext cx="85725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	</a:t>
            </a:r>
            <a:r>
              <a:rPr lang="en-US" dirty="0" smtClean="0"/>
              <a:t>     </a:t>
            </a:r>
            <a:r>
              <a:rPr smtClean="0">
                <a:solidFill>
                  <a:schemeClr val="accent4"/>
                </a:solidFill>
              </a:rPr>
              <a:t>The Beginning</a:t>
            </a:r>
            <a:r>
              <a:rPr smtClean="0"/>
              <a:t>		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After </a:t>
            </a:r>
            <a:r>
              <a:rPr lang="en-US" dirty="0" err="1" smtClean="0"/>
              <a:t>Alcmena</a:t>
            </a:r>
            <a:r>
              <a:rPr lang="en-US" dirty="0" smtClean="0"/>
              <a:t> finishes her story and cries for </a:t>
            </a:r>
            <a:r>
              <a:rPr lang="en-US" dirty="0" err="1" smtClean="0"/>
              <a:t>Galanthis</a:t>
            </a:r>
            <a:r>
              <a:rPr lang="en-US" dirty="0" smtClean="0"/>
              <a:t>, </a:t>
            </a:r>
            <a:r>
              <a:rPr lang="en-US" dirty="0" err="1" smtClean="0"/>
              <a:t>Iole</a:t>
            </a:r>
            <a:r>
              <a:rPr lang="en-US" dirty="0" smtClean="0"/>
              <a:t> tells her the tale of her sister.</a:t>
            </a:r>
          </a:p>
          <a:p>
            <a:r>
              <a:rPr lang="en-US" dirty="0" smtClean="0"/>
              <a:t>In Ovid, </a:t>
            </a:r>
            <a:r>
              <a:rPr lang="en-US" dirty="0" err="1" smtClean="0"/>
              <a:t>Dryope</a:t>
            </a:r>
            <a:r>
              <a:rPr lang="en-US" dirty="0" smtClean="0"/>
              <a:t> was the most beautiful of all the </a:t>
            </a:r>
            <a:r>
              <a:rPr lang="en-US" dirty="0" err="1" smtClean="0"/>
              <a:t>Oechalian</a:t>
            </a:r>
            <a:r>
              <a:rPr lang="en-US" dirty="0" smtClean="0"/>
              <a:t> girls, her mother’s only daughter, whose half-sister was </a:t>
            </a:r>
            <a:r>
              <a:rPr lang="en-US" dirty="0" err="1" smtClean="0"/>
              <a:t>Iole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dryope_hairstreak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91000"/>
            <a:ext cx="2667000" cy="2000250"/>
          </a:xfrm>
          <a:prstGeom prst="rect">
            <a:avLst/>
          </a:prstGeom>
        </p:spPr>
      </p:pic>
      <p:pic>
        <p:nvPicPr>
          <p:cNvPr id="5" name="Picture 4" descr="Ilo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09600"/>
            <a:ext cx="1304925" cy="9334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</a:t>
            </a:r>
            <a:r>
              <a:rPr lang="en-US" dirty="0" err="1" smtClean="0">
                <a:solidFill>
                  <a:schemeClr val="accent4"/>
                </a:solidFill>
              </a:rPr>
              <a:t>Dryope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some accounts, </a:t>
            </a:r>
            <a:r>
              <a:rPr lang="en-US" dirty="0" err="1" smtClean="0"/>
              <a:t>Dryope</a:t>
            </a:r>
            <a:r>
              <a:rPr lang="en-US" dirty="0" smtClean="0"/>
              <a:t> was the daughter of King </a:t>
            </a:r>
            <a:r>
              <a:rPr lang="en-US" dirty="0" err="1" smtClean="0"/>
              <a:t>Dryops</a:t>
            </a:r>
            <a:r>
              <a:rPr lang="en-US" dirty="0" smtClean="0"/>
              <a:t> (which means “oak-man”), or by others, </a:t>
            </a:r>
            <a:r>
              <a:rPr lang="en-US" dirty="0" err="1" smtClean="0"/>
              <a:t>Eurytus</a:t>
            </a:r>
            <a:r>
              <a:rPr lang="en-US" dirty="0" smtClean="0"/>
              <a:t>.  Ovid, says that </a:t>
            </a:r>
            <a:r>
              <a:rPr lang="en-US" dirty="0" err="1" smtClean="0"/>
              <a:t>Eurytus</a:t>
            </a:r>
            <a:r>
              <a:rPr lang="en-US" dirty="0" smtClean="0"/>
              <a:t> was </a:t>
            </a:r>
            <a:r>
              <a:rPr lang="en-US" dirty="0" err="1" smtClean="0"/>
              <a:t>Dryope’s</a:t>
            </a:r>
            <a:r>
              <a:rPr lang="en-US" dirty="0" smtClean="0"/>
              <a:t> father, and she was the only child her mother bore.  </a:t>
            </a:r>
          </a:p>
          <a:p>
            <a:endParaRPr lang="en-US" dirty="0" smtClean="0"/>
          </a:p>
          <a:p>
            <a:r>
              <a:rPr lang="en-US" dirty="0" smtClean="0"/>
              <a:t>According to Ovid, </a:t>
            </a:r>
            <a:r>
              <a:rPr lang="en-US" dirty="0" err="1" smtClean="0"/>
              <a:t>Dryope</a:t>
            </a:r>
            <a:r>
              <a:rPr lang="en-US" dirty="0" smtClean="0"/>
              <a:t> had a half-sister, </a:t>
            </a:r>
            <a:r>
              <a:rPr lang="en-US" dirty="0" err="1" smtClean="0"/>
              <a:t>Iole</a:t>
            </a:r>
            <a:r>
              <a:rPr lang="en-US" dirty="0" smtClean="0"/>
              <a:t>, from a different mother.</a:t>
            </a:r>
          </a:p>
          <a:p>
            <a:endParaRPr lang="en-US" dirty="0"/>
          </a:p>
        </p:txBody>
      </p:sp>
      <p:pic>
        <p:nvPicPr>
          <p:cNvPr id="4" name="Picture 3" descr="greek w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244" y="1"/>
            <a:ext cx="1935470" cy="1905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1237</Words>
  <Application>Microsoft Office PowerPoint</Application>
  <PresentationFormat>On-screen Show (4:3)</PresentationFormat>
  <Paragraphs>131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                 The Story of                                  Dryope</vt:lpstr>
      <vt:lpstr>       Iole and Alcmena</vt:lpstr>
      <vt:lpstr>      Alcmena and Lucina</vt:lpstr>
      <vt:lpstr>         Alcmena and Zeus</vt:lpstr>
      <vt:lpstr>      Alcmena and Lucina</vt:lpstr>
      <vt:lpstr>          Birth of Hercules</vt:lpstr>
      <vt:lpstr>      Alcmena and Lucina</vt:lpstr>
      <vt:lpstr>      The Beginning  </vt:lpstr>
      <vt:lpstr>      Dryope</vt:lpstr>
      <vt:lpstr>Dryope</vt:lpstr>
      <vt:lpstr>Hamadryads</vt:lpstr>
      <vt:lpstr>          Antoninus Liberalis's Dryope  </vt:lpstr>
      <vt:lpstr>                           Antoninus                        Liberalis's Dryope</vt:lpstr>
      <vt:lpstr>Ovid's Transformation of Dryope</vt:lpstr>
      <vt:lpstr>                          Lotis and Priapus  </vt:lpstr>
      <vt:lpstr>                         Lotis and Priapus</vt:lpstr>
      <vt:lpstr>Ovid's transformation of Dryope</vt:lpstr>
      <vt:lpstr>Ovid’s Transformation of Dryope</vt:lpstr>
      <vt:lpstr>Ovid's Transformation of Dryope</vt:lpstr>
      <vt:lpstr>Other tales of Dryope</vt:lpstr>
      <vt:lpstr>         Hebe and Iolaus</vt:lpstr>
      <vt:lpstr>                     Hebe</vt:lpstr>
      <vt:lpstr>         Themis’s Warning</vt:lpstr>
      <vt:lpstr>     Argument of the Gods</vt:lpstr>
      <vt:lpstr>      Argument of the Gods</vt:lpstr>
      <vt:lpstr>        Minos and Miletus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Downard</dc:creator>
  <cp:lastModifiedBy>Downard</cp:lastModifiedBy>
  <cp:revision>81</cp:revision>
  <dcterms:created xsi:type="dcterms:W3CDTF">2007-10-02T19:37:38Z</dcterms:created>
  <dcterms:modified xsi:type="dcterms:W3CDTF">2007-10-08T20:06:18Z</dcterms:modified>
</cp:coreProperties>
</file>