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2"/>
  </p:notesMasterIdLst>
  <p:sldIdLst>
    <p:sldId id="257" r:id="rId2"/>
    <p:sldId id="258" r:id="rId3"/>
    <p:sldId id="339" r:id="rId4"/>
    <p:sldId id="397" r:id="rId5"/>
    <p:sldId id="340" r:id="rId6"/>
    <p:sldId id="341" r:id="rId7"/>
    <p:sldId id="395" r:id="rId8"/>
    <p:sldId id="343" r:id="rId9"/>
    <p:sldId id="344" r:id="rId10"/>
    <p:sldId id="39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98" r:id="rId20"/>
    <p:sldId id="353" r:id="rId21"/>
    <p:sldId id="354" r:id="rId22"/>
    <p:sldId id="355" r:id="rId23"/>
    <p:sldId id="396" r:id="rId24"/>
    <p:sldId id="356" r:id="rId25"/>
    <p:sldId id="393" r:id="rId26"/>
    <p:sldId id="357" r:id="rId27"/>
    <p:sldId id="358" r:id="rId28"/>
    <p:sldId id="360" r:id="rId29"/>
    <p:sldId id="361" r:id="rId30"/>
    <p:sldId id="362" r:id="rId31"/>
    <p:sldId id="363" r:id="rId32"/>
    <p:sldId id="364" r:id="rId33"/>
    <p:sldId id="365" r:id="rId34"/>
    <p:sldId id="367" r:id="rId35"/>
    <p:sldId id="366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1" r:id="rId49"/>
    <p:sldId id="380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2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69" y="8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45EFCD6-151E-491B-B28D-DA7BBE35D4B0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F43BB0F6-A94C-46DF-A392-58605F26C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58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20284-2FDB-4852-9845-8084E5848194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7D06-450F-427F-8E34-CA33E6DDDB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67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722C-FC0C-48B3-A7E5-BB6755A2A55D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2A80-6B50-4A4F-AF91-01ED45EB5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71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097D-D1B1-4F7C-922E-E67AE81DC9D8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A349-1FD5-4228-9CAC-63301328D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13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2694-11FC-4645-A493-351DFA29953B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91D5-2AF5-4D8D-BCEC-70EAE5891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40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45E2-4937-40F7-B527-44061CD5BE3B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9FFD-73AE-44CB-B622-65BCA80CD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8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EBD65-97F8-4D6F-AE05-53DACF4ABE0E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A8B11-E7CA-4A08-9751-FFEB27CD5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41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CDC94-D16A-4ED5-B2FB-934FF3EE5B18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E438-0E02-4404-8418-441A1D9FF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00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6FAB-E3BF-4898-9343-5B2F11C14E6D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E567-1DF4-4702-B3A9-8AE96D1F1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22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C190-8414-4EA2-A516-FF5104464DD2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22BF-5587-4629-BAE4-D4C94B972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8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B094-29D4-4BFB-B346-CD484ABB2170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8230-BB07-4D35-94DB-6206294F5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72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800" smtClean="0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onstantia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onstanti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FD4CF5-1D34-45D7-9AED-C23456703B09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165FEB-40DD-47B8-A37E-16EC361C8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07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onstantia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onstantia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45C75"/>
                </a:solidFill>
                <a:latin typeface="Constantia" charset="0"/>
              </a:defRPr>
            </a:lvl1pPr>
          </a:lstStyle>
          <a:p>
            <a:pPr>
              <a:defRPr/>
            </a:pPr>
            <a:fld id="{0451A69C-A1C6-41EB-B218-0F7D2446F78B}" type="datetime1">
              <a:rPr lang="en-US" altLang="en-US"/>
              <a:pPr>
                <a:defRPr/>
              </a:pPr>
              <a:t>6/3/2014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45C75"/>
                </a:solidFill>
                <a:latin typeface="Constanti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charset="0"/>
              </a:defRPr>
            </a:lvl1pPr>
          </a:lstStyle>
          <a:p>
            <a:pPr>
              <a:defRPr/>
            </a:pPr>
            <a:fld id="{8774ABA7-867C-4BAA-92DC-FE33D4295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latin typeface="Constantia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latin typeface="Constantia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3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371600"/>
            <a:ext cx="78882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/>
          </p:cNvSpPr>
          <p:nvPr>
            <p:ph type="body" idx="1"/>
          </p:nvPr>
        </p:nvSpPr>
        <p:spPr>
          <a:xfrm>
            <a:off x="1219200" y="3328988"/>
            <a:ext cx="7397750" cy="1752600"/>
          </a:xfrm>
        </p:spPr>
        <p:txBody>
          <a:bodyPr lIns="0" tIns="0" rIns="0" bIns="0"/>
          <a:lstStyle/>
          <a:p>
            <a:pPr algn="r">
              <a:spcBef>
                <a:spcPts val="600"/>
              </a:spcBef>
              <a:buFont typeface="Wingdings 2" charset="2"/>
              <a:buNone/>
            </a:pPr>
            <a:r>
              <a:rPr lang="en-US" altLang="en-US" smtClean="0">
                <a:ea typeface="ＭＳ Ｐゴシック" charset="-128"/>
                <a:sym typeface="Constantia" charset="0"/>
              </a:rPr>
              <a:t>Lecture Notes – The Market for Medical Care:  Demand &amp; Supply</a:t>
            </a:r>
            <a:endParaRPr lang="en-US" altLang="en-US" smtClean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908050" lvl="1" indent="-514350">
              <a:buFont typeface="Wingdings 2" charset="2"/>
              <a:buNone/>
            </a:pPr>
            <a:r>
              <a:rPr lang="en-US" altLang="en-US" sz="2800" smtClean="0"/>
              <a:t>2. 	If do make the supply of hospital beds = MC</a:t>
            </a:r>
            <a:r>
              <a:rPr lang="en-US" altLang="en-US" sz="2800" baseline="-25000" smtClean="0"/>
              <a:t>N </a:t>
            </a:r>
            <a:r>
              <a:rPr lang="en-US" altLang="en-US" sz="2800" smtClean="0">
                <a:sym typeface="Constantia" charset="0"/>
              </a:rPr>
              <a:t>→ at P1 -  Excess Supply. So the only way to get rid of excess supply is to </a:t>
            </a:r>
            <a:r>
              <a:rPr lang="en-US" altLang="en-US" sz="2800" smtClean="0">
                <a:sym typeface="Albany AMT" pitchFamily="34" charset="0"/>
              </a:rPr>
              <a:t>↓ price. </a:t>
            </a:r>
            <a:r>
              <a:rPr lang="en-US" altLang="en-US" sz="2800" u="sng" smtClean="0">
                <a:sym typeface="Albany AMT" pitchFamily="34" charset="0"/>
              </a:rPr>
              <a:t>But</a:t>
            </a:r>
            <a:r>
              <a:rPr lang="en-US" altLang="en-US" sz="2800" smtClean="0">
                <a:sym typeface="Albany AMT" pitchFamily="34" charset="0"/>
              </a:rPr>
              <a:t> – the supply curve says in the long-run that price does not generate MC = MC</a:t>
            </a:r>
            <a:r>
              <a:rPr lang="en-US" altLang="en-US" sz="2800" baseline="-25000" smtClean="0">
                <a:sym typeface="Albany AMT" pitchFamily="34" charset="0"/>
              </a:rPr>
              <a:t>N</a:t>
            </a:r>
            <a:r>
              <a:rPr lang="en-US" altLang="en-US" sz="2800" smtClean="0">
                <a:sym typeface="Albany AMT" pitchFamily="34" charset="0"/>
              </a:rPr>
              <a:t> (firms exit the industry) </a:t>
            </a:r>
            <a:r>
              <a:rPr lang="en-US" altLang="en-US" sz="2800" smtClean="0">
                <a:sym typeface="Constantia" charset="0"/>
              </a:rPr>
              <a:t>→ only way to keep MC=MC</a:t>
            </a:r>
            <a:r>
              <a:rPr lang="en-US" altLang="en-US" sz="2800" baseline="-25000" smtClean="0">
                <a:sym typeface="Constantia" charset="0"/>
              </a:rPr>
              <a:t>N</a:t>
            </a:r>
            <a:r>
              <a:rPr lang="en-US" altLang="en-US" sz="2800" smtClean="0">
                <a:sym typeface="Constantia" charset="0"/>
              </a:rPr>
              <a:t> in the long-run is gov’t intervention of some kind (like a subsidy)</a:t>
            </a:r>
          </a:p>
          <a:p>
            <a:pPr marL="908050" lvl="1" indent="-514350">
              <a:buFont typeface="Wingdings 2" charset="2"/>
              <a:buNone/>
            </a:pPr>
            <a:endParaRPr lang="en-US" altLang="en-US" sz="2800" smtClean="0">
              <a:sym typeface="Constantia" charset="0"/>
            </a:endParaRPr>
          </a:p>
          <a:p>
            <a:pPr marL="908050" lvl="1" indent="-514350">
              <a:buFont typeface="Wingdings 2" charset="2"/>
              <a:buNone/>
            </a:pPr>
            <a:r>
              <a:rPr lang="en-US" altLang="en-US" sz="2800" smtClean="0">
                <a:sym typeface="Albany AMT" pitchFamily="34" charset="0"/>
              </a:rPr>
              <a:t>3.	</a:t>
            </a:r>
            <a:r>
              <a:rPr lang="en-US" altLang="en-US" sz="2800" u="sng" smtClean="0">
                <a:sym typeface="Albany AMT" pitchFamily="34" charset="0"/>
              </a:rPr>
              <a:t>Disregarding D factors is likely to result in a waste of resources</a:t>
            </a:r>
            <a:endParaRPr lang="en-US" altLang="en-US" sz="2800" u="sng" baseline="-25000" smtClean="0"/>
          </a:p>
          <a:p>
            <a:endParaRPr lang="en-US" alt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819400" y="685800"/>
            <a:ext cx="6324600" cy="5791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Which is the Best Way?</a:t>
            </a:r>
          </a:p>
          <a:p>
            <a:pPr lvl="1">
              <a:buFont typeface="Arial" charset="0"/>
              <a:buChar char="•"/>
            </a:pPr>
            <a:r>
              <a:rPr lang="en-US" altLang="en-US" smtClean="0"/>
              <a:t>A free market </a:t>
            </a:r>
            <a:r>
              <a:rPr lang="en-US" altLang="en-US" smtClean="0">
                <a:sym typeface="Constantia" charset="0"/>
              </a:rPr>
              <a:t>→ Individuals make choices based upon their </a:t>
            </a:r>
            <a:r>
              <a:rPr lang="en-US" altLang="en-US" u="sng" smtClean="0">
                <a:sym typeface="Constantia" charset="0"/>
              </a:rPr>
              <a:t>own</a:t>
            </a:r>
            <a:r>
              <a:rPr lang="en-US" altLang="en-US" smtClean="0">
                <a:sym typeface="Constantia" charset="0"/>
              </a:rPr>
              <a:t> individual marginal benefit curves &amp; prices on how much to buy verses gov’t intervention. </a:t>
            </a:r>
          </a:p>
          <a:p>
            <a:pPr lvl="1">
              <a:buFont typeface="Arial" charset="0"/>
              <a:buChar char="•"/>
            </a:pPr>
            <a:r>
              <a:rPr lang="en-US" altLang="en-US" smtClean="0">
                <a:sym typeface="Constantia" charset="0"/>
              </a:rPr>
              <a:t>Pro </a:t>
            </a:r>
          </a:p>
          <a:p>
            <a:pPr marL="1123950" lvl="2" indent="-457200">
              <a:buFont typeface="Calibri" charset="0"/>
              <a:buAutoNum type="arabicPeriod"/>
            </a:pPr>
            <a:r>
              <a:rPr lang="en-US" altLang="en-US" sz="2000" smtClean="0">
                <a:sym typeface="Constantia" charset="0"/>
              </a:rPr>
              <a:t>Individuals are best able to judge their benefit</a:t>
            </a:r>
          </a:p>
          <a:p>
            <a:pPr marL="1123950" lvl="2" indent="-457200">
              <a:buFont typeface="Calibri" charset="0"/>
              <a:buAutoNum type="arabicPeriod"/>
            </a:pPr>
            <a:r>
              <a:rPr lang="en-US" altLang="en-US" sz="2000" smtClean="0">
                <a:sym typeface="Constantia" charset="0"/>
              </a:rPr>
              <a:t>Efficiency considerations both allocative (consumption) and technological (productive) efficiency (producing at least cost) are generally achieved in free markets.</a:t>
            </a:r>
          </a:p>
          <a:p>
            <a:pPr lvl="1">
              <a:buFont typeface="Arial" charset="0"/>
              <a:buChar char="•"/>
            </a:pPr>
            <a:r>
              <a:rPr lang="en-US" altLang="en-US" smtClean="0">
                <a:sym typeface="Constantia" charset="0"/>
              </a:rPr>
              <a:t>Con</a:t>
            </a:r>
          </a:p>
          <a:p>
            <a:pPr marL="1123950" lvl="2" indent="-457200">
              <a:buFont typeface="Calibri" charset="0"/>
              <a:buAutoNum type="arabicPeriod"/>
            </a:pPr>
            <a:r>
              <a:rPr lang="en-US" altLang="en-US" sz="2000" smtClean="0">
                <a:sym typeface="Constantia" charset="0"/>
              </a:rPr>
              <a:t>Externalities → May want to have gov’t intervention</a:t>
            </a:r>
          </a:p>
          <a:p>
            <a:pPr marL="1123950" lvl="2" indent="-457200">
              <a:buFont typeface="Wingdings 2" charset="2"/>
              <a:buNone/>
            </a:pPr>
            <a:r>
              <a:rPr lang="en-US" altLang="en-US" smtClean="0">
                <a:sym typeface="Constantia" charset="0"/>
              </a:rPr>
              <a:t> </a:t>
            </a:r>
            <a:endParaRPr lang="en-US" altLang="en-US" smtClean="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971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000" u="sng" dirty="0" smtClean="0">
                <a:ea typeface="ＭＳ Ｐゴシック" charset="-128"/>
              </a:rPr>
              <a:t>Deriving</a:t>
            </a:r>
            <a:r>
              <a:rPr lang="en-US" altLang="en-US" sz="2000" dirty="0" smtClean="0">
                <a:ea typeface="ＭＳ Ｐゴシック" charset="-128"/>
              </a:rPr>
              <a:t> D for M.C. 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 smtClean="0"/>
              <a:t>Another utility analysi</a:t>
            </a:r>
            <a:r>
              <a:rPr lang="en-US" altLang="en-US" sz="2000" dirty="0" smtClean="0">
                <a:sym typeface="Constantia" charset="0"/>
              </a:rPr>
              <a:t>s</a:t>
            </a:r>
            <a:r>
              <a:rPr lang="en-US" altLang="en-US" sz="2000" dirty="0" smtClean="0">
                <a:sym typeface="Constantia" charset="0"/>
              </a:rPr>
              <a:t>→ PP curve is a production possibility curve, max utility at tangency between PP and I</a:t>
            </a:r>
            <a:r>
              <a:rPr lang="en-US" altLang="en-US" sz="2000" baseline="-25000" dirty="0" smtClean="0">
                <a:sym typeface="Constantia" charset="0"/>
              </a:rPr>
              <a:t>2</a:t>
            </a:r>
            <a:r>
              <a:rPr lang="en-US" altLang="en-US" sz="2000" dirty="0" smtClean="0">
                <a:sym typeface="Constantia" charset="0"/>
              </a:rPr>
              <a:t>.</a:t>
            </a:r>
            <a:endParaRPr lang="en-US" altLang="en-US" sz="2000" dirty="0" smtClean="0">
              <a:sym typeface="Constantia" charset="0"/>
            </a:endParaRPr>
          </a:p>
          <a:p>
            <a:pPr lvl="1">
              <a:buFont typeface="Wingdings 2" charset="2"/>
              <a:buNone/>
            </a:pPr>
            <a:r>
              <a:rPr lang="en-US" altLang="en-US" dirty="0" smtClean="0"/>
              <a:t> 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715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We add a production possibility curve which represents the maximum amount the consumer can “buy” of C &amp; H. Recall that H must be produced since H=f(MC, …) </a:t>
            </a:r>
            <a:r>
              <a:rPr lang="en-US" altLang="en-US" sz="2800" smtClean="0">
                <a:ea typeface="ＭＳ Ｐゴシック" charset="-128"/>
                <a:sym typeface="Constantia" charset="0"/>
              </a:rPr>
              <a:t>→ They “buy” MC and use it produce health. Has the concave shape due to </a:t>
            </a:r>
            <a:r>
              <a:rPr lang="en-US" altLang="en-US" sz="2800" smtClean="0">
                <a:latin typeface="Albany AMT" pitchFamily="34" charset="0"/>
                <a:ea typeface="ＭＳ Ｐゴシック" charset="-128"/>
                <a:sym typeface="Albany AMT" pitchFamily="34" charset="0"/>
              </a:rPr>
              <a:t>↓</a:t>
            </a:r>
            <a:r>
              <a:rPr lang="en-US" altLang="en-US" sz="2800" smtClean="0">
                <a:ea typeface="ＭＳ Ｐゴシック" charset="-128"/>
                <a:sym typeface="Albany AMT" pitchFamily="34" charset="0"/>
              </a:rPr>
              <a:t>MP of M.C. </a:t>
            </a:r>
          </a:p>
          <a:p>
            <a:pPr>
              <a:buFont typeface="Wingdings 2" charset="2"/>
              <a:buNone/>
            </a:pPr>
            <a:r>
              <a:rPr lang="en-US" altLang="en-US" sz="2400" smtClean="0">
                <a:ea typeface="ＭＳ Ｐゴシック" charset="-128"/>
                <a:sym typeface="Constantia" charset="0"/>
              </a:rPr>
              <a:t>		→ M.C. gives the consumer utility because it 	produces health → Can construct indifference 	curves which reflect both </a:t>
            </a:r>
          </a:p>
          <a:p>
            <a:pPr marL="1646238" lvl="4" indent="-457200">
              <a:buFont typeface="Calibri" charset="0"/>
              <a:buAutoNum type="arabicPeriod"/>
            </a:pPr>
            <a:r>
              <a:rPr lang="en-US" altLang="en-US" sz="2400" smtClean="0">
                <a:sym typeface="Constantia" charset="0"/>
              </a:rPr>
              <a:t>The utility obtained from medical care (since it affects health)</a:t>
            </a:r>
          </a:p>
          <a:p>
            <a:pPr marL="1646238" lvl="4" indent="-457200">
              <a:buFont typeface="Calibri" charset="0"/>
              <a:buAutoNum type="arabicPeriod"/>
            </a:pPr>
            <a:r>
              <a:rPr lang="en-US" altLang="en-US" sz="2400" smtClean="0">
                <a:sym typeface="Constantia" charset="0"/>
              </a:rPr>
              <a:t>The impact of the production function on that process   </a:t>
            </a:r>
            <a:r>
              <a:rPr lang="en-US" altLang="en-US" sz="2400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696200" cy="6096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We have derive D for M.C. graphically below:  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0706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28650"/>
          </a:xfrm>
        </p:spPr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(2)What happens when you get sick?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486400" cy="5105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charset="-128"/>
              </a:rPr>
              <a:t>When you get an illness </a:t>
            </a:r>
            <a:r>
              <a:rPr lang="en-US" altLang="en-US" sz="2800" dirty="0" smtClean="0">
                <a:ea typeface="ＭＳ Ｐゴシック" charset="-128"/>
                <a:sym typeface="Constantia" charset="0"/>
              </a:rPr>
              <a:t>what happens to indifference curves? </a:t>
            </a:r>
          </a:p>
          <a:p>
            <a:pPr lvl="2"/>
            <a:r>
              <a:rPr lang="en-US" altLang="en-US" sz="2400" dirty="0" smtClean="0">
                <a:sym typeface="Constantia" charset="0"/>
              </a:rPr>
              <a:t>They </a:t>
            </a:r>
            <a:r>
              <a:rPr lang="en-US" altLang="en-US" sz="2400" dirty="0" smtClean="0">
                <a:sym typeface="Constantia" charset="0"/>
              </a:rPr>
              <a:t>rotate downward to reflect higher utility for M.C. &amp; Also shift out →  Worse off w/ illness than </a:t>
            </a:r>
            <a:r>
              <a:rPr lang="en-US" altLang="en-US" sz="2400" dirty="0" smtClean="0">
                <a:sym typeface="Constantia" charset="0"/>
              </a:rPr>
              <a:t>without</a:t>
            </a:r>
            <a:r>
              <a:rPr lang="en-US" altLang="en-US" sz="2400" dirty="0" smtClean="0">
                <a:sym typeface="Constantia" charset="0"/>
              </a:rPr>
              <a:t>. An individual can’t be at same utility level but given constraint he/she </a:t>
            </a:r>
            <a:r>
              <a:rPr lang="en-US" altLang="en-US" sz="2400" u="sng" dirty="0" smtClean="0">
                <a:sym typeface="Constantia" charset="0"/>
              </a:rPr>
              <a:t>will</a:t>
            </a:r>
            <a:r>
              <a:rPr lang="en-US" altLang="en-US" sz="2400" dirty="0" smtClean="0">
                <a:sym typeface="Constantia" charset="0"/>
              </a:rPr>
              <a:t> </a:t>
            </a:r>
            <a:r>
              <a:rPr lang="en-US" altLang="en-US" sz="2400" dirty="0" smtClean="0">
                <a:sym typeface="Constantia" charset="0"/>
              </a:rPr>
              <a:t>choose more M.C. </a:t>
            </a:r>
          </a:p>
          <a:p>
            <a:pPr lvl="2"/>
            <a:r>
              <a:rPr lang="en-US" altLang="en-US" sz="2400" dirty="0" smtClean="0">
                <a:sym typeface="Constantia" charset="0"/>
              </a:rPr>
              <a:t>Note: Might also lose income due to sickness →  M.C.  might actually fall.   </a:t>
            </a:r>
            <a:endParaRPr lang="en-US" altLang="en-US" sz="2400" dirty="0" smtClean="0"/>
          </a:p>
        </p:txBody>
      </p:sp>
      <p:pic>
        <p:nvPicPr>
          <p:cNvPr id="174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514600"/>
            <a:ext cx="411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3450"/>
          </a:xfrm>
        </p:spPr>
        <p:txBody>
          <a:bodyPr/>
          <a:lstStyle/>
          <a:p>
            <a:r>
              <a:rPr lang="en-US" altLang="en-US" sz="4800" smtClean="0">
                <a:ea typeface="ＭＳ Ｐゴシック" charset="-128"/>
              </a:rPr>
              <a:t>(3) What is the effect of income?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charset="-128"/>
              </a:rPr>
              <a:t>Effect of income graphically </a:t>
            </a:r>
            <a:r>
              <a:rPr lang="en-US" altLang="en-US" sz="2800" dirty="0" smtClean="0">
                <a:ea typeface="ＭＳ Ｐゴシック" charset="-128"/>
                <a:sym typeface="Constantia" charset="0"/>
              </a:rPr>
              <a:t>→ </a:t>
            </a:r>
            <a:endParaRPr lang="en-US" altLang="en-US" sz="2800" dirty="0" smtClean="0">
              <a:ea typeface="ＭＳ Ｐゴシック" charset="-128"/>
            </a:endParaRP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61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(4) Illness events &amp; demand?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Illness events &amp; Demand </a:t>
            </a:r>
            <a:r>
              <a:rPr lang="en-US" altLang="en-US" sz="2800" smtClean="0">
                <a:ea typeface="ＭＳ Ｐゴシック" charset="-128"/>
                <a:sym typeface="Constantia" charset="0"/>
              </a:rPr>
              <a:t>→ </a:t>
            </a:r>
            <a:endParaRPr lang="en-US" altLang="en-US" sz="2800" smtClean="0">
              <a:ea typeface="ＭＳ Ｐゴシック" charset="-128"/>
            </a:endParaRP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715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8105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(5) What is aggregate demand?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How do you get Aggregate or Market D?</a:t>
            </a:r>
          </a:p>
          <a:p>
            <a:pPr lvl="1">
              <a:buFont typeface="Wingdings 2" charset="2"/>
              <a:buNone/>
            </a:pPr>
            <a:r>
              <a:rPr lang="en-US" altLang="en-US" sz="2800" smtClean="0">
                <a:sym typeface="Constantia" charset="0"/>
              </a:rPr>
              <a:t>→ </a:t>
            </a:r>
            <a:r>
              <a:rPr lang="en-US" altLang="en-US" sz="2800" smtClean="0"/>
              <a:t>Illness events?</a:t>
            </a:r>
          </a:p>
          <a:p>
            <a:endParaRPr lang="en-US" altLang="en-US" smtClean="0">
              <a:ea typeface="ＭＳ Ｐゴシック" charset="-128"/>
            </a:endParaRP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3345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(6) Consumer Surplus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Consumer surplus is a measure of consumer satisfaction. It is the difference between what he/she was </a:t>
            </a:r>
            <a:r>
              <a:rPr lang="en-US" altLang="en-US" sz="2800" i="1" smtClean="0">
                <a:ea typeface="ＭＳ Ｐゴシック" charset="-128"/>
              </a:rPr>
              <a:t>willing to pay </a:t>
            </a:r>
            <a:r>
              <a:rPr lang="en-US" altLang="en-US" sz="2800" smtClean="0">
                <a:ea typeface="ＭＳ Ｐゴシック" charset="-128"/>
              </a:rPr>
              <a:t>for the product and what the consumer </a:t>
            </a:r>
            <a:r>
              <a:rPr lang="en-US" altLang="en-US" sz="2800" i="1" smtClean="0">
                <a:ea typeface="ＭＳ Ｐゴシック" charset="-128"/>
              </a:rPr>
              <a:t>actually paid</a:t>
            </a:r>
            <a:r>
              <a:rPr lang="en-US" altLang="en-US" sz="2800" smtClean="0">
                <a:ea typeface="ＭＳ Ｐゴシック" charset="-128"/>
              </a:rPr>
              <a:t> for the product.   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11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695325"/>
          </a:xfrm>
        </p:spPr>
        <p:txBody>
          <a:bodyPr tIns="0"/>
          <a:lstStyle/>
          <a:p>
            <a:pPr defTabSz="858838"/>
            <a:r>
              <a:rPr lang="en-US" altLang="en-US" sz="4400" smtClean="0">
                <a:solidFill>
                  <a:srgbClr val="04617B"/>
                </a:solidFill>
                <a:ea typeface="ＭＳ Ｐゴシック" charset="-128"/>
                <a:sym typeface="Calibri" charset="0"/>
              </a:rPr>
              <a:t>I. Demand for Medical Care</a:t>
            </a:r>
            <a:endParaRPr lang="en-US" altLang="en-US" sz="6000" smtClean="0">
              <a:ea typeface="ＭＳ Ｐゴシック" charset="-128"/>
            </a:endParaRPr>
          </a:p>
        </p:txBody>
      </p:sp>
      <p:sp>
        <p:nvSpPr>
          <p:cNvPr id="5122" name="Rectangle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8153400" cy="3962400"/>
          </a:xfrm>
        </p:spPr>
        <p:txBody>
          <a:bodyPr lIns="0" tIns="0" rIns="0" bIns="0"/>
          <a:lstStyle/>
          <a:p>
            <a:pPr defTabSz="904875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Possible public policy considerations of interest:</a:t>
            </a:r>
          </a:p>
          <a:p>
            <a:pPr marL="850900" lvl="1" indent="-457200" defTabSz="904875">
              <a:lnSpc>
                <a:spcPct val="80000"/>
              </a:lnSpc>
              <a:spcBef>
                <a:spcPts val="500"/>
              </a:spcBef>
              <a:buFont typeface="Calibri" charset="0"/>
              <a:buAutoNum type="arabicPeriod"/>
            </a:pPr>
            <a:r>
              <a:rPr lang="en-US" altLang="en-US" smtClean="0"/>
              <a:t>Why does medical care (M.C.) utilization differ from state to state or amongst different types of individuals?  </a:t>
            </a:r>
            <a:r>
              <a:rPr lang="en-US" altLang="en-US" smtClean="0">
                <a:sym typeface="Constantia" charset="0"/>
              </a:rPr>
              <a:t>→ We need to know the factors that affect D and to what extent</a:t>
            </a:r>
            <a:endParaRPr lang="en-US" altLang="en-US" smtClean="0"/>
          </a:p>
          <a:p>
            <a:pPr marL="850900" lvl="1" indent="-457200" defTabSz="904875">
              <a:lnSpc>
                <a:spcPct val="80000"/>
              </a:lnSpc>
              <a:spcBef>
                <a:spcPts val="500"/>
              </a:spcBef>
              <a:buFont typeface="Calibri" charset="0"/>
              <a:buAutoNum type="arabicPeriod"/>
            </a:pPr>
            <a:r>
              <a:rPr lang="en-US" altLang="en-US" smtClean="0"/>
              <a:t>Time lag in medicine </a:t>
            </a:r>
            <a:r>
              <a:rPr lang="en-US" altLang="en-US" smtClean="0">
                <a:sym typeface="Constantia" charset="0"/>
              </a:rPr>
              <a:t>→ Knowing D allows forecasting so that we can meet ↑D as it comes </a:t>
            </a:r>
            <a:endParaRPr lang="en-US" altLang="en-US" smtClean="0"/>
          </a:p>
          <a:p>
            <a:pPr marL="850900" lvl="1" indent="-457200" defTabSz="904875">
              <a:lnSpc>
                <a:spcPct val="80000"/>
              </a:lnSpc>
              <a:spcBef>
                <a:spcPts val="500"/>
              </a:spcBef>
              <a:buFont typeface="Calibri" charset="0"/>
              <a:buAutoNum type="arabicPeriod"/>
            </a:pPr>
            <a:r>
              <a:rPr lang="en-US" altLang="en-US" smtClean="0"/>
              <a:t>Suppose we want to</a:t>
            </a:r>
            <a:r>
              <a:rPr lang="en-US" altLang="en-US" smtClean="0">
                <a:sym typeface="Constantia" charset="0"/>
              </a:rPr>
              <a:t>↑ usage of M.C. for a particular group  → How? We need to know the factors that are important</a:t>
            </a:r>
          </a:p>
          <a:p>
            <a:pPr marL="850900" lvl="1" indent="-457200" defTabSz="904875">
              <a:lnSpc>
                <a:spcPct val="80000"/>
              </a:lnSpc>
              <a:spcBef>
                <a:spcPts val="500"/>
              </a:spcBef>
              <a:buFont typeface="Calibri" charset="0"/>
              <a:buAutoNum type="arabicPeriod"/>
            </a:pPr>
            <a:r>
              <a:rPr lang="en-US" altLang="en-US" smtClean="0">
                <a:sym typeface="Constantia" charset="0"/>
              </a:rPr>
              <a:t>Testing D &amp; S theories using empirical data  </a:t>
            </a:r>
            <a:r>
              <a:rPr lang="en-US" altLang="en-US" smtClean="0"/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 autoUpdateAnimBg="0"/>
      <p:bldP spid="512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(7) Other Impacts on D for M.C.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239000" cy="3733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charset="-128"/>
              </a:rPr>
              <a:t>Other impacts on D for M.C. 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/>
              <a:t>Recall D</a:t>
            </a:r>
            <a:r>
              <a:rPr lang="en-US" altLang="en-US" baseline="-25000" dirty="0" smtClean="0"/>
              <a:t>MC</a:t>
            </a:r>
            <a:r>
              <a:rPr lang="en-US" altLang="en-US" dirty="0" smtClean="0"/>
              <a:t> derived from D for health </a:t>
            </a:r>
          </a:p>
          <a:p>
            <a:pPr lvl="1">
              <a:buFont typeface="Wingdings 2" charset="2"/>
              <a:buNone/>
            </a:pPr>
            <a:r>
              <a:rPr lang="en-US" altLang="en-US" dirty="0" smtClean="0"/>
              <a:t>	Q. Why D health?</a:t>
            </a:r>
          </a:p>
          <a:p>
            <a:pPr lvl="1">
              <a:buFont typeface="Wingdings 2" charset="2"/>
              <a:buNone/>
            </a:pPr>
            <a:r>
              <a:rPr lang="en-US" altLang="en-US" dirty="0" smtClean="0"/>
              <a:t>	A. Possible Answers below:   </a:t>
            </a:r>
          </a:p>
          <a:p>
            <a:pPr lvl="2">
              <a:buFont typeface="Arial" charset="0"/>
              <a:buChar char="•"/>
            </a:pPr>
            <a:r>
              <a:rPr lang="en-US" altLang="en-US" sz="2400" dirty="0" smtClean="0"/>
              <a:t>Consumption - makes you feel better </a:t>
            </a:r>
          </a:p>
          <a:p>
            <a:pPr lvl="2">
              <a:buFont typeface="Arial" charset="0"/>
              <a:buChar char="•"/>
            </a:pPr>
            <a:r>
              <a:rPr lang="en-US" altLang="en-US" sz="2400" dirty="0" smtClean="0"/>
              <a:t>Investment - health determines time available and time is valuable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en-US" altLang="en-US" sz="2800" smtClean="0">
                <a:ea typeface="ＭＳ Ｐゴシック" charset="-128"/>
                <a:sym typeface="Constantia" charset="0"/>
              </a:rPr>
              <a:t>→  What are the implications?</a:t>
            </a:r>
          </a:p>
          <a:p>
            <a:pPr>
              <a:buFont typeface="Wingdings 2" charset="2"/>
              <a:buNone/>
            </a:pPr>
            <a:r>
              <a:rPr lang="en-US" altLang="en-US" sz="2400" smtClean="0">
                <a:ea typeface="ＭＳ Ｐゴシック" charset="-128"/>
                <a:sym typeface="Constantia" charset="0"/>
              </a:rPr>
              <a:t>	1. </a:t>
            </a:r>
            <a:r>
              <a:rPr lang="en-US" altLang="en-US" sz="2400" smtClean="0">
                <a:ea typeface="ＭＳ Ｐゴシック" charset="-128"/>
                <a:sym typeface="Albany AMT" pitchFamily="34" charset="0"/>
              </a:rPr>
              <a:t> 	- First effect:↑in age →↑rate of depreciation of 	health → Result in↑D for M.C.   </a:t>
            </a:r>
          </a:p>
          <a:p>
            <a:pPr marL="679450" lvl="1" indent="-312738">
              <a:buFont typeface="Wingdings 2" charset="2"/>
              <a:buNone/>
            </a:pPr>
            <a:r>
              <a:rPr lang="en-US" altLang="en-US" smtClean="0">
                <a:sym typeface="Albany AMT" pitchFamily="34" charset="0"/>
              </a:rPr>
              <a:t>   		- Second effect:↑in age →↓return to health (since 	less time to enjoy health) → Result in↓D for M.C. </a:t>
            </a:r>
          </a:p>
          <a:p>
            <a:pPr marL="679450" lvl="1" indent="-312738">
              <a:buFont typeface="Wingdings 2" charset="2"/>
              <a:buNone/>
            </a:pPr>
            <a:r>
              <a:rPr lang="en-US" altLang="en-US" smtClean="0">
                <a:sym typeface="Albany AMT" pitchFamily="34" charset="0"/>
              </a:rPr>
              <a:t>	→ Empirical results suggest that the first effect dominates </a:t>
            </a:r>
          </a:p>
          <a:p>
            <a:pPr marL="679450" lvl="1" indent="-312738">
              <a:buFont typeface="Wingdings 2" charset="2"/>
              <a:buNone/>
            </a:pPr>
            <a:r>
              <a:rPr lang="en-US" altLang="en-US" smtClean="0">
                <a:sym typeface="Albany AMT" pitchFamily="34" charset="0"/>
              </a:rPr>
              <a:t>2. ↑in wage →↑Demand for medical care → Result in↑D for M.C.  because the  value of healthy time is increased and the person will substitute less time intensive inputs (like M.C.) for more time intensive inputs (like home production)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10200"/>
          </a:xfrm>
        </p:spPr>
        <p:txBody>
          <a:bodyPr/>
          <a:lstStyle/>
          <a:p>
            <a:pPr marL="679450" lvl="1" indent="-312738">
              <a:buFont typeface="Wingdings 2" charset="2"/>
              <a:buNone/>
            </a:pPr>
            <a:r>
              <a:rPr lang="en-US" altLang="en-US" dirty="0" smtClean="0">
                <a:sym typeface="Albany AMT" pitchFamily="34" charset="0"/>
              </a:rPr>
              <a:t>3.↑in education→↓D for M.C.</a:t>
            </a:r>
          </a:p>
          <a:p>
            <a:pPr marL="822326" lvl="1" indent="-457200">
              <a:buFont typeface="Wingdings 2" charset="2"/>
              <a:buNone/>
            </a:pPr>
            <a:r>
              <a:rPr lang="en-US" altLang="en-US" sz="2700" dirty="0" smtClean="0">
                <a:sym typeface="Albany AMT" pitchFamily="34" charset="0"/>
              </a:rPr>
              <a:t>	</a:t>
            </a:r>
            <a:r>
              <a:rPr lang="en-US" altLang="en-US" sz="2000" dirty="0" smtClean="0">
                <a:sym typeface="Albany AMT" pitchFamily="34" charset="0"/>
              </a:rPr>
              <a:t>Why? ( These hypotheses do not follow directly from theory)</a:t>
            </a:r>
          </a:p>
          <a:p>
            <a:pPr marL="822326" lvl="1" indent="-457200">
              <a:buFont typeface="Wingdings 2" charset="2"/>
              <a:buNone/>
            </a:pPr>
            <a:r>
              <a:rPr lang="en-US" altLang="en-US" sz="2000" dirty="0" smtClean="0">
                <a:sym typeface="Albany AMT" pitchFamily="34" charset="0"/>
              </a:rPr>
              <a:t>	- more educated more efficient in producing health in other ways → less time intensive for producing health</a:t>
            </a:r>
          </a:p>
          <a:p>
            <a:pPr marL="822326" lvl="1" indent="-457200">
              <a:buFont typeface="Wingdings 2" charset="2"/>
              <a:buNone/>
            </a:pPr>
            <a:r>
              <a:rPr lang="en-US" altLang="en-US" sz="2000" dirty="0" smtClean="0">
                <a:sym typeface="Albany AMT" pitchFamily="34" charset="0"/>
              </a:rPr>
              <a:t>	- information – have better information about preventative care ( the 2 are tied together)</a:t>
            </a:r>
            <a:endParaRPr lang="en-US" altLang="en-US" sz="2000" dirty="0" smtClean="0"/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charset="-128"/>
              </a:rPr>
              <a:t>Determinants of D for M.C. </a:t>
            </a:r>
          </a:p>
          <a:p>
            <a:pPr marL="679450" lvl="1" indent="-312738">
              <a:buFont typeface="Arial" charset="0"/>
              <a:buChar char="•"/>
            </a:pPr>
            <a:r>
              <a:rPr lang="en-US" altLang="en-US" dirty="0" smtClean="0"/>
              <a:t>Assumes </a:t>
            </a:r>
            <a:r>
              <a:rPr lang="en-US" altLang="en-US" u="sng" dirty="0" smtClean="0"/>
              <a:t>both</a:t>
            </a:r>
            <a:r>
              <a:rPr lang="en-US" altLang="en-US" dirty="0" smtClean="0"/>
              <a:t> patient and </a:t>
            </a:r>
            <a:r>
              <a:rPr lang="en-US" altLang="en-US" dirty="0" smtClean="0"/>
              <a:t>Dr. </a:t>
            </a:r>
            <a:r>
              <a:rPr lang="en-US" altLang="en-US" dirty="0" smtClean="0"/>
              <a:t>have choices available </a:t>
            </a:r>
            <a:r>
              <a:rPr lang="en-US" altLang="en-US" dirty="0" smtClean="0">
                <a:sym typeface="Albany AMT" pitchFamily="34" charset="0"/>
              </a:rPr>
              <a:t>→</a:t>
            </a:r>
          </a:p>
          <a:p>
            <a:pPr marL="1096963" lvl="2" indent="-457200">
              <a:buFont typeface="Arial" charset="0"/>
              <a:buChar char="•"/>
            </a:pPr>
            <a:r>
              <a:rPr lang="en-US" altLang="en-US" sz="2200" dirty="0" smtClean="0">
                <a:sym typeface="Albany AMT" pitchFamily="34" charset="0"/>
              </a:rPr>
              <a:t>Patient can choose substitutes for producing health </a:t>
            </a:r>
          </a:p>
          <a:p>
            <a:pPr marL="1096963" lvl="2" indent="-457200">
              <a:buFont typeface="Arial" charset="0"/>
              <a:buChar char="•"/>
            </a:pPr>
            <a:r>
              <a:rPr lang="en-US" altLang="en-US" sz="2200" dirty="0" smtClean="0">
                <a:sym typeface="Albany AMT" pitchFamily="34" charset="0"/>
              </a:rPr>
              <a:t>Dr. </a:t>
            </a:r>
            <a:r>
              <a:rPr lang="en-US" altLang="en-US" sz="2200" dirty="0" smtClean="0">
                <a:sym typeface="Albany AMT" pitchFamily="34" charset="0"/>
              </a:rPr>
              <a:t>can choose substitutes for producing medical care</a:t>
            </a:r>
          </a:p>
          <a:p>
            <a:pPr marL="1096963" lvl="2" indent="-457200">
              <a:buFont typeface="Wingdings 2" charset="2"/>
              <a:buNone/>
            </a:pPr>
            <a:r>
              <a:rPr lang="en-US" altLang="en-US" sz="2200" dirty="0" smtClean="0">
                <a:sym typeface="Albany AMT" pitchFamily="34" charset="0"/>
              </a:rPr>
              <a:t>→ 2 factors that are important</a:t>
            </a:r>
          </a:p>
          <a:p>
            <a:pPr marL="1096963" lvl="2" indent="-457200">
              <a:buFont typeface="Wingdings 2" charset="2"/>
              <a:buNone/>
            </a:pPr>
            <a:r>
              <a:rPr lang="en-US" altLang="en-US" sz="2400" dirty="0" smtClean="0">
                <a:sym typeface="Albany AMT" pitchFamily="34" charset="0"/>
              </a:rPr>
              <a:t>	- </a:t>
            </a:r>
            <a:r>
              <a:rPr lang="en-US" altLang="en-US" sz="2000" dirty="0" smtClean="0">
                <a:sym typeface="Albany AMT" pitchFamily="34" charset="0"/>
              </a:rPr>
              <a:t>Knowledge</a:t>
            </a:r>
          </a:p>
          <a:p>
            <a:pPr marL="1096963" lvl="2" indent="-457200">
              <a:buFont typeface="Wingdings 2" charset="2"/>
              <a:buNone/>
            </a:pPr>
            <a:r>
              <a:rPr lang="en-US" altLang="en-US" sz="2000" dirty="0" smtClean="0">
                <a:sym typeface="Albany AMT" pitchFamily="34" charset="0"/>
              </a:rPr>
              <a:t>	- Availability of substitutes at each stage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4724400"/>
          </a:xfrm>
        </p:spPr>
        <p:txBody>
          <a:bodyPr/>
          <a:lstStyle/>
          <a:p>
            <a:pPr marL="850900" lvl="1" indent="-457200">
              <a:buFont typeface="Calibri" charset="0"/>
              <a:buAutoNum type="alphaUcPeriod"/>
            </a:pPr>
            <a:r>
              <a:rPr lang="en-US" altLang="en-US" sz="2800" dirty="0" smtClean="0">
                <a:sym typeface="Albany AMT" pitchFamily="34" charset="0"/>
              </a:rPr>
              <a:t>Patient D for treatment</a:t>
            </a:r>
          </a:p>
          <a:p>
            <a:pPr marL="868363" lvl="2" indent="-201613">
              <a:buFont typeface="Arial" charset="0"/>
              <a:buChar char="•"/>
            </a:pPr>
            <a:r>
              <a:rPr lang="en-US" altLang="en-US" sz="2400" dirty="0" smtClean="0">
                <a:sym typeface="Albany AMT" pitchFamily="34" charset="0"/>
              </a:rPr>
              <a:t>3 general factors of importance here: </a:t>
            </a:r>
          </a:p>
          <a:p>
            <a:pPr marL="1397000" lvl="3" indent="-457200">
              <a:buFont typeface="Calibri" charset="0"/>
              <a:buAutoNum type="arabicPeriod"/>
            </a:pPr>
            <a:r>
              <a:rPr lang="en-US" altLang="en-US" sz="2400" dirty="0" smtClean="0">
                <a:sym typeface="Albany AMT" pitchFamily="34" charset="0"/>
              </a:rPr>
              <a:t>Incidence of illness </a:t>
            </a:r>
          </a:p>
          <a:p>
            <a:pPr marL="1397000" lvl="3" indent="-457200">
              <a:buFont typeface="Calibri" charset="0"/>
              <a:buAutoNum type="arabicPeriod"/>
            </a:pPr>
            <a:r>
              <a:rPr lang="en-US" altLang="en-US" sz="2400" dirty="0" smtClean="0">
                <a:sym typeface="Albany AMT" pitchFamily="34" charset="0"/>
              </a:rPr>
              <a:t>Cultural/demographics</a:t>
            </a:r>
          </a:p>
          <a:p>
            <a:pPr marL="1397000" lvl="3" indent="-457200">
              <a:buFont typeface="Calibri" charset="0"/>
              <a:buAutoNum type="arabicPeriod"/>
            </a:pPr>
            <a:r>
              <a:rPr lang="en-US" altLang="en-US" sz="2400" dirty="0" smtClean="0">
                <a:sym typeface="Albany AMT" pitchFamily="34" charset="0"/>
              </a:rPr>
              <a:t>Economic variables</a:t>
            </a:r>
          </a:p>
          <a:p>
            <a:pPr marL="1397000" lvl="3" indent="-457200">
              <a:buFont typeface="Wingdings 2" charset="2"/>
              <a:buNone/>
            </a:pPr>
            <a:r>
              <a:rPr lang="en-US" altLang="en-US" dirty="0" smtClean="0">
                <a:sym typeface="Albany AMT" pitchFamily="34" charset="0"/>
              </a:rPr>
              <a:t> </a:t>
            </a:r>
          </a:p>
          <a:p>
            <a:pPr marL="868363" lvl="2" indent="-201613">
              <a:buFont typeface="Wingdings 2" charset="2"/>
              <a:buNone/>
            </a:pPr>
            <a:r>
              <a:rPr lang="en-US" altLang="en-US" sz="2400" dirty="0" smtClean="0">
                <a:sym typeface="Albany AMT" pitchFamily="34" charset="0"/>
              </a:rPr>
              <a:t>→ </a:t>
            </a:r>
            <a:r>
              <a:rPr lang="en-US" altLang="en-US" sz="2000" dirty="0" smtClean="0">
                <a:sym typeface="Albany AMT" pitchFamily="34" charset="0"/>
              </a:rPr>
              <a:t>1 and 2 stems </a:t>
            </a:r>
            <a:r>
              <a:rPr lang="en-US" altLang="en-US" sz="2000" dirty="0" smtClean="0">
                <a:sym typeface="Albany AMT" pitchFamily="34" charset="0"/>
              </a:rPr>
              <a:t>from the patient’s view of a medical problem &amp; how efficient they view M.C. in treating the problem </a:t>
            </a:r>
          </a:p>
          <a:p>
            <a:pPr marL="868363" lvl="2" indent="-201613">
              <a:buFont typeface="Wingdings 2" charset="2"/>
              <a:buNone/>
            </a:pPr>
            <a:r>
              <a:rPr lang="en-US" altLang="en-US" sz="2000" dirty="0" smtClean="0">
                <a:sym typeface="Albany AMT" pitchFamily="34" charset="0"/>
              </a:rPr>
              <a:t>→ </a:t>
            </a:r>
            <a:r>
              <a:rPr lang="en-US" altLang="en-US" sz="2000" dirty="0" smtClean="0">
                <a:sym typeface="Albany AMT" pitchFamily="34" charset="0"/>
              </a:rPr>
              <a:t>3 Once </a:t>
            </a:r>
            <a:r>
              <a:rPr lang="en-US" altLang="en-US" sz="2000" dirty="0" smtClean="0">
                <a:sym typeface="Albany AMT" pitchFamily="34" charset="0"/>
              </a:rPr>
              <a:t>they’ve decided to enter the </a:t>
            </a:r>
            <a:r>
              <a:rPr lang="en-US" altLang="en-US" sz="2000" dirty="0" err="1" smtClean="0">
                <a:sym typeface="Albany AMT" pitchFamily="34" charset="0"/>
              </a:rPr>
              <a:t>mkt</a:t>
            </a:r>
            <a:r>
              <a:rPr lang="en-US" altLang="en-US" sz="2000" dirty="0" smtClean="0">
                <a:sym typeface="Albany AMT" pitchFamily="34" charset="0"/>
              </a:rPr>
              <a:t> → Economic variables matter like price, income, etc. According to the idea of utility max subject to income constraints</a:t>
            </a:r>
            <a:endParaRPr lang="en-US" altLang="en-US" sz="2000" dirty="0" smtClean="0"/>
          </a:p>
          <a:p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24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charset="-128"/>
              </a:rPr>
              <a:t>Now look at all 3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/>
              <a:t>Incidence of illness &amp; cultural demographic factors may be random for an individual but </a:t>
            </a:r>
            <a:r>
              <a:rPr lang="en-US" altLang="en-US" u="sng" dirty="0" smtClean="0"/>
              <a:t>not</a:t>
            </a:r>
            <a:r>
              <a:rPr lang="en-US" altLang="en-US" dirty="0" smtClean="0"/>
              <a:t> for a population (probabilities change for individuals in the same way)</a:t>
            </a:r>
          </a:p>
          <a:p>
            <a:pPr lvl="2">
              <a:buFont typeface="Arial" charset="0"/>
              <a:buChar char="•"/>
            </a:pPr>
            <a:r>
              <a:rPr lang="en-US" altLang="en-US" sz="2400" dirty="0" smtClean="0"/>
              <a:t>Age</a:t>
            </a:r>
          </a:p>
          <a:p>
            <a:pPr marL="1201738" lvl="3" indent="-223838">
              <a:buFont typeface="Calibri" charset="0"/>
              <a:buAutoNum type="arabicPeriod"/>
            </a:pPr>
            <a:r>
              <a:rPr lang="en-US" altLang="en-US" sz="2400" dirty="0" smtClean="0"/>
              <a:t>Illnesses increase</a:t>
            </a:r>
            <a:endParaRPr lang="en-US" altLang="en-US" sz="2400" dirty="0" smtClean="0"/>
          </a:p>
          <a:p>
            <a:pPr marL="1201738" lvl="3" indent="-223838">
              <a:buFont typeface="Calibri" charset="0"/>
              <a:buAutoNum type="arabicPeriod"/>
            </a:pPr>
            <a:r>
              <a:rPr lang="en-US" altLang="en-US" sz="2400" dirty="0" smtClean="0"/>
              <a:t>Patterns change </a:t>
            </a:r>
            <a:r>
              <a:rPr lang="en-US" altLang="en-US" sz="2400" dirty="0" smtClean="0">
                <a:sym typeface="Albany AMT" pitchFamily="34" charset="0"/>
              </a:rPr>
              <a:t>→acute care becomes more of a problem → expect more heart disease and less accidents</a:t>
            </a:r>
          </a:p>
          <a:p>
            <a:pPr lvl="2">
              <a:buFont typeface="Arial" charset="0"/>
              <a:buChar char="•"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906463" lvl="2" indent="-277813">
              <a:buFont typeface="Arial" charset="0"/>
              <a:buChar char="•"/>
            </a:pPr>
            <a:r>
              <a:rPr lang="en-US" altLang="en-US" sz="2800" smtClean="0">
                <a:sym typeface="Albany AMT" pitchFamily="34" charset="0"/>
              </a:rPr>
              <a:t>Sex </a:t>
            </a:r>
          </a:p>
          <a:p>
            <a:pPr marL="1179513" lvl="3" indent="-277813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Differences especially at older ages due to child birth, obstetrics &amp; gynecology ( note: not the same for all services)</a:t>
            </a:r>
          </a:p>
          <a:p>
            <a:pPr marL="906463" lvl="2" indent="-277813">
              <a:buFont typeface="Arial" charset="0"/>
              <a:buChar char="•"/>
            </a:pPr>
            <a:r>
              <a:rPr lang="en-US" altLang="en-US" sz="2800" smtClean="0">
                <a:sym typeface="Albany AMT" pitchFamily="34" charset="0"/>
              </a:rPr>
              <a:t>Martial Status (# of individuals in family)</a:t>
            </a:r>
          </a:p>
          <a:p>
            <a:pPr marL="1179513" lvl="3" indent="-277813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Single → ↑ D for M.C. – Why? Less alternatives</a:t>
            </a:r>
          </a:p>
          <a:p>
            <a:pPr marL="1179513" lvl="3" indent="-277813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↑# → ↑Home care but also has ↓y per capita</a:t>
            </a:r>
          </a:p>
          <a:p>
            <a:pPr marL="906463" lvl="2" indent="-277813">
              <a:buFont typeface="Arial" charset="0"/>
              <a:buChar char="•"/>
            </a:pPr>
            <a:r>
              <a:rPr lang="en-US" altLang="en-US" sz="2800" smtClean="0">
                <a:sym typeface="Albany AMT" pitchFamily="34" charset="0"/>
              </a:rPr>
              <a:t>Education</a:t>
            </a:r>
          </a:p>
          <a:p>
            <a:pPr marL="1179513" lvl="3" indent="-277813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↑Efficiency in production</a:t>
            </a:r>
          </a:p>
          <a:p>
            <a:pPr marL="1179513" lvl="3" indent="-277813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↑information→ ↑use of cheap preventative services – for example, educated, smoke-less, exercise more</a:t>
            </a:r>
            <a:r>
              <a:rPr lang="en-US" altLang="en-US" sz="2800" smtClean="0">
                <a:sym typeface="Albany AMT" pitchFamily="34" charset="0"/>
              </a:rPr>
              <a:t>  </a:t>
            </a:r>
          </a:p>
          <a:p>
            <a:endParaRPr lang="en-US" alt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charset="-128"/>
              </a:rPr>
              <a:t>Economic Factors </a:t>
            </a:r>
          </a:p>
          <a:p>
            <a:pPr lvl="1">
              <a:buFont typeface="Arial" charset="0"/>
              <a:buChar char="•"/>
            </a:pPr>
            <a:r>
              <a:rPr lang="en-US" altLang="en-US" sz="2800" dirty="0" smtClean="0"/>
              <a:t>Income (Y)</a:t>
            </a:r>
            <a:endParaRPr lang="en-US" altLang="en-US" sz="2800" dirty="0" smtClean="0"/>
          </a:p>
          <a:p>
            <a:pPr lvl="2">
              <a:buFont typeface="Arial" charset="0"/>
              <a:buChar char="•"/>
            </a:pPr>
            <a:r>
              <a:rPr lang="en-US" altLang="en-US" sz="2400" dirty="0" smtClean="0"/>
              <a:t>Supposedly as Y</a:t>
            </a:r>
            <a:r>
              <a:rPr lang="en-US" altLang="en-US" sz="2400" dirty="0" smtClean="0">
                <a:sym typeface="Albany AMT" pitchFamily="34" charset="0"/>
              </a:rPr>
              <a:t>↑→ Expenditure or M.C.↑ - But by how much? (M.C. is a normal good)</a:t>
            </a:r>
          </a:p>
          <a:p>
            <a:pPr lvl="2">
              <a:buFont typeface="Arial" charset="0"/>
              <a:buChar char="•"/>
            </a:pPr>
            <a:r>
              <a:rPr lang="en-US" altLang="en-US" sz="2400" dirty="0" smtClean="0">
                <a:sym typeface="Albany AMT" pitchFamily="34" charset="0"/>
              </a:rPr>
              <a:t>After correcting for the possible biases our estimates center around </a:t>
            </a:r>
            <a:r>
              <a:rPr lang="en-US" altLang="en-US" sz="2400" dirty="0" smtClean="0">
                <a:sym typeface="Albany AMT" pitchFamily="34" charset="0"/>
              </a:rPr>
              <a:t>Y elasticity of D </a:t>
            </a:r>
            <a:r>
              <a:rPr lang="en-US" altLang="en-US" sz="2400" dirty="0" smtClean="0">
                <a:sym typeface="Albany AMT" pitchFamily="34" charset="0"/>
              </a:rPr>
              <a:t>= 1 → </a:t>
            </a:r>
            <a:r>
              <a:rPr lang="en-US" altLang="en-US" sz="2400" dirty="0" smtClean="0">
                <a:sym typeface="Albany AMT" pitchFamily="34" charset="0"/>
              </a:rPr>
              <a:t>a </a:t>
            </a:r>
            <a:r>
              <a:rPr lang="en-US" altLang="en-US" sz="2400" dirty="0" smtClean="0">
                <a:sym typeface="Albany AMT" pitchFamily="34" charset="0"/>
              </a:rPr>
              <a:t>10%↑in Y results in a 10%↑in M.C.</a:t>
            </a:r>
          </a:p>
          <a:p>
            <a:pPr lvl="1">
              <a:buFont typeface="Arial" charset="0"/>
              <a:buChar char="•"/>
            </a:pPr>
            <a:r>
              <a:rPr lang="en-US" altLang="en-US" sz="2800" dirty="0" smtClean="0">
                <a:sym typeface="Albany AMT" pitchFamily="34" charset="0"/>
              </a:rPr>
              <a:t>Prices</a:t>
            </a:r>
          </a:p>
          <a:p>
            <a:pPr lvl="2">
              <a:buFont typeface="Arial" charset="0"/>
              <a:buChar char="•"/>
            </a:pPr>
            <a:r>
              <a:rPr lang="en-US" altLang="en-US" sz="2400" dirty="0" smtClean="0">
                <a:sym typeface="Albany AMT" pitchFamily="34" charset="0"/>
              </a:rPr>
              <a:t>We know that P↑→ Q</a:t>
            </a:r>
            <a:r>
              <a:rPr lang="en-US" altLang="en-US" sz="2400" baseline="-25000" dirty="0" smtClean="0">
                <a:sym typeface="Albany AMT" pitchFamily="34" charset="0"/>
              </a:rPr>
              <a:t>D</a:t>
            </a:r>
            <a:r>
              <a:rPr lang="en-US" altLang="en-US" sz="2400" dirty="0" smtClean="0">
                <a:sym typeface="Albany AMT" pitchFamily="34" charset="0"/>
              </a:rPr>
              <a:t>↓ - But by how much?</a:t>
            </a:r>
          </a:p>
          <a:p>
            <a:pPr lvl="2">
              <a:buFont typeface="Wingdings 2" charset="2"/>
              <a:buNone/>
            </a:pPr>
            <a:r>
              <a:rPr lang="en-US" altLang="en-US" dirty="0" smtClean="0">
                <a:sym typeface="Albany AMT" pitchFamily="34" charset="0"/>
              </a:rPr>
              <a:t>    </a:t>
            </a: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charset="-128"/>
              </a:rPr>
              <a:t>1</a:t>
            </a:r>
            <a:r>
              <a:rPr lang="en-US" altLang="en-US" sz="2800" baseline="30000" dirty="0" smtClean="0">
                <a:ea typeface="ＭＳ Ｐゴシック" charset="-128"/>
              </a:rPr>
              <a:t>st </a:t>
            </a:r>
            <a:r>
              <a:rPr lang="en-US" altLang="en-US" sz="2800" dirty="0" smtClean="0">
                <a:ea typeface="ＭＳ Ｐゴシック" charset="-128"/>
                <a:sym typeface="Albany AMT" pitchFamily="34" charset="0"/>
              </a:rPr>
              <a:t>- Again price elasticity of D = η =?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ym typeface="Constantia" charset="0"/>
              </a:rPr>
              <a:t>= </a:t>
            </a:r>
            <a:r>
              <a:rPr lang="en-US" altLang="en-US" dirty="0" smtClean="0">
                <a:sym typeface="Constantia" charset="0"/>
              </a:rPr>
              <a:t>|(%ΔQ</a:t>
            </a:r>
            <a:r>
              <a:rPr lang="en-US" altLang="en-US" baseline="-25000" dirty="0" smtClean="0">
                <a:sym typeface="Constantia" charset="0"/>
              </a:rPr>
              <a:t>D</a:t>
            </a:r>
            <a:r>
              <a:rPr lang="en-US" altLang="en-US" dirty="0" smtClean="0">
                <a:sym typeface="Constantia" charset="0"/>
              </a:rPr>
              <a:t>)/(%ΔP)</a:t>
            </a:r>
            <a:r>
              <a:rPr lang="en-US" altLang="en-US" dirty="0" smtClean="0">
                <a:sym typeface="Albany AMT" pitchFamily="34" charset="0"/>
              </a:rPr>
              <a:t> </a:t>
            </a:r>
            <a:r>
              <a:rPr lang="en-US" altLang="en-US" dirty="0" smtClean="0">
                <a:sym typeface="Albany AMT" pitchFamily="34" charset="0"/>
              </a:rPr>
              <a:t>|</a:t>
            </a:r>
            <a:endParaRPr lang="en-US" altLang="en-US" dirty="0" smtClean="0">
              <a:sym typeface="Albany AMT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ym typeface="Albany AMT" pitchFamily="34" charset="0"/>
              </a:rPr>
              <a:t>Remember </a:t>
            </a:r>
            <a:r>
              <a:rPr lang="en-US" altLang="en-US" dirty="0" smtClean="0">
                <a:sym typeface="Constantia" charset="0"/>
              </a:rPr>
              <a:t>elasticity is a measure of responsiveness or, in other words, it </a:t>
            </a:r>
            <a:r>
              <a:rPr lang="en-US" altLang="en-US" dirty="0" smtClean="0">
                <a:sym typeface="Albany AMT" pitchFamily="34" charset="0"/>
              </a:rPr>
              <a:t>m</a:t>
            </a:r>
            <a:r>
              <a:rPr lang="en-US" altLang="en-US" dirty="0" smtClean="0">
                <a:sym typeface="Constantia" charset="0"/>
              </a:rPr>
              <a:t>easures how responsive D is for a good to ΔP of that good </a:t>
            </a:r>
            <a:endParaRPr lang="en-US" altLang="en-US" dirty="0" smtClean="0">
              <a:sym typeface="Albany AMT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ym typeface="Albany AMT" pitchFamily="34" charset="0"/>
              </a:rPr>
              <a:t>Q. How Responsive is Q</a:t>
            </a:r>
            <a:r>
              <a:rPr lang="en-US" altLang="en-US" baseline="-25000" dirty="0" smtClean="0">
                <a:sym typeface="Albany AMT" pitchFamily="34" charset="0"/>
              </a:rPr>
              <a:t>D</a:t>
            </a:r>
            <a:r>
              <a:rPr lang="en-US" altLang="en-US" dirty="0" smtClean="0">
                <a:sym typeface="Albany AMT" pitchFamily="34" charset="0"/>
              </a:rPr>
              <a:t> to changes in prices?</a:t>
            </a:r>
          </a:p>
          <a:p>
            <a:pPr lvl="2">
              <a:buFont typeface="Arial" charset="0"/>
              <a:buChar char="•"/>
            </a:pPr>
            <a:r>
              <a:rPr lang="en-US" altLang="en-US" sz="2400" dirty="0" smtClean="0">
                <a:sym typeface="Albany AMT" pitchFamily="34" charset="0"/>
              </a:rPr>
              <a:t>If little → Subsidies of any kind will have little effect on the amount of care received by poor individuals. This is because the price expansion path is basically fixed or even at </a:t>
            </a:r>
            <a:r>
              <a:rPr lang="en-US" altLang="en-US" sz="2400" u="sng" dirty="0" smtClean="0">
                <a:sym typeface="Albany AMT" pitchFamily="34" charset="0"/>
              </a:rPr>
              <a:t>zero</a:t>
            </a:r>
            <a:r>
              <a:rPr lang="en-US" altLang="en-US" sz="2400" dirty="0" smtClean="0">
                <a:sym typeface="Albany AMT" pitchFamily="34" charset="0"/>
              </a:rPr>
              <a:t> for certain low income individuals (refer to graph on next slide).</a:t>
            </a:r>
          </a:p>
          <a:p>
            <a:pPr lvl="3">
              <a:buFont typeface="Wingdings 2" charset="2"/>
              <a:buNone/>
            </a:pPr>
            <a:r>
              <a:rPr lang="en-US" altLang="en-US" sz="2400" dirty="0" smtClean="0">
                <a:sym typeface="Albany AMT" pitchFamily="34" charset="0"/>
              </a:rPr>
              <a:t>→ η determines how effective subsides are </a:t>
            </a:r>
            <a:r>
              <a:rPr lang="en-US" altLang="en-US" sz="2400" dirty="0" err="1" smtClean="0">
                <a:sym typeface="Albany AMT" pitchFamily="34" charset="0"/>
              </a:rPr>
              <a:t>in</a:t>
            </a:r>
            <a:r>
              <a:rPr lang="en-US" altLang="en-US" dirty="0" err="1" smtClean="0">
                <a:sym typeface="Albany AMT" pitchFamily="34" charset="0"/>
              </a:rPr>
              <a:t>↑</a:t>
            </a:r>
            <a:r>
              <a:rPr lang="en-US" altLang="en-US" sz="2400" dirty="0" err="1" smtClean="0">
                <a:sym typeface="Albany AMT" pitchFamily="34" charset="0"/>
              </a:rPr>
              <a:t>Q</a:t>
            </a:r>
            <a:r>
              <a:rPr lang="en-US" altLang="en-US" sz="2400" baseline="-25000" dirty="0" err="1" smtClean="0">
                <a:sym typeface="Albany AMT" pitchFamily="34" charset="0"/>
              </a:rPr>
              <a:t>D</a:t>
            </a:r>
            <a:r>
              <a:rPr lang="en-US" altLang="en-US" sz="2400" baseline="-25000" dirty="0" smtClean="0">
                <a:sym typeface="Albany AMT" pitchFamily="34" charset="0"/>
              </a:rPr>
              <a:t> </a:t>
            </a:r>
            <a:r>
              <a:rPr lang="en-US" altLang="en-US" sz="2400" dirty="0" smtClean="0">
                <a:sym typeface="Albany AMT" pitchFamily="34" charset="0"/>
              </a:rPr>
              <a:t>for M.C. especially for low income individuals.      </a:t>
            </a:r>
            <a:r>
              <a:rPr lang="en-US" alt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charset="-128"/>
              </a:rPr>
              <a:t>2</a:t>
            </a:r>
            <a:r>
              <a:rPr lang="en-US" altLang="en-US" sz="2800" baseline="30000" dirty="0" smtClean="0">
                <a:ea typeface="ＭＳ Ｐゴシック" charset="-128"/>
              </a:rPr>
              <a:t>nd</a:t>
            </a:r>
            <a:r>
              <a:rPr lang="en-US" altLang="en-US" sz="2800" dirty="0" smtClean="0">
                <a:ea typeface="ＭＳ Ｐゴシック" charset="-128"/>
              </a:rPr>
              <a:t> – What is P of M.C.?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 smtClean="0"/>
              <a:t>The full </a:t>
            </a:r>
            <a:r>
              <a:rPr lang="en-US" altLang="en-US" sz="2000" dirty="0" smtClean="0"/>
              <a:t>price of M.C. </a:t>
            </a:r>
            <a:r>
              <a:rPr lang="en-US" altLang="en-US" sz="2000" dirty="0" smtClean="0"/>
              <a:t>includes 3 things: </a:t>
            </a:r>
            <a:endParaRPr lang="en-US" altLang="en-US" sz="2000" dirty="0" smtClean="0"/>
          </a:p>
          <a:p>
            <a:pPr lvl="2">
              <a:buFont typeface="Wingdings 2" charset="2"/>
              <a:buNone/>
            </a:pPr>
            <a:r>
              <a:rPr lang="en-US" altLang="en-US" sz="2000" dirty="0" smtClean="0"/>
              <a:t>1. Monetary price</a:t>
            </a:r>
          </a:p>
          <a:p>
            <a:pPr lvl="2">
              <a:buFont typeface="Wingdings 2" charset="2"/>
              <a:buNone/>
            </a:pPr>
            <a:r>
              <a:rPr lang="en-US" altLang="en-US" sz="2000" dirty="0" smtClean="0"/>
              <a:t>2. Value of time</a:t>
            </a:r>
          </a:p>
          <a:p>
            <a:pPr lvl="3"/>
            <a:r>
              <a:rPr lang="en-US" altLang="en-US" dirty="0" smtClean="0"/>
              <a:t>Predictions</a:t>
            </a:r>
          </a:p>
          <a:p>
            <a:pPr lvl="4">
              <a:buFont typeface="Arial" charset="0"/>
              <a:buChar char="•"/>
            </a:pPr>
            <a:r>
              <a:rPr lang="en-US" altLang="en-US" dirty="0" smtClean="0"/>
              <a:t>As </a:t>
            </a:r>
            <a:r>
              <a:rPr lang="en-US" altLang="en-US" dirty="0" smtClean="0"/>
              <a:t>$ price </a:t>
            </a:r>
            <a:r>
              <a:rPr lang="en-US" altLang="en-US" dirty="0" smtClean="0">
                <a:sym typeface="Albany AMT" pitchFamily="34" charset="0"/>
              </a:rPr>
              <a:t>decreases → Demand for M.C. becomes more responsive to value of time → May result in </a:t>
            </a:r>
            <a:r>
              <a:rPr lang="en-US" altLang="en-US" dirty="0" smtClean="0">
                <a:sym typeface="Albany AMT" pitchFamily="34" charset="0"/>
              </a:rPr>
              <a:t>rationing care by waiting (i.e., paying in more time, this is the system used in the UK)</a:t>
            </a:r>
            <a:endParaRPr lang="en-US" altLang="en-US" dirty="0" smtClean="0">
              <a:sym typeface="Albany AMT" pitchFamily="34" charset="0"/>
            </a:endParaRPr>
          </a:p>
          <a:p>
            <a:pPr lvl="4">
              <a:buFont typeface="Arial" charset="0"/>
              <a:buChar char="•"/>
            </a:pPr>
            <a:r>
              <a:rPr lang="en-US" altLang="en-US" dirty="0" smtClean="0">
                <a:sym typeface="Albany AMT" pitchFamily="34" charset="0"/>
              </a:rPr>
              <a:t>If society determines that certain individuals should be subsidized → Should </a:t>
            </a:r>
            <a:r>
              <a:rPr lang="en-US" altLang="en-US" u="sng" dirty="0" smtClean="0">
                <a:sym typeface="Albany AMT" pitchFamily="34" charset="0"/>
              </a:rPr>
              <a:t>also</a:t>
            </a:r>
            <a:r>
              <a:rPr lang="en-US" altLang="en-US" dirty="0" smtClean="0">
                <a:sym typeface="Albany AMT" pitchFamily="34" charset="0"/>
              </a:rPr>
              <a:t> subsidize by decreasing time involved – How?   </a:t>
            </a:r>
            <a:r>
              <a:rPr lang="en-US" altLang="en-US" dirty="0" smtClean="0"/>
              <a:t>  </a:t>
            </a:r>
          </a:p>
          <a:p>
            <a:pPr lvl="4">
              <a:buFont typeface="Arial" charset="0"/>
              <a:buChar char="•"/>
            </a:pPr>
            <a:r>
              <a:rPr lang="en-US" altLang="en-US" u="sng" dirty="0" smtClean="0"/>
              <a:t>All </a:t>
            </a:r>
            <a:r>
              <a:rPr lang="en-US" altLang="en-US" dirty="0" smtClean="0"/>
              <a:t>costs should be included in efficiency calculations </a:t>
            </a:r>
          </a:p>
          <a:p>
            <a:pPr lvl="2">
              <a:buFont typeface="Wingdings 2" charset="2"/>
              <a:buNone/>
            </a:pPr>
            <a:r>
              <a:rPr lang="en-US" altLang="en-US" sz="2000" dirty="0" smtClean="0"/>
              <a:t>3. Expected accident </a:t>
            </a:r>
            <a:r>
              <a:rPr lang="en-US" altLang="en-US" sz="2000" dirty="0" smtClean="0"/>
              <a:t>losses – recall = </a:t>
            </a:r>
            <a:r>
              <a:rPr lang="en-US" altLang="en-US" sz="2000" dirty="0" err="1" smtClean="0"/>
              <a:t>Prob</a:t>
            </a:r>
            <a:r>
              <a:rPr lang="en-US" altLang="en-US" sz="2000" dirty="0" smtClean="0"/>
              <a:t> of accident * accident losses</a:t>
            </a:r>
            <a:endParaRPr lang="en-US" altLang="en-US" sz="2000" dirty="0" smtClean="0"/>
          </a:p>
          <a:p>
            <a:pPr lvl="3">
              <a:buFont typeface="Arial" charset="0"/>
              <a:buChar char="•"/>
            </a:pPr>
            <a:r>
              <a:rPr lang="en-US" altLang="en-US" dirty="0" smtClean="0"/>
              <a:t>This has to do with medical malpractice </a:t>
            </a:r>
          </a:p>
          <a:p>
            <a:pPr lvl="2">
              <a:buFont typeface="Wingdings 2" charset="2"/>
              <a:buNone/>
            </a:pPr>
            <a:r>
              <a:rPr lang="en-US" altLang="en-US" sz="2000" dirty="0" smtClean="0"/>
              <a:t>*All 3 must all be taken into account to obtain accurate price!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9144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(8)Doctor as the Agent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816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Does the Doctor always act in the patient’s interest? </a:t>
            </a:r>
            <a:endParaRPr lang="en-US" altLang="en-US" dirty="0" smtClean="0">
              <a:ea typeface="ＭＳ Ｐゴシック" charset="-128"/>
              <a:sym typeface="Albany AMT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en-US" dirty="0">
                <a:ea typeface="ＭＳ Ｐゴシック" charset="-128"/>
                <a:sym typeface="Albany AMT" pitchFamily="34" charset="0"/>
              </a:rPr>
              <a:t>Look at the argument closer and suppose we have the following situation to the extent that they are substitutes: </a:t>
            </a:r>
          </a:p>
          <a:p>
            <a:pPr lvl="2">
              <a:buFont typeface="Arial" charset="0"/>
              <a:buChar char="•"/>
            </a:pPr>
            <a:r>
              <a:rPr lang="en-US" altLang="en-US" sz="2000" dirty="0" smtClean="0">
                <a:sym typeface="Albany AMT" pitchFamily="34" charset="0"/>
              </a:rPr>
              <a:t>Physicians are reimbursed on a fee-for-service </a:t>
            </a:r>
            <a:r>
              <a:rPr lang="en-US" altLang="en-US" sz="2000" dirty="0" smtClean="0">
                <a:sym typeface="Albany AMT" pitchFamily="34" charset="0"/>
              </a:rPr>
              <a:t>basis – that is they are paid a flat fee for each service provided.</a:t>
            </a:r>
            <a:endParaRPr lang="en-US" altLang="en-US" sz="2000" dirty="0" smtClean="0">
              <a:sym typeface="Albany AMT" pitchFamily="34" charset="0"/>
            </a:endParaRPr>
          </a:p>
          <a:p>
            <a:pPr lvl="2">
              <a:buFont typeface="Arial" charset="0"/>
              <a:buChar char="•"/>
            </a:pPr>
            <a:r>
              <a:rPr lang="en-US" altLang="en-US" sz="2000" dirty="0" smtClean="0">
                <a:sym typeface="Albany AMT" pitchFamily="34" charset="0"/>
              </a:rPr>
              <a:t>Some areas, like surgery, have much higher fees than others, like office visits.</a:t>
            </a:r>
          </a:p>
          <a:p>
            <a:pPr lvl="2">
              <a:buFont typeface="Wingdings 2" charset="2"/>
              <a:buNone/>
            </a:pPr>
            <a:r>
              <a:rPr lang="en-US" altLang="en-US" sz="2000" dirty="0" smtClean="0">
                <a:sym typeface="Albany AMT" pitchFamily="34" charset="0"/>
              </a:rPr>
              <a:t>→ We can expect to see an efficient mix if physicians act solely as agents  </a:t>
            </a:r>
            <a:r>
              <a:rPr lang="en-US" altLang="en-US" sz="2000" dirty="0" smtClean="0"/>
              <a:t> </a:t>
            </a:r>
            <a:endParaRPr lang="en-US" altLang="en-US" sz="2000" u="sng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953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What we want to know are </a:t>
            </a:r>
            <a:r>
              <a:rPr lang="en-US" altLang="en-US" sz="2800" smtClean="0">
                <a:ea typeface="ＭＳ Ｐゴシック" charset="-128"/>
                <a:sym typeface="Constantia" charset="0"/>
              </a:rPr>
              <a:t>→</a:t>
            </a:r>
            <a:endParaRPr lang="en-US" altLang="en-US" sz="2800" smtClean="0">
              <a:ea typeface="ＭＳ Ｐゴシック" charset="-128"/>
            </a:endParaRPr>
          </a:p>
          <a:p>
            <a:pPr marL="850900" lvl="1" indent="-457200">
              <a:buFont typeface="Calibri" charset="0"/>
              <a:buAutoNum type="arabicPeriod"/>
            </a:pPr>
            <a:r>
              <a:rPr lang="en-US" altLang="en-US" smtClean="0"/>
              <a:t>What does D look like? i.e. its relationship between P &amp; Q or </a:t>
            </a:r>
            <a:r>
              <a:rPr lang="en-US" altLang="en-US" u="sng" smtClean="0"/>
              <a:t>elasticity</a:t>
            </a:r>
          </a:p>
          <a:p>
            <a:pPr marL="850900" lvl="1" indent="-457200">
              <a:buFont typeface="Wingdings 2" charset="2"/>
              <a:buNone/>
            </a:pPr>
            <a:r>
              <a:rPr lang="en-US" altLang="en-US" sz="2000" u="sng" smtClean="0"/>
              <a:t> </a:t>
            </a:r>
          </a:p>
          <a:p>
            <a:pPr marL="850900" lvl="1" indent="-457200">
              <a:buFont typeface="Calibri" charset="0"/>
              <a:buAutoNum type="arabicPeriod"/>
            </a:pPr>
            <a:endParaRPr lang="en-US" altLang="en-US" sz="2000" u="sng" smtClean="0"/>
          </a:p>
          <a:p>
            <a:pPr marL="850900" lvl="1" indent="-457200">
              <a:buFont typeface="Wingdings 2" charset="2"/>
              <a:buNone/>
            </a:pPr>
            <a:endParaRPr lang="en-US" altLang="en-US" sz="2000" u="sng" smtClean="0"/>
          </a:p>
          <a:p>
            <a:pPr marL="850900" lvl="1" indent="-457200">
              <a:buFont typeface="Wingdings 2" charset="2"/>
              <a:buNone/>
            </a:pPr>
            <a:endParaRPr lang="en-US" altLang="en-US" sz="2000" u="sng" smtClean="0"/>
          </a:p>
          <a:p>
            <a:pPr marL="850900" lvl="1" indent="-457200">
              <a:buFont typeface="Wingdings 2" charset="2"/>
              <a:buNone/>
            </a:pPr>
            <a:endParaRPr lang="en-US" altLang="en-US" sz="2000" u="sng" smtClean="0"/>
          </a:p>
          <a:p>
            <a:pPr marL="850900" lvl="1" indent="-457200">
              <a:buFont typeface="Wingdings 2" charset="2"/>
              <a:buNone/>
            </a:pPr>
            <a:endParaRPr lang="en-US" altLang="en-US" sz="2000" u="sng" smtClean="0"/>
          </a:p>
          <a:p>
            <a:pPr marL="850900" lvl="1" indent="-457200">
              <a:buFont typeface="Wingdings 2" charset="2"/>
              <a:buNone/>
            </a:pPr>
            <a:endParaRPr lang="en-US" altLang="en-US" u="sng" smtClean="0"/>
          </a:p>
          <a:p>
            <a:pPr marL="850900" lvl="1" indent="-457200">
              <a:buFont typeface="Calibri" charset="0"/>
              <a:buAutoNum type="arabicPeriod"/>
            </a:pPr>
            <a:endParaRPr lang="en-US" altLang="en-US" u="sng" smtClean="0"/>
          </a:p>
          <a:p>
            <a:pPr marL="850900" lvl="1" indent="-457200">
              <a:buFont typeface="Calibri" charset="0"/>
              <a:buAutoNum type="arabicPeriod"/>
            </a:pPr>
            <a:endParaRPr lang="en-US" altLang="en-US" u="sng" smtClean="0"/>
          </a:p>
          <a:p>
            <a:pPr marL="850900" lvl="1" indent="-457200">
              <a:buFont typeface="Calibri" charset="0"/>
              <a:buAutoNum type="arabicPeriod"/>
            </a:pPr>
            <a:endParaRPr lang="en-US" altLang="en-US" u="sng" smtClean="0"/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42672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2800" dirty="0" smtClean="0"/>
              <a:t>However, suppose </a:t>
            </a:r>
            <a:r>
              <a:rPr lang="en-US" sz="2800" dirty="0" smtClean="0"/>
              <a:t>doctors preferences/income matters</a:t>
            </a:r>
          </a:p>
          <a:p>
            <a:pPr marL="273050" lvl="2" indent="-273050">
              <a:buClr>
                <a:srgbClr val="0BD0D9"/>
              </a:buClr>
              <a:buSzPct val="95000"/>
              <a:buFont typeface="Wingdings 2" charset="2"/>
              <a:buNone/>
              <a:defRPr/>
            </a:pPr>
            <a:r>
              <a:rPr lang="en-US" sz="2400" dirty="0" smtClean="0">
                <a:sym typeface="Albany AMT" pitchFamily="34" charset="0"/>
              </a:rPr>
              <a:t>	→ We can expect to see more surgeries &amp; fewer office visits</a:t>
            </a:r>
          </a:p>
          <a:p>
            <a:pPr marL="546100" lvl="3" indent="-273050">
              <a:buSzPct val="95000"/>
              <a:buFont typeface="Wingdings 2" charset="2"/>
              <a:buNone/>
              <a:defRPr/>
            </a:pPr>
            <a:r>
              <a:rPr lang="en-US" sz="2400" dirty="0" smtClean="0">
                <a:sym typeface="Albany AMT" pitchFamily="34" charset="0"/>
              </a:rPr>
              <a:t>→ Doctors self- interest may cause him/her </a:t>
            </a:r>
            <a:r>
              <a:rPr lang="en-US" sz="2400" u="sng" dirty="0" smtClean="0">
                <a:sym typeface="Albany AMT" pitchFamily="34" charset="0"/>
              </a:rPr>
              <a:t>not</a:t>
            </a:r>
            <a:r>
              <a:rPr lang="en-US" sz="2400" dirty="0" smtClean="0">
                <a:sym typeface="Albany AMT" pitchFamily="34" charset="0"/>
              </a:rPr>
              <a:t> to do what is best for the patient</a:t>
            </a:r>
            <a:endParaRPr lang="en-US" sz="2400" u="sng" dirty="0" smtClean="0"/>
          </a:p>
          <a:p>
            <a:pPr marL="546100" lvl="3" indent="-273050">
              <a:buSzPct val="95000"/>
              <a:buFont typeface="Arial"/>
              <a:buChar char="•"/>
              <a:defRPr/>
            </a:pPr>
            <a:r>
              <a:rPr lang="en-US" sz="2400" dirty="0" smtClean="0"/>
              <a:t>This results in what is known as </a:t>
            </a:r>
            <a:r>
              <a:rPr lang="en-US" sz="2400" u="sng" dirty="0" smtClean="0"/>
              <a:t>induced demand</a:t>
            </a:r>
          </a:p>
          <a:p>
            <a:pPr marL="820738" lvl="4" indent="-273050">
              <a:buSzPct val="95000"/>
              <a:buFont typeface="Arial"/>
              <a:buChar char="•"/>
              <a:defRPr/>
            </a:pPr>
            <a:r>
              <a:rPr lang="en-US" sz="2200" dirty="0" smtClean="0"/>
              <a:t>Empirical Observation - </a:t>
            </a:r>
            <a:r>
              <a:rPr lang="en-US" sz="2200" dirty="0" smtClean="0">
                <a:sym typeface="Albany AMT" pitchFamily="34" charset="0"/>
              </a:rPr>
              <a:t>↑</a:t>
            </a:r>
            <a:r>
              <a:rPr lang="en-US" sz="2200" dirty="0" smtClean="0"/>
              <a:t> # of physicians in an area</a:t>
            </a:r>
            <a:r>
              <a:rPr lang="en-US" sz="2200" dirty="0" smtClean="0">
                <a:sym typeface="Albany AMT" pitchFamily="34" charset="0"/>
              </a:rPr>
              <a:t>→ ↑Q of medical service &amp; ↑P of medical services</a:t>
            </a:r>
          </a:p>
          <a:p>
            <a:pPr marL="1096010" lvl="5" indent="-273050">
              <a:spcBef>
                <a:spcPts val="0"/>
              </a:spcBef>
              <a:buSzPct val="95000"/>
              <a:buFont typeface="Arial"/>
              <a:buChar char="•"/>
              <a:defRPr/>
            </a:pPr>
            <a:r>
              <a:rPr lang="en-US" sz="2200" dirty="0" smtClean="0">
                <a:sym typeface="Albany AMT" pitchFamily="34" charset="0"/>
              </a:rPr>
              <a:t>Q. Why?</a:t>
            </a:r>
          </a:p>
          <a:p>
            <a:pPr marL="1096010" lvl="5" indent="-273050">
              <a:spcBef>
                <a:spcPts val="0"/>
              </a:spcBef>
              <a:buSzPct val="95000"/>
              <a:buFont typeface="Arial"/>
              <a:buChar char="•"/>
              <a:defRPr/>
            </a:pPr>
            <a:r>
              <a:rPr lang="en-US" sz="2200" dirty="0" smtClean="0">
                <a:sym typeface="Albany AMT" pitchFamily="34" charset="0"/>
              </a:rPr>
              <a:t>A. Consider the following possibility: </a:t>
            </a:r>
          </a:p>
          <a:p>
            <a:pPr marL="1278890" lvl="6" indent="-273050">
              <a:spcBef>
                <a:spcPts val="0"/>
              </a:spcBef>
              <a:buSzPct val="95000"/>
              <a:buFont typeface="Arial"/>
              <a:buChar char="•"/>
              <a:defRPr/>
            </a:pPr>
            <a:r>
              <a:rPr lang="en-US" sz="2200" dirty="0" smtClean="0">
                <a:sym typeface="Albany AMT" pitchFamily="34" charset="0"/>
              </a:rPr>
              <a:t>Each physician has an optimal amount of time spent in working</a:t>
            </a:r>
          </a:p>
          <a:p>
            <a:pPr marL="1278890" lvl="6" indent="-273050">
              <a:spcBef>
                <a:spcPts val="0"/>
              </a:spcBef>
              <a:buSzPct val="95000"/>
              <a:buFont typeface="Wingdings 2"/>
              <a:buNone/>
              <a:defRPr/>
            </a:pPr>
            <a:r>
              <a:rPr lang="en-US" sz="2200" dirty="0" smtClean="0">
                <a:sym typeface="Albany AMT" pitchFamily="34" charset="0"/>
              </a:rPr>
              <a:t>→ w/ a small # of physicians → you give each patient what they really need, but ↑S → doctors hours may fall below optimal → Induces demand due to his role as an agent</a:t>
            </a:r>
          </a:p>
          <a:p>
            <a:pPr marL="1278890" lvl="6" indent="-273050">
              <a:spcBef>
                <a:spcPts val="0"/>
              </a:spcBef>
              <a:buSzPct val="95000"/>
              <a:buFont typeface="Wingdings 2"/>
              <a:buNone/>
              <a:defRPr/>
            </a:pPr>
            <a:r>
              <a:rPr lang="en-US" sz="2200" dirty="0" smtClean="0">
                <a:sym typeface="Albany AMT" pitchFamily="34" charset="0"/>
              </a:rPr>
              <a:t>*Note: There is also a problem with input mix aggregate         </a:t>
            </a:r>
            <a:r>
              <a:rPr lang="en-US" sz="2200" dirty="0" smtClean="0"/>
              <a:t> </a:t>
            </a:r>
            <a:r>
              <a:rPr lang="en-US" sz="2200" u="sng" dirty="0" smtClean="0"/>
              <a:t> </a:t>
            </a:r>
          </a:p>
          <a:p>
            <a:pPr>
              <a:buFont typeface="Arial"/>
              <a:buChar char="•"/>
              <a:defRPr/>
            </a:pPr>
            <a:endParaRPr lang="en-US" dirty="0" smtClean="0"/>
          </a:p>
          <a:p>
            <a:pPr lvl="1">
              <a:buFont typeface="Wingdings 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en-US" altLang="en-US" smtClean="0">
              <a:ea typeface="ＭＳ Ｐゴシック" charset="-128"/>
            </a:endParaRPr>
          </a:p>
          <a:p>
            <a:pPr>
              <a:buFont typeface="Arial" charset="0"/>
              <a:buChar char="•"/>
            </a:pPr>
            <a:endParaRPr lang="en-US" altLang="en-US" smtClean="0">
              <a:ea typeface="ＭＳ Ｐゴシック" charset="-128"/>
            </a:endParaRPr>
          </a:p>
          <a:p>
            <a:pPr>
              <a:buFont typeface="Arial" charset="0"/>
              <a:buChar char="•"/>
            </a:pPr>
            <a:endParaRPr lang="en-US" altLang="en-US" smtClean="0">
              <a:ea typeface="ＭＳ Ｐゴシック" charset="-128"/>
            </a:endParaRPr>
          </a:p>
          <a:p>
            <a:pPr>
              <a:buFont typeface="Arial" charset="0"/>
              <a:buChar char="•"/>
            </a:pPr>
            <a:endParaRPr lang="en-US" altLang="en-US" smtClean="0">
              <a:ea typeface="ＭＳ Ｐゴシック" charset="-128"/>
            </a:endParaRPr>
          </a:p>
          <a:p>
            <a:pPr>
              <a:buFont typeface="Arial" charset="0"/>
              <a:buChar char="•"/>
            </a:pPr>
            <a:endParaRPr lang="en-US" altLang="en-US" smtClean="0">
              <a:ea typeface="ＭＳ Ｐゴシック" charset="-128"/>
            </a:endParaRPr>
          </a:p>
          <a:p>
            <a:pPr>
              <a:buFont typeface="Arial" charset="0"/>
              <a:buChar char="•"/>
            </a:pPr>
            <a:endParaRPr lang="en-US" altLang="en-US" smtClean="0">
              <a:ea typeface="ＭＳ Ｐゴシック" charset="-128"/>
            </a:endParaRPr>
          </a:p>
          <a:p>
            <a:pPr>
              <a:buFont typeface="Arial" charset="0"/>
              <a:buChar char="•"/>
            </a:pPr>
            <a:endParaRPr lang="en-US" altLang="en-US" smtClean="0">
              <a:ea typeface="ＭＳ Ｐゴシック" charset="-128"/>
            </a:endParaRPr>
          </a:p>
        </p:txBody>
      </p:sp>
      <p:pic>
        <p:nvPicPr>
          <p:cNvPr id="34820" name="Picture 4" descr="C:\CLASS\HEALTH\Notes\Induced 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553200" cy="40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>
                <a:ea typeface="ＭＳ Ｐゴシック" charset="-128"/>
                <a:sym typeface="Albany AMT" pitchFamily="34" charset="0"/>
              </a:rPr>
              <a:t>↑ in # of other </a:t>
            </a:r>
            <a:r>
              <a:rPr lang="en-US" altLang="en-US" dirty="0" err="1" smtClean="0">
                <a:ea typeface="ＭＳ Ｐゴシック" charset="-128"/>
                <a:sym typeface="Albany AMT" pitchFamily="34" charset="0"/>
              </a:rPr>
              <a:t>drs</a:t>
            </a:r>
            <a:r>
              <a:rPr lang="en-US" altLang="en-US" dirty="0" smtClean="0">
                <a:ea typeface="ＭＳ Ｐゴシック" charset="-128"/>
                <a:sym typeface="Albany AMT" pitchFamily="34" charset="0"/>
              </a:rPr>
              <a:t> →↓D for any particular </a:t>
            </a:r>
            <a:r>
              <a:rPr lang="en-US" altLang="en-US" dirty="0" err="1" smtClean="0">
                <a:ea typeface="ＭＳ Ｐゴシック" charset="-128"/>
                <a:sym typeface="Albany AMT" pitchFamily="34" charset="0"/>
              </a:rPr>
              <a:t>dr</a:t>
            </a:r>
            <a:r>
              <a:rPr lang="en-US" altLang="en-US" dirty="0" smtClean="0">
                <a:ea typeface="ＭＳ Ｐゴシック" charset="-128"/>
                <a:sym typeface="Albany AMT" pitchFamily="34" charset="0"/>
              </a:rPr>
              <a:t> (shown in the first panel of the previous graph) </a:t>
            </a:r>
            <a:r>
              <a:rPr lang="en-US" altLang="en-US" dirty="0" smtClean="0">
                <a:ea typeface="ＭＳ Ｐゴシック" charset="-128"/>
                <a:sym typeface="Albany AMT" pitchFamily="34" charset="0"/>
              </a:rPr>
              <a:t>→ if </a:t>
            </a:r>
            <a:r>
              <a:rPr lang="en-US" altLang="en-US" dirty="0" err="1" smtClean="0">
                <a:ea typeface="ＭＳ Ｐゴシック" charset="-128"/>
                <a:sym typeface="Albany AMT" pitchFamily="34" charset="0"/>
              </a:rPr>
              <a:t>dr</a:t>
            </a:r>
            <a:r>
              <a:rPr lang="en-US" altLang="en-US" dirty="0" smtClean="0">
                <a:ea typeface="ＭＳ Ｐゴシック" charset="-128"/>
                <a:sym typeface="Albany AMT" pitchFamily="34" charset="0"/>
              </a:rPr>
              <a:t> has a target income or hours level he/she has an incentive to increase his D by ordering extra procedures for each particular patient assuming patients have lack of info. ( i.e. costly for patients to fully determine</a:t>
            </a:r>
            <a:r>
              <a:rPr lang="en-US" altLang="en-US" dirty="0" smtClean="0">
                <a:ea typeface="ＭＳ Ｐゴシック" charset="-128"/>
                <a:sym typeface="Albany AMT" pitchFamily="34" charset="0"/>
              </a:rPr>
              <a:t>) – shown in second panel.</a:t>
            </a:r>
            <a:endParaRPr lang="en-US" altLang="en-US" dirty="0" smtClean="0">
              <a:ea typeface="ＭＳ Ｐゴシック" charset="-128"/>
              <a:sym typeface="Albany AMT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en-US" dirty="0" smtClean="0">
                <a:ea typeface="ＭＳ Ｐゴシック" charset="-128"/>
                <a:sym typeface="Albany AMT" pitchFamily="34" charset="0"/>
              </a:rPr>
              <a:t>Predictions if this is true:</a:t>
            </a:r>
          </a:p>
          <a:p>
            <a:pPr marL="850900" lvl="1" indent="-457200">
              <a:buFont typeface="Calibri" charset="0"/>
              <a:buAutoNum type="arabicPeriod"/>
            </a:pPr>
            <a:r>
              <a:rPr lang="en-US" altLang="en-US" dirty="0" smtClean="0">
                <a:sym typeface="Albany AMT" pitchFamily="34" charset="0"/>
              </a:rPr>
              <a:t>↑ in D mostly on small rather than large items: Tests vs. Surgery – Why? This is because patients have a greater incentive to gain info on large items than small (benefits larger but costs are about the same)</a:t>
            </a:r>
          </a:p>
          <a:p>
            <a:pPr marL="850900" lvl="1" indent="-457200">
              <a:buFont typeface="Calibri" charset="0"/>
              <a:buAutoNum type="arabicPeriod"/>
            </a:pPr>
            <a:r>
              <a:rPr lang="en-US" altLang="en-US" dirty="0" smtClean="0">
                <a:sym typeface="Albany AMT" pitchFamily="34" charset="0"/>
              </a:rPr>
              <a:t>Physicians locate where there is large D for treatment (for whatever reason – population, epidemic, </a:t>
            </a:r>
            <a:r>
              <a:rPr lang="en-US" altLang="en-US" dirty="0" err="1" smtClean="0">
                <a:sym typeface="Albany AMT" pitchFamily="34" charset="0"/>
              </a:rPr>
              <a:t>etc</a:t>
            </a:r>
            <a:r>
              <a:rPr lang="en-US" altLang="en-US" dirty="0" smtClean="0">
                <a:sym typeface="Albany AMT" pitchFamily="34" charset="0"/>
              </a:rPr>
              <a:t>)</a:t>
            </a:r>
          </a:p>
          <a:p>
            <a:pPr marL="850900" lvl="1" indent="-457200">
              <a:buFont typeface="Wingdings 2" charset="2"/>
              <a:buNone/>
            </a:pPr>
            <a:r>
              <a:rPr lang="en-US" altLang="en-US" dirty="0" smtClean="0">
                <a:sym typeface="Albany AMT" pitchFamily="34" charset="0"/>
              </a:rPr>
              <a:t>      </a:t>
            </a:r>
            <a:endParaRPr lang="en-US" altLang="en-US" dirty="0" smtClean="0"/>
          </a:p>
          <a:p>
            <a:pPr marL="850900" lvl="1" indent="-457200">
              <a:buFont typeface="Calibri" charset="0"/>
              <a:buAutoNum type="arabicPeriod"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57250"/>
          </a:xfrm>
        </p:spPr>
        <p:txBody>
          <a:bodyPr/>
          <a:lstStyle/>
          <a:p>
            <a:r>
              <a:rPr lang="en-US" altLang="en-US" sz="4400" smtClean="0">
                <a:ea typeface="ＭＳ Ｐゴシック" charset="-128"/>
              </a:rPr>
              <a:t>(9) How does insurance affect D</a:t>
            </a:r>
            <a:r>
              <a:rPr lang="en-US" altLang="en-US" sz="4400" baseline="-25000" smtClean="0">
                <a:ea typeface="ＭＳ Ｐゴシック" charset="-128"/>
              </a:rPr>
              <a:t>MC</a:t>
            </a:r>
            <a:r>
              <a:rPr lang="en-US" altLang="en-US" sz="4400" smtClean="0">
                <a:ea typeface="ＭＳ Ｐゴシック" charset="-128"/>
              </a:rPr>
              <a:t>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772400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charset="-128"/>
              </a:rPr>
              <a:t>Discussed concept earlier – Brief review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 smtClean="0"/>
              <a:t>Impact =</a:t>
            </a:r>
            <a:r>
              <a:rPr lang="en-US" altLang="en-US" sz="2000" dirty="0" smtClean="0">
                <a:sym typeface="Albany AMT" pitchFamily="34" charset="0"/>
              </a:rPr>
              <a:t>↓Price to consumers →↑ Q</a:t>
            </a:r>
            <a:r>
              <a:rPr lang="en-US" altLang="en-US" sz="2000" baseline="-25000" dirty="0" smtClean="0">
                <a:sym typeface="Albany AMT" pitchFamily="34" charset="0"/>
              </a:rPr>
              <a:t>D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 smtClean="0">
                <a:sym typeface="Albany AMT" pitchFamily="34" charset="0"/>
              </a:rPr>
              <a:t>Actual impact  = Depends on type of insurance</a:t>
            </a:r>
          </a:p>
          <a:p>
            <a:pPr lvl="2">
              <a:buFont typeface="Arial" charset="0"/>
              <a:buChar char="•"/>
            </a:pPr>
            <a:r>
              <a:rPr lang="en-US" altLang="en-US" sz="2000" dirty="0" smtClean="0">
                <a:sym typeface="Albany AMT" pitchFamily="34" charset="0"/>
              </a:rPr>
              <a:t>Copayment – 2 Types</a:t>
            </a:r>
          </a:p>
          <a:p>
            <a:pPr lvl="3">
              <a:buFont typeface="Arial" charset="0"/>
              <a:buChar char="•"/>
            </a:pPr>
            <a:r>
              <a:rPr lang="en-US" altLang="en-US" dirty="0" smtClean="0">
                <a:sym typeface="Albany AMT" pitchFamily="34" charset="0"/>
              </a:rPr>
              <a:t>Coinsurance: Insurance pays a fixed % of the price</a:t>
            </a:r>
          </a:p>
          <a:p>
            <a:pPr lvl="2">
              <a:buNone/>
            </a:pPr>
            <a:r>
              <a:rPr lang="en-US" altLang="en-US" sz="2000" dirty="0" smtClean="0">
                <a:sym typeface="Albany AMT" pitchFamily="34" charset="0"/>
              </a:rPr>
              <a:t>		Let  C = </a:t>
            </a:r>
            <a:r>
              <a:rPr lang="en-US" altLang="en-US" sz="2000" dirty="0" smtClean="0">
                <a:sym typeface="Albany AMT" pitchFamily="34" charset="0"/>
              </a:rPr>
              <a:t>% </a:t>
            </a:r>
            <a:r>
              <a:rPr lang="en-US" altLang="en-US" sz="2000" dirty="0" smtClean="0">
                <a:sym typeface="Albany AMT" pitchFamily="34" charset="0"/>
              </a:rPr>
              <a:t>Consumers pay</a:t>
            </a:r>
            <a:endParaRPr lang="en-US" altLang="en-US" sz="2000" dirty="0" smtClean="0">
              <a:sym typeface="Albany AMT" pitchFamily="34" charset="0"/>
            </a:endParaRPr>
          </a:p>
          <a:p>
            <a:pPr lvl="3">
              <a:buNone/>
            </a:pPr>
            <a:r>
              <a:rPr lang="en-US" altLang="en-US" dirty="0" smtClean="0">
                <a:sym typeface="Albany AMT" pitchFamily="34" charset="0"/>
              </a:rPr>
              <a:t> 		        </a:t>
            </a:r>
            <a:r>
              <a:rPr lang="en-US" altLang="en-US" dirty="0" smtClean="0">
                <a:sym typeface="Albany AMT" pitchFamily="34" charset="0"/>
              </a:rPr>
              <a:t>1 </a:t>
            </a:r>
            <a:r>
              <a:rPr lang="en-US" altLang="en-US" dirty="0" smtClean="0">
                <a:sym typeface="Albany AMT" pitchFamily="34" charset="0"/>
              </a:rPr>
              <a:t>– C = </a:t>
            </a:r>
            <a:r>
              <a:rPr lang="en-US" altLang="en-US" dirty="0" smtClean="0">
                <a:sym typeface="Albany AMT" pitchFamily="34" charset="0"/>
              </a:rPr>
              <a:t>% </a:t>
            </a:r>
            <a:r>
              <a:rPr lang="en-US" altLang="en-US" dirty="0" smtClean="0">
                <a:sym typeface="Albany AMT" pitchFamily="34" charset="0"/>
              </a:rPr>
              <a:t>Insurance pays</a:t>
            </a:r>
            <a:endParaRPr lang="en-US" altLang="en-US" dirty="0" smtClean="0">
              <a:sym typeface="Albany AMT" pitchFamily="34" charset="0"/>
            </a:endParaRPr>
          </a:p>
          <a:p>
            <a:pPr lvl="3">
              <a:buFont typeface="Arial" charset="0"/>
              <a:buChar char="•"/>
            </a:pPr>
            <a:r>
              <a:rPr lang="en-US" altLang="en-US" dirty="0" smtClean="0">
                <a:sym typeface="Albany AMT" pitchFamily="34" charset="0"/>
              </a:rPr>
              <a:t>What does D look like if C = Ø ?</a:t>
            </a:r>
          </a:p>
          <a:p>
            <a:pPr lvl="3">
              <a:buFont typeface="Arial" charset="0"/>
              <a:buChar char="•"/>
            </a:pPr>
            <a:r>
              <a:rPr lang="en-US" altLang="en-US" dirty="0" smtClean="0">
                <a:sym typeface="Albany AMT" pitchFamily="34" charset="0"/>
              </a:rPr>
              <a:t>What does D look like if C &gt;  Ø ?   </a:t>
            </a:r>
            <a:r>
              <a:rPr lang="en-US" altLang="en-US" dirty="0" smtClean="0"/>
              <a:t> </a:t>
            </a:r>
          </a:p>
          <a:p>
            <a:pPr lvl="3">
              <a:buFont typeface="Wingdings 2" charset="2"/>
              <a:buNone/>
            </a:pPr>
            <a:endParaRPr lang="en-US" altLang="en-US" sz="2400" dirty="0" smtClean="0">
              <a:sym typeface="Albany AMT" pitchFamily="34" charset="0"/>
            </a:endParaRPr>
          </a:p>
          <a:p>
            <a:pPr lvl="3">
              <a:buFont typeface="Wingdings 2" charset="2"/>
              <a:buNone/>
            </a:pPr>
            <a:endParaRPr lang="en-US" altLang="en-US" sz="2400" dirty="0" smtClean="0">
              <a:sym typeface="Albany AMT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1096010" lvl="5" indent="-273050">
              <a:buSzPct val="95000"/>
              <a:buFont typeface="Arial"/>
              <a:buChar char="•"/>
              <a:defRPr/>
            </a:pPr>
            <a:r>
              <a:rPr lang="en-US" sz="2400" dirty="0" smtClean="0">
                <a:sym typeface="Albany AMT" pitchFamily="34" charset="0"/>
              </a:rPr>
              <a:t>What does D look like if C = Ø ?   </a:t>
            </a:r>
            <a:r>
              <a:rPr lang="en-US" sz="2400" dirty="0" smtClean="0"/>
              <a:t> </a:t>
            </a:r>
          </a:p>
          <a:p>
            <a:pPr>
              <a:buFont typeface="Wingdings 2" charset="2"/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334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334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1005840" lvl="6" indent="-273050">
              <a:buSzPct val="95000"/>
              <a:buFont typeface="Arial" charset="0"/>
              <a:buChar char="•"/>
              <a:defRPr/>
            </a:pPr>
            <a:r>
              <a:rPr lang="en-US" sz="2400" dirty="0" smtClean="0">
                <a:sym typeface="Albany AMT" pitchFamily="34" charset="0"/>
              </a:rPr>
              <a:t>But what would D look like if C &gt;  Ø ?</a:t>
            </a:r>
            <a:r>
              <a:rPr lang="en-US" sz="2000" dirty="0" smtClean="0">
                <a:sym typeface="Albany AMT" pitchFamily="34" charset="0"/>
              </a:rPr>
              <a:t>   </a:t>
            </a:r>
            <a:r>
              <a:rPr lang="en-US" sz="2000" dirty="0" smtClean="0"/>
              <a:t> </a:t>
            </a:r>
          </a:p>
          <a:p>
            <a:pPr>
              <a:buFont typeface="Wingdings 2" charset="2"/>
              <a:buNone/>
              <a:defRPr/>
            </a:pPr>
            <a:endParaRPr lang="en-US" dirty="0">
              <a:ea typeface="ＭＳ Ｐゴシック" charset="-128"/>
            </a:endParaRPr>
          </a:p>
        </p:txBody>
      </p:sp>
      <p:pic>
        <p:nvPicPr>
          <p:cNvPr id="389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53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altLang="en-US" sz="2800" smtClean="0"/>
              <a:t>Indemnity insurance</a:t>
            </a:r>
          </a:p>
          <a:p>
            <a:pPr lvl="1">
              <a:buFont typeface="Wingdings 2" charset="2"/>
              <a:buNone/>
            </a:pPr>
            <a:r>
              <a:rPr lang="en-US" altLang="en-US" sz="2800" smtClean="0"/>
              <a:t> </a:t>
            </a:r>
            <a:r>
              <a:rPr lang="en-US" altLang="en-US" sz="2800" smtClean="0">
                <a:sym typeface="Albany AMT" pitchFamily="34" charset="0"/>
              </a:rPr>
              <a:t>→ </a:t>
            </a:r>
            <a:r>
              <a:rPr lang="en-US" altLang="en-US" sz="2800" smtClean="0"/>
              <a:t>patient pays a </a:t>
            </a:r>
            <a:r>
              <a:rPr lang="en-US" altLang="en-US" sz="2800" u="sng" smtClean="0"/>
              <a:t>flat</a:t>
            </a:r>
            <a:r>
              <a:rPr lang="en-US" altLang="en-US" sz="2800" smtClean="0"/>
              <a:t> fee for each occurrence or use</a:t>
            </a:r>
          </a:p>
          <a:p>
            <a:pPr lvl="1">
              <a:buFont typeface="Wingdings 2" charset="2"/>
              <a:buNone/>
            </a:pPr>
            <a:endParaRPr lang="en-US" altLang="en-US" smtClean="0"/>
          </a:p>
          <a:p>
            <a:pPr lvl="1">
              <a:buFont typeface="Arial" charset="0"/>
              <a:buChar char="•"/>
            </a:pPr>
            <a:endParaRPr lang="en-US" altLang="en-US" smtClean="0"/>
          </a:p>
          <a:p>
            <a:pPr lvl="1">
              <a:buFont typeface="Arial" charset="0"/>
              <a:buChar char="•"/>
            </a:pPr>
            <a:endParaRPr lang="en-US" altLang="en-US" smtClean="0"/>
          </a:p>
          <a:p>
            <a:pPr lvl="1">
              <a:buFont typeface="Wingdings 2" charset="2"/>
              <a:buNone/>
            </a:pPr>
            <a:endParaRPr lang="en-US" altLang="en-US" smtClean="0"/>
          </a:p>
        </p:txBody>
      </p:sp>
      <p:pic>
        <p:nvPicPr>
          <p:cNvPr id="399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889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altLang="en-US" sz="2000" dirty="0" smtClean="0"/>
              <a:t>Deductibles </a:t>
            </a:r>
          </a:p>
          <a:p>
            <a:pPr lvl="1">
              <a:buFont typeface="Wingdings 2" charset="2"/>
              <a:buNone/>
            </a:pPr>
            <a:r>
              <a:rPr lang="en-US" altLang="en-US" sz="2000" dirty="0" smtClean="0">
                <a:sym typeface="Albany AMT" pitchFamily="34" charset="0"/>
              </a:rPr>
              <a:t>→ has a large impact on large illnesses not small ones </a:t>
            </a:r>
          </a:p>
          <a:p>
            <a:pPr lvl="2">
              <a:buFont typeface="Arial" charset="0"/>
              <a:buChar char="•"/>
            </a:pPr>
            <a:r>
              <a:rPr lang="en-US" altLang="en-US" sz="2000" dirty="0" smtClean="0">
                <a:sym typeface="Albany AMT" pitchFamily="34" charset="0"/>
              </a:rPr>
              <a:t>Problem: Deductibles </a:t>
            </a:r>
            <a:r>
              <a:rPr lang="en-US" altLang="en-US" sz="2000" u="sng" dirty="0" smtClean="0">
                <a:sym typeface="Albany AMT" pitchFamily="34" charset="0"/>
              </a:rPr>
              <a:t>accumulate</a:t>
            </a:r>
            <a:r>
              <a:rPr lang="en-US" altLang="en-US" sz="2000" dirty="0" smtClean="0">
                <a:sym typeface="Albany AMT" pitchFamily="34" charset="0"/>
              </a:rPr>
              <a:t> over illnesses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– </a:t>
            </a:r>
            <a:r>
              <a:rPr lang="en-US" altLang="en-US" sz="2000" dirty="0" err="1" smtClean="0"/>
              <a:t>P</a:t>
            </a:r>
            <a:r>
              <a:rPr lang="en-US" altLang="en-US" sz="2000" baseline="-25000" dirty="0" err="1" smtClean="0"/>
              <a:t>full</a:t>
            </a:r>
            <a:r>
              <a:rPr lang="en-US" altLang="en-US" sz="2000" dirty="0" smtClean="0"/>
              <a:t> = price without insurance, once hit the deductible, price falls to C*</a:t>
            </a:r>
            <a:r>
              <a:rPr lang="en-US" altLang="en-US" sz="2000" dirty="0" err="1" smtClean="0"/>
              <a:t>P</a:t>
            </a:r>
            <a:r>
              <a:rPr lang="en-US" altLang="en-US" sz="2000" baseline="-25000" dirty="0" err="1" smtClean="0"/>
              <a:t>full</a:t>
            </a:r>
            <a:r>
              <a:rPr lang="en-US" altLang="en-US" sz="2000" dirty="0" smtClean="0"/>
              <a:t>.  Notice the different impact if small illness (D</a:t>
            </a:r>
            <a:r>
              <a:rPr lang="en-US" altLang="en-US" sz="2000" baseline="-25000" dirty="0" smtClean="0"/>
              <a:t>I1</a:t>
            </a:r>
            <a:r>
              <a:rPr lang="en-US" altLang="en-US" sz="2000" dirty="0" smtClean="0"/>
              <a:t>) vs large (D</a:t>
            </a:r>
            <a:r>
              <a:rPr lang="en-US" altLang="en-US" sz="2000" baseline="-25000" dirty="0" smtClean="0"/>
              <a:t>I2</a:t>
            </a:r>
            <a:r>
              <a:rPr lang="en-US" altLang="en-US" sz="2000" dirty="0" smtClean="0"/>
              <a:t>).</a:t>
            </a:r>
            <a:endParaRPr lang="en-US" altLang="en-US" sz="2000" dirty="0" smtClean="0"/>
          </a:p>
          <a:p>
            <a:pPr>
              <a:buFont typeface="Wingdings 2" charset="2"/>
              <a:buNone/>
            </a:pPr>
            <a:endParaRPr lang="en-US" altLang="en-US" dirty="0" smtClean="0">
              <a:ea typeface="ＭＳ Ｐゴシック" charset="-128"/>
            </a:endParaRPr>
          </a:p>
        </p:txBody>
      </p:sp>
      <p:pic>
        <p:nvPicPr>
          <p:cNvPr id="409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85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altLang="en-US" sz="2000" dirty="0" smtClean="0"/>
              <a:t>Maximum payment limits </a:t>
            </a:r>
          </a:p>
          <a:p>
            <a:pPr lvl="1">
              <a:buFont typeface="Wingdings 2" charset="2"/>
              <a:buNone/>
            </a:pPr>
            <a:r>
              <a:rPr lang="en-US" altLang="en-US" sz="2000" dirty="0" smtClean="0"/>
              <a:t>	</a:t>
            </a:r>
            <a:r>
              <a:rPr lang="en-US" altLang="en-US" sz="2000" dirty="0" smtClean="0">
                <a:sym typeface="Albany AMT" pitchFamily="34" charset="0"/>
              </a:rPr>
              <a:t>→ uninsured with major </a:t>
            </a:r>
            <a:r>
              <a:rPr lang="en-US" altLang="en-US" sz="2000" dirty="0" smtClean="0">
                <a:sym typeface="Albany AMT" pitchFamily="34" charset="0"/>
              </a:rPr>
              <a:t>events (note illegal under Affordable Care Act)</a:t>
            </a:r>
            <a:endParaRPr lang="en-US" altLang="en-US" sz="2000" dirty="0" smtClean="0"/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57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914400"/>
          </a:xfrm>
        </p:spPr>
        <p:txBody>
          <a:bodyPr/>
          <a:lstStyle/>
          <a:p>
            <a:r>
              <a:rPr lang="en-US" altLang="en-US" sz="4800" smtClean="0">
                <a:ea typeface="ＭＳ Ｐゴシック" charset="-128"/>
              </a:rPr>
              <a:t>(10) Quality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848600" cy="4724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charset="-128"/>
              </a:rPr>
              <a:t>As quality</a:t>
            </a:r>
            <a:r>
              <a:rPr lang="en-US" altLang="en-US" sz="2800" dirty="0" smtClean="0">
                <a:ea typeface="ＭＳ Ｐゴシック" charset="-128"/>
                <a:sym typeface="Albany AMT" pitchFamily="34" charset="0"/>
              </a:rPr>
              <a:t>↑→ D↑(but at a↓ rate?)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ym typeface="Albany AMT" pitchFamily="34" charset="0"/>
              </a:rPr>
              <a:t>Information problems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ym typeface="Albany AMT" pitchFamily="34" charset="0"/>
              </a:rPr>
              <a:t>What is quality?  </a:t>
            </a:r>
            <a:r>
              <a:rPr lang="en-US" altLang="en-US" dirty="0" smtClean="0"/>
              <a:t> 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51943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730250" lvl="2" indent="-457200">
              <a:buClr>
                <a:schemeClr val="accent1"/>
              </a:buClr>
              <a:buSzPct val="95000"/>
              <a:buFont typeface="Calibri" charset="0"/>
              <a:buAutoNum type="arabicPeriod" startAt="2"/>
            </a:pPr>
            <a:r>
              <a:rPr lang="en-US" altLang="en-US" sz="2400" smtClean="0"/>
              <a:t>How does D change as other factors change? </a:t>
            </a:r>
          </a:p>
          <a:p>
            <a:pPr marL="1003300" lvl="3" indent="-457200">
              <a:buClr>
                <a:schemeClr val="accent1"/>
              </a:buClr>
              <a:buSzPct val="95000"/>
              <a:buFont typeface="Arial" charset="0"/>
              <a:buChar char="•"/>
            </a:pPr>
            <a:r>
              <a:rPr lang="en-US" altLang="en-US" sz="2200" smtClean="0"/>
              <a:t>Examples include things like </a:t>
            </a:r>
          </a:p>
          <a:p>
            <a:pPr marL="1279525" lvl="4" indent="-457200">
              <a:buClr>
                <a:schemeClr val="accent1"/>
              </a:buClr>
              <a:buSzPct val="95000"/>
              <a:buFont typeface="Arial" charset="0"/>
              <a:buChar char="•"/>
            </a:pPr>
            <a:r>
              <a:rPr lang="en-US" altLang="en-US" sz="2200" smtClean="0"/>
              <a:t>Age</a:t>
            </a:r>
          </a:p>
          <a:p>
            <a:pPr marL="1279525" lvl="4" indent="-457200">
              <a:buClr>
                <a:schemeClr val="accent1"/>
              </a:buClr>
              <a:buSzPct val="95000"/>
              <a:buFont typeface="Arial" charset="0"/>
              <a:buChar char="•"/>
            </a:pPr>
            <a:r>
              <a:rPr lang="en-US" altLang="en-US" sz="2200" smtClean="0"/>
              <a:t>Income</a:t>
            </a:r>
          </a:p>
          <a:p>
            <a:pPr marL="1279525" lvl="4" indent="-457200">
              <a:buClr>
                <a:schemeClr val="accent1"/>
              </a:buClr>
              <a:buSzPct val="95000"/>
              <a:buFont typeface="Arial" charset="0"/>
              <a:buChar char="•"/>
            </a:pPr>
            <a:r>
              <a:rPr lang="en-US" altLang="en-US" sz="2200" smtClean="0"/>
              <a:t>Education</a:t>
            </a:r>
          </a:p>
          <a:p>
            <a:pPr marL="1279525" lvl="4" indent="-457200">
              <a:buClr>
                <a:schemeClr val="accent1"/>
              </a:buClr>
              <a:buSzPct val="95000"/>
              <a:buFont typeface="Wingdings 2" charset="2"/>
              <a:buNone/>
            </a:pPr>
            <a:r>
              <a:rPr lang="en-US" altLang="en-US" sz="2200" smtClean="0">
                <a:sym typeface="Constantia" charset="0"/>
              </a:rPr>
              <a:t>→  What is</a:t>
            </a:r>
            <a:r>
              <a:rPr lang="en-US" altLang="en-US" sz="2200" smtClean="0"/>
              <a:t> their impact on M.C. (i.e. elasticities)? </a:t>
            </a:r>
          </a:p>
          <a:p>
            <a:pPr>
              <a:buFont typeface="Wingdings 2" charset="2"/>
              <a:buNone/>
            </a:pPr>
            <a:endParaRPr lang="en-US" altLang="en-US" sz="2200" smtClean="0">
              <a:ea typeface="ＭＳ Ｐゴシック" charset="-128"/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3505200"/>
            <a:ext cx="47244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(11) Empirical - estimating elasticities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0900" lvl="1" indent="-457200">
              <a:buFont typeface="Calibri" charset="0"/>
              <a:buAutoNum type="alphaUcPeriod"/>
            </a:pPr>
            <a:r>
              <a:rPr lang="en-US" altLang="en-US" sz="2800" dirty="0" smtClean="0"/>
              <a:t>Problems </a:t>
            </a:r>
            <a:r>
              <a:rPr lang="en-US" altLang="en-US" sz="2800" dirty="0" smtClean="0"/>
              <a:t>with empirical estimates</a:t>
            </a:r>
          </a:p>
          <a:p>
            <a:pPr marL="1123950" lvl="2" indent="-457200">
              <a:buFont typeface="Calibri" charset="0"/>
              <a:buAutoNum type="arabicPeriod"/>
            </a:pPr>
            <a:r>
              <a:rPr lang="en-US" altLang="en-US" sz="2400" dirty="0" smtClean="0"/>
              <a:t>Time costs </a:t>
            </a:r>
            <a:r>
              <a:rPr lang="en-US" altLang="en-US" sz="2400" dirty="0" smtClean="0">
                <a:sym typeface="Albany AMT" pitchFamily="34" charset="0"/>
              </a:rPr>
              <a:t>→ </a:t>
            </a:r>
            <a:r>
              <a:rPr lang="en-US" altLang="en-US" sz="2400" dirty="0" smtClean="0">
                <a:sym typeface="Albany AMT" pitchFamily="34" charset="0"/>
              </a:rPr>
              <a:t>need to include or distorts </a:t>
            </a:r>
            <a:r>
              <a:rPr lang="en-US" altLang="en-US" sz="2400" dirty="0" smtClean="0">
                <a:sym typeface="Albany AMT" pitchFamily="34" charset="0"/>
              </a:rPr>
              <a:t>results </a:t>
            </a:r>
            <a:r>
              <a:rPr lang="en-US" altLang="en-US" sz="2400" dirty="0" smtClean="0">
                <a:sym typeface="Albany AMT" pitchFamily="34" charset="0"/>
              </a:rPr>
              <a:t>but are rarely included in studies.</a:t>
            </a:r>
            <a:endParaRPr lang="en-US" altLang="en-US" sz="2400" dirty="0" smtClean="0">
              <a:sym typeface="Albany AMT" pitchFamily="34" charset="0"/>
            </a:endParaRPr>
          </a:p>
          <a:p>
            <a:pPr marL="1123950" lvl="2" indent="-457200">
              <a:buFont typeface="Calibri" charset="0"/>
              <a:buAutoNum type="arabicPeriod"/>
            </a:pPr>
            <a:r>
              <a:rPr lang="en-US" altLang="en-US" sz="2400" dirty="0" smtClean="0"/>
              <a:t>Income </a:t>
            </a:r>
            <a:r>
              <a:rPr lang="en-US" altLang="en-US" sz="2400" dirty="0" smtClean="0">
                <a:sym typeface="Albany AMT" pitchFamily="34" charset="0"/>
              </a:rPr>
              <a:t>→ difficult to measure permanent income</a:t>
            </a:r>
          </a:p>
          <a:p>
            <a:pPr marL="1123950" lvl="2" indent="-457200">
              <a:buFont typeface="Calibri" charset="0"/>
              <a:buAutoNum type="arabicPeriod"/>
            </a:pPr>
            <a:r>
              <a:rPr lang="en-US" altLang="en-US" sz="2400" dirty="0" smtClean="0">
                <a:sym typeface="Albany AMT" pitchFamily="34" charset="0"/>
              </a:rPr>
              <a:t>Aggregation problems</a:t>
            </a:r>
          </a:p>
          <a:p>
            <a:pPr marL="1123950" lvl="2" indent="-457200">
              <a:buFont typeface="Calibri" charset="0"/>
              <a:buAutoNum type="arabicPeriod"/>
            </a:pPr>
            <a:r>
              <a:rPr lang="en-US" altLang="en-US" sz="2400" dirty="0" smtClean="0">
                <a:sym typeface="Albany AMT" pitchFamily="34" charset="0"/>
              </a:rPr>
              <a:t>Data/bases (statistical problems)</a:t>
            </a:r>
            <a:r>
              <a:rPr lang="en-US" altLang="en-US" sz="2400" dirty="0" smtClean="0"/>
              <a:t> 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908050" lvl="1" indent="-514350">
              <a:buFont typeface="Calibri" charset="0"/>
              <a:buAutoNum type="alphaUcPeriod" startAt="2"/>
            </a:pPr>
            <a:r>
              <a:rPr lang="en-US" altLang="en-US" dirty="0" smtClean="0"/>
              <a:t>Results – all price </a:t>
            </a:r>
            <a:r>
              <a:rPr lang="en-US" altLang="en-US" dirty="0" err="1" smtClean="0"/>
              <a:t>elasticities</a:t>
            </a:r>
            <a:r>
              <a:rPr lang="en-US" altLang="en-US" dirty="0" smtClean="0"/>
              <a:t> are in absolute value</a:t>
            </a:r>
            <a:endParaRPr lang="en-US" altLang="en-US" dirty="0" smtClean="0"/>
          </a:p>
          <a:p>
            <a:pPr marL="908050" lvl="1" indent="-514350">
              <a:buFont typeface="Calibri" charset="0"/>
              <a:buAutoNum type="alphaUcPeriod" startAt="2"/>
            </a:pPr>
            <a:endParaRPr lang="en-US" altLang="en-US" sz="2800" dirty="0" smtClean="0"/>
          </a:p>
          <a:p>
            <a:pPr marL="908050" lvl="1" indent="-514350">
              <a:buFont typeface="Calibri" charset="0"/>
              <a:buAutoNum type="alphaUcPeriod" startAt="2"/>
            </a:pPr>
            <a:endParaRPr lang="en-US" altLang="en-US" sz="2800" dirty="0" smtClean="0"/>
          </a:p>
          <a:p>
            <a:pPr marL="908050" lvl="1" indent="-514350">
              <a:buFont typeface="Calibri" charset="0"/>
              <a:buAutoNum type="alphaUcPeriod" startAt="2"/>
            </a:pPr>
            <a:endParaRPr lang="en-US" altLang="en-US" sz="2800" dirty="0" smtClean="0"/>
          </a:p>
          <a:p>
            <a:pPr marL="908050" lvl="1" indent="-514350">
              <a:buFont typeface="Calibri" charset="0"/>
              <a:buAutoNum type="alphaUcPeriod" startAt="2"/>
            </a:pPr>
            <a:endParaRPr lang="en-US" altLang="en-US" sz="2800" dirty="0" smtClean="0"/>
          </a:p>
          <a:p>
            <a:pPr marL="908050" lvl="1" indent="-514350">
              <a:buFont typeface="Calibri" charset="0"/>
              <a:buAutoNum type="alphaUcPeriod" startAt="2"/>
            </a:pPr>
            <a:endParaRPr lang="en-US" altLang="en-US" sz="2800" dirty="0" smtClean="0"/>
          </a:p>
          <a:p>
            <a:pPr marL="908050" lvl="1" indent="-514350">
              <a:buFont typeface="Calibri" charset="0"/>
              <a:buAutoNum type="alphaUcPeriod" startAt="2"/>
            </a:pPr>
            <a:endParaRPr lang="en-US" altLang="en-US" sz="2800" dirty="0" smtClean="0"/>
          </a:p>
          <a:p>
            <a:pPr marL="908050" lvl="1" indent="-514350">
              <a:buFont typeface="Calibri" charset="0"/>
              <a:buAutoNum type="alphaUcPeriod" startAt="2"/>
            </a:pPr>
            <a:endParaRPr lang="en-US" altLang="en-US" sz="2800" dirty="0" smtClean="0"/>
          </a:p>
          <a:p>
            <a:pPr marL="908050" lvl="1" indent="-514350">
              <a:buFont typeface="Wingdings 2" charset="2"/>
              <a:buNone/>
            </a:pPr>
            <a:r>
              <a:rPr lang="en-US" altLang="en-US" sz="2800" dirty="0" smtClean="0"/>
              <a:t>	</a:t>
            </a:r>
            <a:r>
              <a:rPr lang="en-US" altLang="en-US" dirty="0" smtClean="0"/>
              <a:t>*Note: Little empirical </a:t>
            </a:r>
            <a:r>
              <a:rPr lang="en-US" altLang="en-US" dirty="0" smtClean="0"/>
              <a:t>work exists </a:t>
            </a:r>
            <a:r>
              <a:rPr lang="en-US" altLang="en-US" dirty="0" smtClean="0"/>
              <a:t>for cross </a:t>
            </a:r>
            <a:r>
              <a:rPr lang="en-US" altLang="en-US" dirty="0" err="1" smtClean="0"/>
              <a:t>elasticities</a:t>
            </a:r>
            <a:r>
              <a:rPr lang="en-US" altLang="en-US" dirty="0" smtClean="0"/>
              <a:t> </a:t>
            </a:r>
            <a:endParaRPr lang="en-US" altLang="en-US" sz="2800" dirty="0" smtClean="0"/>
          </a:p>
          <a:p>
            <a:pPr>
              <a:buFont typeface="Wingdings 2" charset="2"/>
              <a:buNone/>
            </a:pPr>
            <a:endParaRPr lang="en-US" altLang="en-US" dirty="0" smtClean="0">
              <a:ea typeface="ＭＳ Ｐゴシック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37872"/>
              </p:ext>
            </p:extLst>
          </p:nvPr>
        </p:nvGraphicFramePr>
        <p:xfrm>
          <a:off x="1066800" y="1752600"/>
          <a:ext cx="7543800" cy="3078348"/>
        </p:xfrm>
        <a:graphic>
          <a:graphicData uri="http://schemas.openxmlformats.org/drawingml/2006/table">
            <a:tbl>
              <a:tblPr/>
              <a:tblGrid>
                <a:gridCol w="3771900"/>
                <a:gridCol w="3771900"/>
              </a:tblGrid>
              <a:tr h="396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Variables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Elasticity Coefficient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Hospital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&lt; 1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price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) - inelastic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Physician services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&lt; 1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price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) – inelastic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Time = Price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≤ 1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(price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)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 inelastic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Income (medical care)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=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1 (10 %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nstantia" charset="0"/>
                          <a:ea typeface="ＭＳ Ｐゴシック" charset="-128"/>
                          <a:cs typeface="+mn-cs"/>
                        </a:rPr>
                        <a:t>↑ in Y =&gt; 10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%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onstantia" charset="0"/>
                          <a:ea typeface="ＭＳ Ｐゴシック" charset="-128"/>
                          <a:cs typeface="+mn-cs"/>
                        </a:rPr>
                        <a:t>↑ in MC)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Nursing home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2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(price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) - elastic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Y (Nursing home)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&gt; 2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– income elastic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marL="908050" lvl="1" indent="-514350">
              <a:buFont typeface="Calibri" charset="0"/>
              <a:buAutoNum type="alphaUcPeriod" startAt="3"/>
            </a:pPr>
            <a:r>
              <a:rPr lang="en-US" altLang="en-US" sz="2800" smtClean="0"/>
              <a:t>Random HIS  - “Lab” study where individuals where randomly assigned to 6 plans over time</a:t>
            </a:r>
          </a:p>
          <a:p>
            <a:pPr marL="1673225" lvl="4" indent="-457200">
              <a:buFont typeface="Calibri" charset="0"/>
              <a:buAutoNum type="arabicPeriod"/>
            </a:pPr>
            <a:r>
              <a:rPr lang="en-US" altLang="en-US" sz="2300" smtClean="0"/>
              <a:t>Full coverage (C = </a:t>
            </a:r>
            <a:r>
              <a:rPr lang="en-US" altLang="en-US" sz="2300" smtClean="0">
                <a:sym typeface="Albany AMT" pitchFamily="34" charset="0"/>
              </a:rPr>
              <a:t>Ø) </a:t>
            </a:r>
          </a:p>
          <a:p>
            <a:pPr marL="1673225" lvl="4" indent="-457200">
              <a:buFont typeface="Calibri" charset="0"/>
              <a:buAutoNum type="arabicPeriod"/>
            </a:pPr>
            <a:r>
              <a:rPr lang="en-US" altLang="en-US" sz="2300" smtClean="0"/>
              <a:t>C = 0.25</a:t>
            </a:r>
            <a:endParaRPr lang="en-US" altLang="en-US" sz="2300" smtClean="0">
              <a:sym typeface="Albany AMT" pitchFamily="34" charset="0"/>
            </a:endParaRPr>
          </a:p>
          <a:p>
            <a:pPr marL="1673225" lvl="4" indent="-457200">
              <a:buFont typeface="Calibri" charset="0"/>
              <a:buAutoNum type="arabicPeriod"/>
            </a:pPr>
            <a:r>
              <a:rPr lang="en-US" altLang="en-US" sz="2300" smtClean="0"/>
              <a:t>C = 0.50</a:t>
            </a:r>
            <a:endParaRPr lang="en-US" altLang="en-US" sz="2300" smtClean="0">
              <a:sym typeface="Albany AMT" pitchFamily="34" charset="0"/>
            </a:endParaRPr>
          </a:p>
          <a:p>
            <a:pPr marL="1673225" lvl="4" indent="-457200">
              <a:buFont typeface="Calibri" charset="0"/>
              <a:buAutoNum type="arabicPeriod"/>
            </a:pPr>
            <a:r>
              <a:rPr lang="en-US" altLang="en-US" sz="2300" smtClean="0"/>
              <a:t>C = 0.50 for dental/mental &amp; C = 0.25 for all other</a:t>
            </a:r>
          </a:p>
          <a:p>
            <a:pPr marL="1673225" lvl="4" indent="-457200">
              <a:buFont typeface="Calibri" charset="0"/>
              <a:buAutoNum type="arabicPeriod"/>
            </a:pPr>
            <a:r>
              <a:rPr lang="en-US" altLang="en-US" sz="2300" smtClean="0">
                <a:sym typeface="Albany AMT" pitchFamily="34" charset="0"/>
              </a:rPr>
              <a:t>Deductible $150/$450 for ambulatory care &amp; </a:t>
            </a:r>
            <a:r>
              <a:rPr lang="en-US" altLang="en-US" sz="2300" smtClean="0"/>
              <a:t>C = </a:t>
            </a:r>
            <a:r>
              <a:rPr lang="en-US" altLang="en-US" sz="2300" smtClean="0">
                <a:sym typeface="Albany AMT" pitchFamily="34" charset="0"/>
              </a:rPr>
              <a:t>Ø otherwise</a:t>
            </a:r>
          </a:p>
          <a:p>
            <a:pPr marL="1673225" lvl="4" indent="-457200">
              <a:buFont typeface="Calibri" charset="0"/>
              <a:buAutoNum type="arabicPeriod"/>
            </a:pPr>
            <a:r>
              <a:rPr lang="en-US" altLang="en-US" sz="2300" smtClean="0"/>
              <a:t>C = 0.95 until a catastrophic cap had been reached which varied dependent upon income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300" smtClean="0">
                <a:sym typeface="Albany AMT" pitchFamily="34" charset="0"/>
              </a:rPr>
              <a:t>Individuals paid no insurance premium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300" smtClean="0">
                <a:sym typeface="Albany AMT" pitchFamily="34" charset="0"/>
              </a:rPr>
              <a:t>Enrolled for 3 to 5 years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300" smtClean="0">
                <a:sym typeface="Albany AMT" pitchFamily="34" charset="0"/>
              </a:rPr>
              <a:t>Enrollees actually paid a lump sum to participate = Maximum possible amount of their losses </a:t>
            </a:r>
          </a:p>
          <a:p>
            <a:pPr marL="1123950" lvl="2" indent="-457200">
              <a:buFont typeface="Calibri" charset="0"/>
              <a:buAutoNum type="arabicPeriod"/>
            </a:pPr>
            <a:endParaRPr lang="en-US" altLang="en-US" sz="2400" smtClean="0"/>
          </a:p>
          <a:p>
            <a:pPr marL="1123950" lvl="2" indent="-457200">
              <a:buFont typeface="Calibri" charset="0"/>
              <a:buAutoNum type="arabicPeriod"/>
            </a:pPr>
            <a:endParaRPr lang="en-US" altLang="en-US" sz="2400" smtClean="0"/>
          </a:p>
          <a:p>
            <a:pPr marL="1123950" lvl="2" indent="-457200">
              <a:buFont typeface="Calibri" charset="0"/>
              <a:buAutoNum type="arabicPeriod"/>
            </a:pPr>
            <a:endParaRPr lang="en-US" altLang="en-US" sz="2400" smtClean="0">
              <a:sym typeface="Albany AMT" pitchFamily="34" charset="0"/>
            </a:endParaRPr>
          </a:p>
          <a:p>
            <a:pPr>
              <a:buFont typeface="Arial" charset="0"/>
              <a:buChar char="•"/>
            </a:pPr>
            <a:endParaRPr lang="en-US" altLang="en-US" smtClean="0">
              <a:ea typeface="ＭＳ Ｐゴシック" charset="-128"/>
            </a:endParaRP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 rot="-526763">
            <a:off x="57150" y="2522538"/>
            <a:ext cx="2174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 </a:t>
            </a:r>
            <a:r>
              <a:rPr lang="en-US" altLang="en-US">
                <a:latin typeface="Constantia" charset="0"/>
              </a:rPr>
              <a:t>All had catastrophic coverage</a:t>
            </a:r>
          </a:p>
        </p:txBody>
      </p:sp>
      <p:sp>
        <p:nvSpPr>
          <p:cNvPr id="8" name="Left Bracket 7"/>
          <p:cNvSpPr>
            <a:spLocks/>
          </p:cNvSpPr>
          <p:nvPr/>
        </p:nvSpPr>
        <p:spPr bwMode="auto">
          <a:xfrm>
            <a:off x="1524000" y="1752600"/>
            <a:ext cx="228600" cy="2895600"/>
          </a:xfrm>
          <a:prstGeom prst="leftBracket">
            <a:avLst>
              <a:gd name="adj" fmla="val 832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latin typeface="Constantia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153400" cy="6096000"/>
          </a:xfrm>
        </p:spPr>
        <p:txBody>
          <a:bodyPr/>
          <a:lstStyle/>
          <a:p>
            <a:pPr marL="1123950" lvl="2" indent="-457200">
              <a:buFont typeface="Arial" charset="0"/>
              <a:buChar char="•"/>
            </a:pPr>
            <a:r>
              <a:rPr lang="en-US" altLang="en-US" sz="2800" smtClean="0">
                <a:sym typeface="Albany AMT" pitchFamily="34" charset="0"/>
              </a:rPr>
              <a:t>Results?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Look at Table 5.1 on page 117</a:t>
            </a:r>
          </a:p>
          <a:p>
            <a:pPr marL="1673225" lvl="4" indent="-457200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M.C. </a:t>
            </a:r>
            <a:r>
              <a:rPr lang="en-US" altLang="en-US" sz="2400" u="sng" smtClean="0">
                <a:sym typeface="Albany AMT" pitchFamily="34" charset="0"/>
              </a:rPr>
              <a:t>does</a:t>
            </a:r>
            <a:r>
              <a:rPr lang="en-US" altLang="en-US" sz="2400" smtClean="0">
                <a:sym typeface="Albany AMT" pitchFamily="34" charset="0"/>
              </a:rPr>
              <a:t> respond to change in price as expected</a:t>
            </a:r>
          </a:p>
          <a:p>
            <a:pPr marL="1673225" lvl="4" indent="-457200">
              <a:buFont typeface="Arial" charset="0"/>
              <a:buChar char="•"/>
            </a:pPr>
            <a:r>
              <a:rPr lang="en-US" altLang="en-US" sz="2400" u="sng" smtClean="0">
                <a:sym typeface="Albany AMT" pitchFamily="34" charset="0"/>
              </a:rPr>
              <a:t>But</a:t>
            </a:r>
            <a:r>
              <a:rPr lang="en-US" altLang="en-US" sz="2400" smtClean="0">
                <a:sym typeface="Albany AMT" pitchFamily="34" charset="0"/>
              </a:rPr>
              <a:t> relatively inelastic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Also found →  Look at tables on next page/pages </a:t>
            </a:r>
          </a:p>
          <a:p>
            <a:pPr marL="1673225" lvl="4" indent="-457200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Hospital &amp; out-patient care is complementary not substitutes</a:t>
            </a:r>
          </a:p>
          <a:p>
            <a:pPr marL="1673225" lvl="4" indent="-457200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Initial effect of a deductible is large but marginal effect is small as it↑until it gets </a:t>
            </a:r>
            <a:r>
              <a:rPr lang="en-US" altLang="en-US" sz="2400" u="sng" smtClean="0">
                <a:sym typeface="Albany AMT" pitchFamily="34" charset="0"/>
              </a:rPr>
              <a:t>very</a:t>
            </a:r>
            <a:r>
              <a:rPr lang="en-US" altLang="en-US" sz="2400" smtClean="0">
                <a:sym typeface="Albany AMT" pitchFamily="34" charset="0"/>
              </a:rPr>
              <a:t> large</a:t>
            </a:r>
          </a:p>
          <a:p>
            <a:pPr marL="1673225" lvl="4" indent="-457200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Found income elasticity of D ≈ 0.20 or less</a:t>
            </a:r>
          </a:p>
          <a:p>
            <a:pPr marL="1673225" lvl="4" indent="-457200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Found some (but very weak evidence) that enrollees with higher coverage chose ↑ quality   </a:t>
            </a:r>
          </a:p>
          <a:p>
            <a:pPr marL="1397000" lvl="3" indent="-457200">
              <a:buFont typeface="Wingdings 2" charset="2"/>
              <a:buNone/>
            </a:pPr>
            <a:r>
              <a:rPr lang="en-US" altLang="en-US" sz="2300" smtClean="0">
                <a:sym typeface="Albany AM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Now conclusions on allocative efficiency</a:t>
            </a:r>
          </a:p>
          <a:p>
            <a:pPr lvl="1">
              <a:buFont typeface="Arial" charset="0"/>
              <a:buChar char="•"/>
            </a:pPr>
            <a:r>
              <a:rPr lang="en-US" altLang="en-US" smtClean="0"/>
              <a:t>Result</a:t>
            </a:r>
            <a:r>
              <a:rPr lang="en-US" altLang="en-US" smtClean="0">
                <a:sym typeface="Albany AMT" pitchFamily="34" charset="0"/>
              </a:rPr>
              <a:t>→</a:t>
            </a:r>
            <a:r>
              <a:rPr lang="en-US" altLang="en-US" smtClean="0"/>
              <a:t> </a:t>
            </a:r>
          </a:p>
          <a:p>
            <a:pPr lvl="1">
              <a:buFont typeface="Arial" charset="0"/>
              <a:buChar char="•"/>
            </a:pPr>
            <a:endParaRPr lang="en-US" altLang="en-US" smtClean="0"/>
          </a:p>
          <a:p>
            <a:pPr lvl="1">
              <a:buFont typeface="Arial" charset="0"/>
              <a:buChar char="•"/>
            </a:pPr>
            <a:endParaRPr lang="en-US" altLang="en-US" smtClean="0"/>
          </a:p>
          <a:p>
            <a:pPr lvl="1">
              <a:buFont typeface="Arial" charset="0"/>
              <a:buChar char="•"/>
            </a:pPr>
            <a:endParaRPr lang="en-US" altLang="en-US" smtClean="0"/>
          </a:p>
          <a:p>
            <a:pPr lvl="1">
              <a:buFont typeface="Arial" charset="0"/>
              <a:buChar char="•"/>
            </a:pPr>
            <a:endParaRPr lang="en-US" altLang="en-US" smtClean="0"/>
          </a:p>
          <a:p>
            <a:pPr lvl="1">
              <a:buFont typeface="Arial" charset="0"/>
              <a:buChar char="•"/>
            </a:pPr>
            <a:endParaRPr lang="en-US" altLang="en-US" smtClean="0"/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736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6388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altLang="en-US" sz="2600" smtClean="0"/>
              <a:t>But this ‘Result’ in M.C. does not happen often – Why?</a:t>
            </a:r>
          </a:p>
          <a:p>
            <a:pPr marL="1123950" lvl="2" indent="-457200">
              <a:buFont typeface="Calibri" charset="0"/>
              <a:buAutoNum type="arabicPeriod"/>
            </a:pPr>
            <a:r>
              <a:rPr lang="en-US" altLang="en-US" sz="2400" smtClean="0"/>
              <a:t>Insurance </a:t>
            </a:r>
            <a:r>
              <a:rPr lang="en-US" altLang="en-US" sz="2400" smtClean="0">
                <a:sym typeface="Albany AMT" pitchFamily="34" charset="0"/>
              </a:rPr>
              <a:t>↓price of M.C. to consumers but not to society because they buy too much M.C. </a:t>
            </a:r>
          </a:p>
          <a:p>
            <a:pPr marL="1123950" lvl="2" indent="-457200">
              <a:buFont typeface="Calibri" charset="0"/>
              <a:buAutoNum type="arabicPeriod"/>
            </a:pPr>
            <a:r>
              <a:rPr lang="en-US" altLang="en-US" sz="2400" smtClean="0">
                <a:sym typeface="Albany AMT" pitchFamily="34" charset="0"/>
              </a:rPr>
              <a:t>Induced D and some evidence for this is that too much care is produced</a:t>
            </a:r>
          </a:p>
          <a:p>
            <a:pPr marL="1123950" lvl="2" indent="-457200">
              <a:buFont typeface="Calibri" charset="0"/>
              <a:buAutoNum type="arabicPeriod"/>
            </a:pPr>
            <a:r>
              <a:rPr lang="en-US" altLang="en-US" sz="2400" smtClean="0">
                <a:sym typeface="Albany AMT" pitchFamily="34" charset="0"/>
              </a:rPr>
              <a:t>Consumer misperception of risk – Expected accident losses should be included and may not be i.e. malpractice tried to do this</a:t>
            </a:r>
          </a:p>
          <a:p>
            <a:pPr marL="1123950" lvl="2" indent="-457200">
              <a:buFont typeface="Calibri" charset="0"/>
              <a:buAutoNum type="arabicPeriod"/>
            </a:pPr>
            <a:r>
              <a:rPr lang="en-US" altLang="en-US" sz="2400" smtClean="0">
                <a:sym typeface="Albany AMT" pitchFamily="34" charset="0"/>
              </a:rPr>
              <a:t>Variations in practice patterns → Inefficiencies possible (may get it right on average buy still inefficiencies)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200" smtClean="0">
                <a:sym typeface="Albany AMT" pitchFamily="34" charset="0"/>
              </a:rPr>
              <a:t>Mitigating factors</a:t>
            </a:r>
          </a:p>
          <a:p>
            <a:pPr marL="1673225" lvl="4" indent="-457200">
              <a:buFont typeface="Arial" charset="0"/>
              <a:buChar char="•"/>
            </a:pPr>
            <a:r>
              <a:rPr lang="en-US" altLang="en-US" sz="2200" smtClean="0">
                <a:sym typeface="Albany AMT" pitchFamily="34" charset="0"/>
              </a:rPr>
              <a:t>Changing incentives for physicians</a:t>
            </a:r>
          </a:p>
          <a:p>
            <a:pPr marL="1673225" lvl="4" indent="-457200">
              <a:buFont typeface="Arial" charset="0"/>
              <a:buChar char="•"/>
            </a:pPr>
            <a:r>
              <a:rPr lang="en-US" altLang="en-US" sz="2200" smtClean="0">
                <a:sym typeface="Albany AMT" pitchFamily="34" charset="0"/>
              </a:rPr>
              <a:t>Consumer information may not be as big of a problem </a:t>
            </a:r>
            <a:r>
              <a:rPr lang="en-US" altLang="en-US" sz="2200" smtClean="0"/>
              <a:t>  </a:t>
            </a:r>
          </a:p>
          <a:p>
            <a:pPr>
              <a:buFont typeface="Arial" charset="0"/>
              <a:buChar char="•"/>
            </a:pPr>
            <a:endParaRPr lang="en-US" altLang="en-US" sz="240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II. Supply for Medical Care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514350" indent="-514350">
              <a:buFont typeface="Calibri" charset="0"/>
              <a:buAutoNum type="alphaUcPeriod"/>
            </a:pPr>
            <a:r>
              <a:rPr lang="en-US" altLang="en-US" sz="2800" smtClean="0">
                <a:ea typeface="ＭＳ Ｐゴシック" charset="-128"/>
              </a:rPr>
              <a:t>Deriving a supply curve</a:t>
            </a:r>
          </a:p>
          <a:p>
            <a:pPr marL="881063" lvl="1" indent="-514350">
              <a:buFont typeface="Arial" charset="0"/>
              <a:buChar char="•"/>
            </a:pPr>
            <a:r>
              <a:rPr lang="en-US" altLang="en-US" smtClean="0"/>
              <a:t>How do you do it for a firm? </a:t>
            </a:r>
            <a:r>
              <a:rPr lang="en-US" altLang="en-US" smtClean="0">
                <a:sym typeface="Albany AMT" pitchFamily="34" charset="0"/>
              </a:rPr>
              <a:t>→ S = MC</a:t>
            </a:r>
          </a:p>
          <a:p>
            <a:pPr marL="881063" lvl="1" indent="-514350">
              <a:buFont typeface="Arial" charset="0"/>
              <a:buChar char="•"/>
            </a:pPr>
            <a:r>
              <a:rPr lang="en-US" altLang="en-US" smtClean="0">
                <a:sym typeface="Albany AMT" pitchFamily="34" charset="0"/>
              </a:rPr>
              <a:t>How do you do it for the industry? → S = </a:t>
            </a:r>
            <a:r>
              <a:rPr lang="en-US" altLang="en-US" sz="2800" smtClean="0"/>
              <a:t>Σ(</a:t>
            </a:r>
            <a:r>
              <a:rPr lang="en-US" altLang="en-US" smtClean="0"/>
              <a:t>MC</a:t>
            </a:r>
            <a:r>
              <a:rPr lang="en-US" altLang="en-US" sz="2800" smtClean="0"/>
              <a:t>)</a:t>
            </a:r>
          </a:p>
          <a:p>
            <a:pPr marL="881063" lvl="1" indent="-514350">
              <a:buFont typeface="Wingdings 2" charset="2"/>
              <a:buNone/>
            </a:pPr>
            <a:r>
              <a:rPr lang="en-US" altLang="en-US" smtClean="0"/>
              <a:t> </a:t>
            </a:r>
            <a:r>
              <a:rPr lang="en-US" altLang="en-US" smtClean="0">
                <a:sym typeface="Albany AMT" pitchFamily="34" charset="0"/>
              </a:rPr>
              <a:t> </a:t>
            </a:r>
            <a:endParaRPr lang="en-US" altLang="en-US" smtClean="0"/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421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marL="514350" indent="-514350">
              <a:buFont typeface="Calibri" charset="0"/>
              <a:buAutoNum type="alphaUcPeriod" startAt="2"/>
            </a:pPr>
            <a:r>
              <a:rPr lang="en-US" altLang="en-US" sz="2800" smtClean="0">
                <a:ea typeface="ＭＳ Ｐゴシック" charset="-128"/>
              </a:rPr>
              <a:t>Isoquants/ Isocosts (see pg. 39 – 42 for review)</a:t>
            </a:r>
          </a:p>
          <a:p>
            <a:pPr marL="881063" lvl="1" indent="-514350">
              <a:buFont typeface="Arial" charset="0"/>
              <a:buChar char="•"/>
            </a:pPr>
            <a:r>
              <a:rPr lang="en-US" altLang="en-US" smtClean="0"/>
              <a:t>Recall one way to look at production function </a:t>
            </a:r>
          </a:p>
          <a:p>
            <a:pPr marL="881063" lvl="1" indent="-514350">
              <a:buFont typeface="Arial" charset="0"/>
              <a:buChar char="•"/>
            </a:pPr>
            <a:endParaRPr lang="en-US" altLang="en-US" smtClean="0">
              <a:sym typeface="Albany AMT" pitchFamily="34" charset="0"/>
            </a:endParaRPr>
          </a:p>
          <a:p>
            <a:pPr marL="881063" lvl="1" indent="-514350">
              <a:buFont typeface="Arial" charset="0"/>
              <a:buChar char="•"/>
            </a:pPr>
            <a:endParaRPr lang="en-US" altLang="en-US" smtClean="0">
              <a:sym typeface="Albany AMT" pitchFamily="34" charset="0"/>
            </a:endParaRPr>
          </a:p>
          <a:p>
            <a:pPr marL="881063" lvl="1" indent="-514350">
              <a:buFont typeface="Arial" charset="0"/>
              <a:buChar char="•"/>
            </a:pPr>
            <a:endParaRPr lang="en-US" altLang="en-US" smtClean="0">
              <a:sym typeface="Albany AMT" pitchFamily="34" charset="0"/>
            </a:endParaRPr>
          </a:p>
          <a:p>
            <a:pPr marL="881063" lvl="1" indent="-514350">
              <a:buFont typeface="Arial" charset="0"/>
              <a:buChar char="•"/>
            </a:pPr>
            <a:endParaRPr lang="en-US" altLang="en-US" smtClean="0">
              <a:sym typeface="Albany AMT" pitchFamily="34" charset="0"/>
            </a:endParaRPr>
          </a:p>
          <a:p>
            <a:pPr marL="881063" lvl="1" indent="-514350">
              <a:buFont typeface="Arial" charset="0"/>
              <a:buChar char="•"/>
            </a:pPr>
            <a:endParaRPr lang="en-US" altLang="en-US" smtClean="0">
              <a:sym typeface="Albany AMT" pitchFamily="34" charset="0"/>
            </a:endParaRPr>
          </a:p>
          <a:p>
            <a:pPr marL="881063" lvl="1" indent="-514350">
              <a:buFont typeface="Wingdings 2" charset="2"/>
              <a:buNone/>
            </a:pPr>
            <a:endParaRPr lang="en-US" altLang="en-US" smtClean="0">
              <a:sym typeface="Albany AMT" pitchFamily="34" charset="0"/>
            </a:endParaRPr>
          </a:p>
          <a:p>
            <a:pPr marL="514350" indent="-514350"/>
            <a:endParaRPr lang="en-US" altLang="en-US" smtClean="0">
              <a:ea typeface="ＭＳ Ｐゴシック" charset="-128"/>
            </a:endParaRPr>
          </a:p>
        </p:txBody>
      </p:sp>
      <p:pic>
        <p:nvPicPr>
          <p:cNvPr id="512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5638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881063" lvl="1" indent="-514350">
              <a:buFont typeface="Arial" charset="0"/>
              <a:buChar char="•"/>
            </a:pPr>
            <a:r>
              <a:rPr lang="en-US" altLang="en-US" sz="2000" dirty="0" smtClean="0">
                <a:sym typeface="Albany AMT" pitchFamily="34" charset="0"/>
              </a:rPr>
              <a:t>Another </a:t>
            </a:r>
            <a:r>
              <a:rPr lang="en-US" altLang="en-US" sz="2000" dirty="0" smtClean="0">
                <a:sym typeface="Albany AMT" pitchFamily="34" charset="0"/>
              </a:rPr>
              <a:t>way is by developing isoquants (= “the same quantity”) That is rather than holding K constant as above we hold Q constant &amp; look at different combinations of L &amp; K to </a:t>
            </a:r>
            <a:r>
              <a:rPr lang="en-US" altLang="en-US" sz="2000" dirty="0" smtClean="0">
                <a:sym typeface="Albany AMT" pitchFamily="34" charset="0"/>
              </a:rPr>
              <a:t>produce a constant </a:t>
            </a:r>
            <a:r>
              <a:rPr lang="en-US" altLang="en-US" sz="2000" dirty="0" smtClean="0">
                <a:sym typeface="Albany AMT" pitchFamily="34" charset="0"/>
              </a:rPr>
              <a:t>Q</a:t>
            </a:r>
            <a:r>
              <a:rPr lang="en-US" altLang="en-US" sz="2000" dirty="0" smtClean="0">
                <a:sym typeface="Albany AMT" pitchFamily="34" charset="0"/>
              </a:rPr>
              <a:t>.  Points A, B, and C below all produce Q = 100.</a:t>
            </a:r>
          </a:p>
          <a:p>
            <a:pPr marL="881063" lvl="1" indent="-514350">
              <a:buFont typeface="Arial" charset="0"/>
              <a:buChar char="•"/>
            </a:pPr>
            <a:r>
              <a:rPr lang="en-US" altLang="en-US" sz="2000" dirty="0" smtClean="0">
                <a:sym typeface="Albany AMT" pitchFamily="34" charset="0"/>
              </a:rPr>
              <a:t>Isoquants are similar (but note the same) to indifference curves. </a:t>
            </a:r>
            <a:endParaRPr lang="en-US" altLang="en-US" sz="2000" dirty="0" smtClean="0">
              <a:sym typeface="Albany AMT" pitchFamily="34" charset="0"/>
            </a:endParaRPr>
          </a:p>
          <a:p>
            <a:endParaRPr lang="en-US" altLang="en-US" dirty="0" smtClean="0">
              <a:ea typeface="ＭＳ Ｐゴシック" charset="-128"/>
            </a:endParaRPr>
          </a:p>
        </p:txBody>
      </p:sp>
      <p:pic>
        <p:nvPicPr>
          <p:cNvPr id="522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6019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242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altLang="en-US" dirty="0" err="1" smtClean="0"/>
              <a:t>Isocosts</a:t>
            </a:r>
            <a:r>
              <a:rPr lang="en-US" altLang="en-US" dirty="0" smtClean="0"/>
              <a:t> are similar to the budget lines. An </a:t>
            </a:r>
            <a:r>
              <a:rPr lang="en-US" altLang="en-US" dirty="0" err="1" smtClean="0"/>
              <a:t>isocost</a:t>
            </a:r>
            <a:r>
              <a:rPr lang="en-US" altLang="en-US" dirty="0" smtClean="0"/>
              <a:t> line shows different combinations of L &amp; K where TC is the same.</a:t>
            </a:r>
          </a:p>
          <a:p>
            <a:pPr lvl="2">
              <a:buFont typeface="Arial" charset="0"/>
              <a:buChar char="•"/>
            </a:pPr>
            <a:r>
              <a:rPr lang="en-US" altLang="en-US" sz="2200" dirty="0" smtClean="0"/>
              <a:t>Total cost = </a:t>
            </a:r>
            <a:r>
              <a:rPr lang="en-US" altLang="en-US" sz="2200" dirty="0" err="1" smtClean="0"/>
              <a:t>wL</a:t>
            </a:r>
            <a:r>
              <a:rPr lang="en-US" altLang="en-US" sz="2200" dirty="0" smtClean="0"/>
              <a:t> + </a:t>
            </a:r>
            <a:r>
              <a:rPr lang="en-US" altLang="en-US" sz="2200" dirty="0" err="1" smtClean="0"/>
              <a:t>rK</a:t>
            </a:r>
            <a:r>
              <a:rPr lang="en-US" altLang="en-US" sz="2200" dirty="0" smtClean="0"/>
              <a:t> </a:t>
            </a:r>
          </a:p>
          <a:p>
            <a:pPr lvl="3">
              <a:buFont typeface="Wingdings 2" charset="2"/>
              <a:buNone/>
            </a:pPr>
            <a:r>
              <a:rPr lang="en-US" altLang="en-US" dirty="0" smtClean="0"/>
              <a:t>w =  wage rate or price of labor</a:t>
            </a:r>
          </a:p>
          <a:p>
            <a:pPr lvl="3">
              <a:buFont typeface="Wingdings 2" charset="2"/>
              <a:buNone/>
            </a:pPr>
            <a:r>
              <a:rPr lang="en-US" altLang="en-US" dirty="0" smtClean="0"/>
              <a:t>r  = interest rate or price of K</a:t>
            </a:r>
          </a:p>
          <a:p>
            <a:pPr lvl="2">
              <a:buFont typeface="Arial" charset="0"/>
              <a:buChar char="•"/>
            </a:pPr>
            <a:r>
              <a:rPr lang="en-US" altLang="en-US" sz="2200" dirty="0" smtClean="0"/>
              <a:t>Example: </a:t>
            </a:r>
            <a:r>
              <a:rPr lang="en-US" altLang="en-US" sz="2200" dirty="0" smtClean="0"/>
              <a:t>Graph above shows with </a:t>
            </a:r>
            <a:r>
              <a:rPr lang="en-US" altLang="en-US" sz="2200" dirty="0" smtClean="0"/>
              <a:t>w = r = 1 and TC = </a:t>
            </a:r>
            <a:r>
              <a:rPr lang="en-US" altLang="en-US" sz="2200" dirty="0" smtClean="0"/>
              <a:t>1000; as costs </a:t>
            </a:r>
            <a:r>
              <a:rPr lang="en-US" altLang="en-US" sz="2200" dirty="0" smtClean="0">
                <a:sym typeface="Albany AMT" pitchFamily="34" charset="0"/>
              </a:rPr>
              <a:t>↓ </a:t>
            </a:r>
            <a:r>
              <a:rPr lang="en-US" altLang="en-US" sz="2200" dirty="0" smtClean="0"/>
              <a:t>the </a:t>
            </a:r>
            <a:r>
              <a:rPr lang="en-US" altLang="en-US" sz="2200" dirty="0" err="1" smtClean="0"/>
              <a:t>isocost</a:t>
            </a:r>
            <a:r>
              <a:rPr lang="en-US" altLang="en-US" sz="2200" dirty="0" smtClean="0"/>
              <a:t> </a:t>
            </a:r>
            <a:r>
              <a:rPr lang="en-US" altLang="en-US" sz="2200" dirty="0" smtClean="0"/>
              <a:t>curves </a:t>
            </a:r>
            <a:r>
              <a:rPr lang="en-US" altLang="en-US" sz="2200" dirty="0" smtClean="0"/>
              <a:t>shift down as shown.</a:t>
            </a:r>
            <a:r>
              <a:rPr lang="en-US" altLang="en-US" sz="2200" dirty="0" smtClean="0">
                <a:sym typeface="Albany AMT" pitchFamily="34" charset="0"/>
              </a:rPr>
              <a:t> </a:t>
            </a:r>
            <a:r>
              <a:rPr lang="en-US" altLang="en-US" sz="2200" dirty="0" smtClean="0"/>
              <a:t> </a:t>
            </a:r>
            <a:endParaRPr lang="en-US" altLang="en-US" sz="2200" dirty="0" smtClean="0"/>
          </a:p>
          <a:p>
            <a:pPr lvl="1">
              <a:buFont typeface="Arial" charset="0"/>
              <a:buChar char="•"/>
            </a:pPr>
            <a:endParaRPr lang="en-US" altLang="en-US" dirty="0" smtClean="0"/>
          </a:p>
        </p:txBody>
      </p:sp>
      <p:pic>
        <p:nvPicPr>
          <p:cNvPr id="532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99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(1) What is need?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ea typeface="ＭＳ Ｐゴシック" charset="-128"/>
              </a:rPr>
              <a:t>Demand verses “Need”</a:t>
            </a:r>
          </a:p>
          <a:p>
            <a:pPr lvl="1"/>
            <a:r>
              <a:rPr lang="en-US" altLang="en-US" dirty="0" smtClean="0"/>
              <a:t>Need is estimated by health professionals</a:t>
            </a:r>
          </a:p>
          <a:p>
            <a:pPr lvl="2"/>
            <a:r>
              <a:rPr lang="en-US" altLang="en-US" sz="2200" dirty="0" smtClean="0"/>
              <a:t>Examples</a:t>
            </a:r>
          </a:p>
          <a:p>
            <a:pPr lvl="3"/>
            <a:r>
              <a:rPr lang="en-US" altLang="en-US" sz="2200" dirty="0" smtClean="0"/>
              <a:t>Physicians/capita</a:t>
            </a:r>
          </a:p>
          <a:p>
            <a:pPr lvl="3"/>
            <a:r>
              <a:rPr lang="en-US" altLang="en-US" sz="2200" dirty="0" smtClean="0"/>
              <a:t>Hospital beds/capita</a:t>
            </a:r>
          </a:p>
          <a:p>
            <a:pPr lvl="3"/>
            <a:r>
              <a:rPr lang="en-US" altLang="en-US" sz="2200" dirty="0" smtClean="0"/>
              <a:t>Nurses/capita</a:t>
            </a:r>
          </a:p>
          <a:p>
            <a:pPr lvl="3"/>
            <a:r>
              <a:rPr lang="en-US" altLang="en-US" sz="2200" dirty="0" smtClean="0"/>
              <a:t>Etc.</a:t>
            </a:r>
          </a:p>
          <a:p>
            <a:pPr lvl="1"/>
            <a:r>
              <a:rPr lang="en-US" altLang="en-US" dirty="0" smtClean="0">
                <a:sym typeface="Constantia" charset="0"/>
              </a:rPr>
              <a:t>→ Basically, the need analysis looks at inputs into the medical care production function and tries to estimate the right mix. i.e.  But </a:t>
            </a:r>
            <a:r>
              <a:rPr lang="en-US" altLang="en-US" dirty="0" smtClean="0">
                <a:sym typeface="Constantia" charset="0"/>
              </a:rPr>
              <a:t>do </a:t>
            </a:r>
            <a:r>
              <a:rPr lang="en-US" altLang="en-US" dirty="0" smtClean="0">
                <a:sym typeface="Constantia" charset="0"/>
              </a:rPr>
              <a:t>not do it on </a:t>
            </a:r>
            <a:r>
              <a:rPr lang="en-US" altLang="en-US" dirty="0" smtClean="0">
                <a:sym typeface="Constantia" charset="0"/>
              </a:rPr>
              <a:t>cost </a:t>
            </a:r>
            <a:r>
              <a:rPr lang="en-US" altLang="en-US" dirty="0" smtClean="0">
                <a:sym typeface="Constantia" charset="0"/>
              </a:rPr>
              <a:t>minimizing basis (at least not necessarily)</a:t>
            </a:r>
          </a:p>
          <a:p>
            <a:pPr lvl="1"/>
            <a:endParaRPr lang="en-US" altLang="en-US" dirty="0" smtClean="0"/>
          </a:p>
          <a:p>
            <a:pPr lvl="2"/>
            <a:endParaRPr lang="en-US" alt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886200" y="609600"/>
            <a:ext cx="4876800" cy="5486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400" dirty="0" smtClean="0"/>
              <a:t>Put </a:t>
            </a:r>
            <a:r>
              <a:rPr lang="en-US" altLang="en-US" sz="2400" dirty="0" err="1" smtClean="0"/>
              <a:t>isocosts</a:t>
            </a:r>
            <a:r>
              <a:rPr lang="en-US" altLang="en-US" sz="2400" dirty="0" smtClean="0"/>
              <a:t> and isoquants together to find cost minimizing </a:t>
            </a:r>
            <a:r>
              <a:rPr lang="en-US" altLang="en-US" sz="2400" dirty="0" smtClean="0"/>
              <a:t>method </a:t>
            </a:r>
            <a:r>
              <a:rPr lang="en-US" altLang="en-US" sz="2400" dirty="0" smtClean="0"/>
              <a:t>of production given </a:t>
            </a:r>
            <a:r>
              <a:rPr lang="en-US" altLang="en-US" sz="2400" dirty="0" smtClean="0"/>
              <a:t>Q=100</a:t>
            </a:r>
            <a:endParaRPr lang="en-US" altLang="en-US" sz="2400" dirty="0" smtClean="0"/>
          </a:p>
          <a:p>
            <a:pPr lvl="1">
              <a:buFont typeface="Arial" charset="0"/>
              <a:buChar char="•"/>
            </a:pPr>
            <a:r>
              <a:rPr lang="en-US" altLang="en-US" sz="2000" dirty="0" smtClean="0"/>
              <a:t>Example: If at A or B </a:t>
            </a:r>
            <a:r>
              <a:rPr lang="en-US" altLang="en-US" sz="2000" dirty="0" smtClean="0">
                <a:sym typeface="Albany AMT" pitchFamily="34" charset="0"/>
              </a:rPr>
              <a:t>→ Produce Q = 100 but cost is higher than needed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>
                <a:sym typeface="Albany AMT" pitchFamily="34" charset="0"/>
              </a:rPr>
              <a:t>Lowest cost is found at tangency because on lowest </a:t>
            </a:r>
            <a:r>
              <a:rPr lang="en-US" altLang="en-US" sz="2000" dirty="0" err="1">
                <a:sym typeface="Albany AMT" pitchFamily="34" charset="0"/>
              </a:rPr>
              <a:t>isocost</a:t>
            </a:r>
            <a:r>
              <a:rPr lang="en-US" altLang="en-US" sz="2000" dirty="0">
                <a:sym typeface="Albany AMT" pitchFamily="34" charset="0"/>
              </a:rPr>
              <a:t> at point C. </a:t>
            </a:r>
          </a:p>
          <a:p>
            <a:pPr lvl="3">
              <a:buFont typeface="Wingdings 2" charset="2"/>
              <a:buNone/>
            </a:pPr>
            <a:r>
              <a:rPr lang="en-US" altLang="en-US" dirty="0" smtClean="0">
                <a:sym typeface="Albany AMT" pitchFamily="34" charset="0"/>
              </a:rPr>
              <a:t>	→ C is technologically efficient. A &amp; B </a:t>
            </a:r>
            <a:r>
              <a:rPr lang="en-US" altLang="en-US" dirty="0" smtClean="0">
                <a:sym typeface="Albany AMT" pitchFamily="34" charset="0"/>
              </a:rPr>
              <a:t>are </a:t>
            </a:r>
            <a:r>
              <a:rPr lang="en-US" altLang="en-US" dirty="0" smtClean="0">
                <a:sym typeface="Albany AMT" pitchFamily="34" charset="0"/>
              </a:rPr>
              <a:t>not tech. efficient.</a:t>
            </a:r>
          </a:p>
          <a:p>
            <a:pPr lvl="3">
              <a:buFont typeface="Wingdings 2" charset="2"/>
              <a:buNone/>
            </a:pPr>
            <a:endParaRPr lang="en-US" altLang="en-US" dirty="0" smtClean="0">
              <a:sym typeface="Albany AMT" pitchFamily="34" charset="0"/>
            </a:endParaRPr>
          </a:p>
        </p:txBody>
      </p:sp>
      <p:pic>
        <p:nvPicPr>
          <p:cNvPr id="542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73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410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273050" lvl="3" indent="-273050">
              <a:buSzPct val="95000"/>
              <a:buFont typeface="Arial"/>
              <a:buChar char="•"/>
              <a:defRPr/>
            </a:pPr>
            <a:r>
              <a:rPr lang="en-US" sz="2800" dirty="0" smtClean="0">
                <a:sym typeface="Albany AMT" pitchFamily="34" charset="0"/>
              </a:rPr>
              <a:t>Why do we care? How does this help us analyze the supply side of the market? → In several ways. </a:t>
            </a:r>
          </a:p>
          <a:p>
            <a:pPr marL="547688" lvl="4" indent="-273050">
              <a:buSzPct val="95000"/>
              <a:buFont typeface="Arial"/>
              <a:buChar char="•"/>
              <a:defRPr/>
            </a:pPr>
            <a:r>
              <a:rPr lang="en-US" sz="2400" dirty="0" smtClean="0">
                <a:sym typeface="Albany AMT" pitchFamily="34" charset="0"/>
              </a:rPr>
              <a:t>Substitution between H.C. inputs </a:t>
            </a:r>
          </a:p>
          <a:p>
            <a:pPr marL="822960" lvl="5" indent="-273050">
              <a:buSzPct val="95000"/>
              <a:buFont typeface="Arial"/>
              <a:buChar char="•"/>
              <a:defRPr/>
            </a:pPr>
            <a:r>
              <a:rPr lang="en-US" sz="2400" dirty="0" smtClean="0">
                <a:sym typeface="Albany AMT" pitchFamily="34" charset="0"/>
              </a:rPr>
              <a:t>Recall that the slope of an isoquant tells us about how substitutes are the inputs – look at the 2 extreme example below:  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4400"/>
            <a:ext cx="4038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4563"/>
            <a:ext cx="419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altLang="en-US" dirty="0" smtClean="0"/>
              <a:t>How much substitution?</a:t>
            </a:r>
          </a:p>
          <a:p>
            <a:pPr lvl="2">
              <a:buFont typeface="Arial" charset="0"/>
              <a:buChar char="•"/>
            </a:pPr>
            <a:r>
              <a:rPr lang="en-US" altLang="en-US" sz="2200" dirty="0" err="1" smtClean="0"/>
              <a:t>Drs</a:t>
            </a:r>
            <a:r>
              <a:rPr lang="en-US" altLang="en-US" sz="2200" dirty="0" smtClean="0"/>
              <a:t> and nurses are at least partial substitutes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/>
              <a:t>Elasticity </a:t>
            </a:r>
            <a:r>
              <a:rPr lang="en-US" altLang="en-US" dirty="0" smtClean="0"/>
              <a:t>of substitution</a:t>
            </a:r>
          </a:p>
          <a:p>
            <a:pPr lvl="2">
              <a:buFont typeface="Arial" charset="0"/>
              <a:buChar char="•"/>
            </a:pPr>
            <a:r>
              <a:rPr lang="en-US" altLang="en-US" sz="2200" dirty="0" smtClean="0"/>
              <a:t>Factor input ratio = (# of </a:t>
            </a:r>
            <a:r>
              <a:rPr lang="en-US" altLang="en-US" sz="2200" dirty="0" err="1" smtClean="0"/>
              <a:t>Drs</a:t>
            </a:r>
            <a:r>
              <a:rPr lang="en-US" altLang="en-US" sz="2200" dirty="0" smtClean="0"/>
              <a:t>)/(# of Nurses)</a:t>
            </a:r>
          </a:p>
          <a:p>
            <a:pPr lvl="2">
              <a:buFont typeface="Arial" charset="0"/>
              <a:buChar char="•"/>
            </a:pPr>
            <a:r>
              <a:rPr lang="en-US" altLang="en-US" sz="2200" dirty="0" smtClean="0"/>
              <a:t>Factor price ratio = (Wages of </a:t>
            </a:r>
            <a:r>
              <a:rPr lang="en-US" altLang="en-US" sz="2200" dirty="0" err="1" smtClean="0"/>
              <a:t>Drs</a:t>
            </a:r>
            <a:r>
              <a:rPr lang="en-US" altLang="en-US" sz="2200" dirty="0" smtClean="0"/>
              <a:t>)/(Wages of Nurses)</a:t>
            </a:r>
          </a:p>
          <a:p>
            <a:pPr lvl="2">
              <a:buFont typeface="Wingdings 2" charset="2"/>
              <a:buNone/>
            </a:pPr>
            <a:r>
              <a:rPr lang="en-US" altLang="en-US" sz="2200" dirty="0" smtClean="0">
                <a:sym typeface="Albany AMT" pitchFamily="34" charset="0"/>
              </a:rPr>
              <a:t>→ Essentially factor price ratio changes factor input ratio if some substitutability exists </a:t>
            </a:r>
          </a:p>
          <a:p>
            <a:pPr lvl="2">
              <a:buFont typeface="Arial" charset="0"/>
              <a:buChar char="•"/>
            </a:pPr>
            <a:r>
              <a:rPr lang="en-US" altLang="en-US" sz="2200" dirty="0" smtClean="0">
                <a:sym typeface="Albany AMT" pitchFamily="34" charset="0"/>
              </a:rPr>
              <a:t>ES = (%Δ Factor input ratio)/(%Δ Factor input ratio)</a:t>
            </a:r>
          </a:p>
          <a:p>
            <a:pPr lvl="2">
              <a:buFont typeface="Wingdings 2" charset="2"/>
              <a:buNone/>
            </a:pPr>
            <a:r>
              <a:rPr lang="en-US" altLang="en-US" sz="2200" dirty="0" smtClean="0">
                <a:sym typeface="Albany AMT" pitchFamily="34" charset="0"/>
              </a:rPr>
              <a:t>		if Ø = no substitution</a:t>
            </a:r>
          </a:p>
          <a:p>
            <a:pPr lvl="2">
              <a:buFont typeface="Wingdings 2" charset="2"/>
              <a:buNone/>
            </a:pPr>
            <a:r>
              <a:rPr lang="en-US" altLang="en-US" sz="2200" dirty="0" smtClean="0">
                <a:sym typeface="Albany AMT" pitchFamily="34" charset="0"/>
              </a:rPr>
              <a:t>		if  &gt; 0 = substitutable </a:t>
            </a:r>
          </a:p>
          <a:p>
            <a:pPr lvl="3">
              <a:buFont typeface="Arial" charset="0"/>
              <a:buChar char="•"/>
            </a:pPr>
            <a:r>
              <a:rPr lang="en-US" altLang="en-US" sz="2200" dirty="0" smtClean="0">
                <a:sym typeface="Albany AMT" pitchFamily="34" charset="0"/>
              </a:rPr>
              <a:t>Look at Table 6.1 on pg.  109 – What does it mean?</a:t>
            </a:r>
          </a:p>
          <a:p>
            <a:pPr lvl="3">
              <a:buFont typeface="Wingdings 2" charset="2"/>
              <a:buNone/>
            </a:pPr>
            <a:r>
              <a:rPr lang="en-US" altLang="en-US" sz="2200" dirty="0" smtClean="0">
                <a:sym typeface="Albany AMT" pitchFamily="34" charset="0"/>
              </a:rPr>
              <a:t>→  All inputs are substitutable to some degree but some more than others ( e.g. nurses and residents) </a:t>
            </a:r>
          </a:p>
          <a:p>
            <a:pPr lvl="3">
              <a:buFont typeface="Wingdings 2" charset="2"/>
              <a:buNone/>
            </a:pPr>
            <a:r>
              <a:rPr lang="en-US" altLang="en-US" dirty="0" smtClean="0">
                <a:sym typeface="Albany AMT" pitchFamily="34" charset="0"/>
              </a:rPr>
              <a:t>    </a:t>
            </a:r>
            <a:r>
              <a:rPr lang="en-US" altLang="en-US" dirty="0" smtClean="0"/>
              <a:t>  </a:t>
            </a:r>
          </a:p>
          <a:p>
            <a:pPr lvl="1">
              <a:buFont typeface="Arial" charset="0"/>
              <a:buChar char="•"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334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Cost Functions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/>
              <a:t>Average cost = Total Cost/Q = ATC + AFC</a:t>
            </a:r>
          </a:p>
          <a:p>
            <a:pPr lvl="2">
              <a:buFont typeface="Arial" charset="0"/>
              <a:buChar char="•"/>
            </a:pPr>
            <a:r>
              <a:rPr lang="en-US" altLang="en-US" sz="2200" dirty="0" smtClean="0"/>
              <a:t>Example: Suppose Q = 100 </a:t>
            </a:r>
            <a:r>
              <a:rPr lang="en-US" altLang="en-US" sz="2200" dirty="0" smtClean="0">
                <a:sym typeface="Albany AMT" pitchFamily="34" charset="0"/>
              </a:rPr>
              <a:t>→  3 types of AC</a:t>
            </a:r>
          </a:p>
          <a:p>
            <a:pPr lvl="3">
              <a:buFont typeface="Arial" charset="0"/>
              <a:buChar char="•"/>
            </a:pPr>
            <a:r>
              <a:rPr lang="en-US" altLang="en-US" sz="2200" dirty="0" smtClean="0"/>
              <a:t>Point C is below the cost curve and we can’t be there.  Point A  is possible but it is above the cost curve. Point B is the best choice because B has the minimum AC.</a:t>
            </a:r>
          </a:p>
          <a:p>
            <a:pPr lvl="3">
              <a:buFont typeface="Arial" charset="0"/>
              <a:buChar char="•"/>
            </a:pPr>
            <a:endParaRPr lang="en-US" altLang="en-US" dirty="0" smtClean="0"/>
          </a:p>
          <a:p>
            <a:pPr lvl="3">
              <a:buFont typeface="Arial" charset="0"/>
              <a:buChar char="•"/>
            </a:pPr>
            <a:endParaRPr lang="en-US" altLang="en-US" dirty="0" smtClean="0"/>
          </a:p>
          <a:p>
            <a:pPr lvl="3">
              <a:buFont typeface="Arial" charset="0"/>
              <a:buChar char="•"/>
            </a:pPr>
            <a:endParaRPr lang="en-US" altLang="en-US" dirty="0" smtClean="0"/>
          </a:p>
          <a:p>
            <a:pPr lvl="3">
              <a:buFont typeface="Arial" charset="0"/>
              <a:buChar char="•"/>
            </a:pPr>
            <a:endParaRPr lang="en-US" altLang="en-US" dirty="0" smtClean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38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marL="546100" lvl="2" indent="-273050">
              <a:buSzPct val="95000"/>
              <a:buFont typeface="Wingdings 2" charset="2"/>
              <a:buNone/>
            </a:pPr>
            <a:r>
              <a:rPr lang="en-US" altLang="en-US" sz="2400" dirty="0" smtClean="0"/>
              <a:t>      </a:t>
            </a:r>
            <a:endParaRPr lang="en-US" altLang="en-US" sz="2400" dirty="0" smtClean="0"/>
          </a:p>
          <a:p>
            <a:r>
              <a:rPr lang="en-US" altLang="en-US" sz="2400" dirty="0" smtClean="0">
                <a:ea typeface="ＭＳ Ｐゴシック" charset="-128"/>
              </a:rPr>
              <a:t>Relate </a:t>
            </a:r>
            <a:r>
              <a:rPr lang="en-US" altLang="en-US" sz="2400" dirty="0" err="1" smtClean="0">
                <a:ea typeface="ＭＳ Ｐゴシック" charset="-128"/>
              </a:rPr>
              <a:t>isocost</a:t>
            </a:r>
            <a:r>
              <a:rPr lang="en-US" altLang="en-US" sz="2400" dirty="0" smtClean="0">
                <a:ea typeface="ＭＳ Ｐゴシック" charset="-128"/>
              </a:rPr>
              <a:t>/isoquant graph here to LRAC above:  Again </a:t>
            </a:r>
            <a:r>
              <a:rPr lang="en-US" altLang="en-US" sz="2400" u="sng" dirty="0" smtClean="0">
                <a:ea typeface="ＭＳ Ｐゴシック" charset="-128"/>
              </a:rPr>
              <a:t>must</a:t>
            </a:r>
            <a:r>
              <a:rPr lang="en-US" altLang="en-US" sz="2400" dirty="0" smtClean="0">
                <a:ea typeface="ＭＳ Ｐゴシック" charset="-128"/>
              </a:rPr>
              <a:t> be on isoquant to produce Q = 100; can do that at points A or B but not at C (even though costs are lower here).  At A, though, costs are higher =&gt; B is the lowest cost alternative in both graphs.</a:t>
            </a:r>
            <a:endParaRPr lang="en-US" altLang="en-US" sz="2400" dirty="0" smtClean="0">
              <a:ea typeface="ＭＳ Ｐゴシック" charset="-128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97454"/>
            <a:ext cx="4343400" cy="366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2 kinds of technological efficiency: </a:t>
            </a:r>
          </a:p>
          <a:p>
            <a:pPr marL="850900" lvl="1" indent="-457200">
              <a:buFont typeface="Calibri" charset="0"/>
              <a:buAutoNum type="arabicPeriod"/>
            </a:pPr>
            <a:r>
              <a:rPr lang="en-US" altLang="en-US" dirty="0" smtClean="0"/>
              <a:t>Firm technological efficiency are at point B</a:t>
            </a:r>
          </a:p>
          <a:p>
            <a:pPr marL="850900" lvl="1" indent="-457200">
              <a:buFont typeface="Calibri" charset="0"/>
              <a:buAutoNum type="arabicPeriod"/>
            </a:pPr>
            <a:r>
              <a:rPr lang="en-US" altLang="en-US" dirty="0" smtClean="0"/>
              <a:t>Industry technological efficiency – Are we taking advantage of economies of scale? Are we producing at economies of scope (point D</a:t>
            </a:r>
            <a:r>
              <a:rPr lang="en-US" altLang="en-US" dirty="0" smtClean="0"/>
              <a:t>) in LRAC graph?</a:t>
            </a:r>
            <a:endParaRPr lang="en-US" altLang="en-US" dirty="0" smtClean="0"/>
          </a:p>
          <a:p>
            <a:pPr marL="850900" lvl="1" indent="-457200">
              <a:buFont typeface="Arial" charset="0"/>
              <a:buChar char="•"/>
            </a:pPr>
            <a:endParaRPr lang="en-US" altLang="en-US" dirty="0" smtClean="0"/>
          </a:p>
          <a:p>
            <a:pPr>
              <a:buFont typeface="Arial" charset="0"/>
              <a:buChar char="•"/>
            </a:pPr>
            <a:r>
              <a:rPr lang="en-US" altLang="en-US" dirty="0" smtClean="0">
                <a:ea typeface="ＭＳ Ｐゴシック" charset="-128"/>
              </a:rPr>
              <a:t>Why might firms not want to minimize costs?</a:t>
            </a:r>
          </a:p>
          <a:p>
            <a:pPr marL="850900" lvl="1" indent="-457200">
              <a:buFont typeface="Calibri" charset="0"/>
              <a:buAutoNum type="arabicPeriod"/>
            </a:pPr>
            <a:r>
              <a:rPr lang="en-US" altLang="en-US" dirty="0" smtClean="0"/>
              <a:t>Reimbursement for inputs may not reflect true costs due to subsidies and/or monopoly power increasing price of inputs</a:t>
            </a:r>
          </a:p>
          <a:p>
            <a:pPr marL="850900" lvl="1" indent="-457200">
              <a:buFont typeface="Calibri" charset="0"/>
              <a:buAutoNum type="arabicPeriod"/>
            </a:pPr>
            <a:r>
              <a:rPr lang="en-US" altLang="en-US" dirty="0" smtClean="0"/>
              <a:t>Legal restrictions which limit substitution among inputs 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32438"/>
          </a:xfrm>
        </p:spPr>
        <p:txBody>
          <a:bodyPr/>
          <a:lstStyle/>
          <a:p>
            <a:pPr lvl="2">
              <a:buFont typeface="Arial" charset="0"/>
              <a:buChar char="•"/>
            </a:pPr>
            <a:r>
              <a:rPr lang="en-US" altLang="en-US" sz="2400" smtClean="0"/>
              <a:t>Example of 2: Suppose cost minimization is at Point A but legal rules require that Drs = Dbar</a:t>
            </a:r>
          </a:p>
          <a:p>
            <a:pPr lvl="2">
              <a:buFont typeface="Wingdings 2" charset="2"/>
              <a:buNone/>
            </a:pPr>
            <a:r>
              <a:rPr lang="en-US" altLang="en-US" sz="2400" smtClean="0">
                <a:sym typeface="Albany AMT" pitchFamily="34" charset="0"/>
              </a:rPr>
              <a:t>	→ Costs must be higher – Why?</a:t>
            </a:r>
            <a:endParaRPr lang="en-US" altLang="en-US" sz="2400" smtClean="0"/>
          </a:p>
          <a:p>
            <a:pPr lvl="2">
              <a:buFont typeface="Arial" charset="0"/>
              <a:buChar char="•"/>
            </a:pPr>
            <a:endParaRPr lang="en-US" altLang="en-US" smtClean="0"/>
          </a:p>
        </p:txBody>
      </p:sp>
      <p:pic>
        <p:nvPicPr>
          <p:cNvPr id="604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486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3962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mtClean="0">
                <a:ea typeface="ＭＳ Ｐゴシック" charset="-128"/>
              </a:rPr>
              <a:t>Why might firms not want to minimize costs? Continued…</a:t>
            </a:r>
          </a:p>
          <a:p>
            <a:pPr marL="850900" lvl="1" indent="-457200">
              <a:buFont typeface="Calibri" charset="0"/>
              <a:buAutoNum type="arabicPeriod" startAt="3"/>
            </a:pPr>
            <a:r>
              <a:rPr lang="en-US" altLang="en-US" smtClean="0"/>
              <a:t>Not all firms are Π – maximizers</a:t>
            </a:r>
          </a:p>
          <a:p>
            <a:pPr marL="1123950" lvl="2" indent="-457200">
              <a:buFont typeface="Arial" charset="0"/>
              <a:buChar char="•"/>
            </a:pPr>
            <a:r>
              <a:rPr lang="en-US" altLang="en-US" sz="2400" smtClean="0"/>
              <a:t>Empirical examples: 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400" smtClean="0"/>
              <a:t>Hospital cost studies – show slight economies of scale. 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400" smtClean="0"/>
              <a:t>Look at Table 13.2 for doctor group studies </a:t>
            </a:r>
            <a:r>
              <a:rPr lang="en-US" altLang="en-US" sz="2400" smtClean="0">
                <a:sym typeface="Albany AMT" pitchFamily="34" charset="0"/>
              </a:rPr>
              <a:t>-  We can see ↓in solo/dual practice and an ↑in group practice → Again evidence of economies of scale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482600" indent="-457200">
              <a:buFont typeface="Arial" charset="0"/>
              <a:buChar char="•"/>
            </a:pPr>
            <a:r>
              <a:rPr lang="en-US" altLang="en-US" sz="2400" dirty="0" smtClean="0">
                <a:ea typeface="ＭＳ Ｐゴシック" charset="-128"/>
                <a:sym typeface="Albany AMT" pitchFamily="34" charset="0"/>
              </a:rPr>
              <a:t>Going forward we will evaluate Secondary </a:t>
            </a:r>
            <a:r>
              <a:rPr lang="en-US" altLang="en-US" sz="2400" dirty="0" smtClean="0">
                <a:ea typeface="ＭＳ Ｐゴシック" charset="-128"/>
                <a:sym typeface="Albany AMT" pitchFamily="34" charset="0"/>
              </a:rPr>
              <a:t>&amp; Tertiary </a:t>
            </a:r>
            <a:r>
              <a:rPr lang="en-US" altLang="en-US" sz="2400" dirty="0" smtClean="0">
                <a:ea typeface="ＭＳ Ｐゴシック" charset="-128"/>
                <a:sym typeface="Albany AMT" pitchFamily="34" charset="0"/>
              </a:rPr>
              <a:t>Markets (Hospitals, </a:t>
            </a:r>
            <a:r>
              <a:rPr lang="en-US" altLang="en-US" sz="2400" dirty="0" err="1" smtClean="0">
                <a:ea typeface="ＭＳ Ｐゴシック" charset="-128"/>
                <a:sym typeface="Albany AMT" pitchFamily="34" charset="0"/>
              </a:rPr>
              <a:t>Drs</a:t>
            </a:r>
            <a:r>
              <a:rPr lang="en-US" altLang="en-US" sz="2400" dirty="0" smtClean="0">
                <a:ea typeface="ＭＳ Ｐゴシック" charset="-128"/>
                <a:sym typeface="Albany AMT" pitchFamily="34" charset="0"/>
              </a:rPr>
              <a:t>, Health Insurance, etc.)</a:t>
            </a:r>
            <a:endParaRPr lang="en-US" altLang="en-US" sz="2400" dirty="0" smtClean="0">
              <a:ea typeface="ＭＳ Ｐゴシック" charset="-128"/>
              <a:sym typeface="Albany AMT" pitchFamily="34" charset="0"/>
            </a:endParaRPr>
          </a:p>
          <a:p>
            <a:pPr marL="850900" lvl="1" indent="-457200">
              <a:buFont typeface="Arial" charset="0"/>
              <a:buChar char="•"/>
            </a:pPr>
            <a:r>
              <a:rPr lang="en-US" altLang="en-US" dirty="0" smtClean="0">
                <a:sym typeface="Albany AMT" pitchFamily="34" charset="0"/>
              </a:rPr>
              <a:t>For each look at </a:t>
            </a:r>
          </a:p>
          <a:p>
            <a:pPr marL="1123950" lvl="2" indent="-457200">
              <a:buFont typeface="Arial" charset="0"/>
              <a:buChar char="•"/>
            </a:pPr>
            <a:r>
              <a:rPr lang="en-US" altLang="en-US" sz="2400" dirty="0" smtClean="0">
                <a:sym typeface="Albany AMT" pitchFamily="34" charset="0"/>
              </a:rPr>
              <a:t>Level of competition in the market – As competition grows, there is more of an incentive for firms to produce efficiently</a:t>
            </a:r>
          </a:p>
          <a:p>
            <a:pPr marL="1123950" lvl="2" indent="-457200">
              <a:buFont typeface="Arial" charset="0"/>
              <a:buChar char="•"/>
            </a:pPr>
            <a:r>
              <a:rPr lang="en-US" altLang="en-US" sz="2400" dirty="0" smtClean="0">
                <a:sym typeface="Albany AMT" pitchFamily="34" charset="0"/>
              </a:rPr>
              <a:t>To increase performance we can do 1 of 2 things </a:t>
            </a:r>
          </a:p>
          <a:p>
            <a:pPr marL="1397000" lvl="3" indent="-457200">
              <a:buFont typeface="Calibri" charset="0"/>
              <a:buAutoNum type="arabicPeriod"/>
            </a:pPr>
            <a:r>
              <a:rPr lang="en-US" altLang="en-US" sz="2200" dirty="0" smtClean="0">
                <a:sym typeface="Albany AMT" pitchFamily="34" charset="0"/>
              </a:rPr>
              <a:t>Make the market more competitive – can’t always due to economies of scale</a:t>
            </a:r>
          </a:p>
          <a:p>
            <a:pPr marL="1397000" lvl="3" indent="-457200">
              <a:buFont typeface="Calibri" charset="0"/>
              <a:buAutoNum type="arabicPeriod"/>
            </a:pPr>
            <a:r>
              <a:rPr lang="en-US" altLang="en-US" sz="2200" dirty="0" smtClean="0">
                <a:sym typeface="Albany AMT" pitchFamily="34" charset="0"/>
              </a:rPr>
              <a:t>Regulate market to overcome problems brought about by monopoly (Think about natural monopoly &amp; economies of scale) *Note: Regulation may be the cause</a:t>
            </a:r>
          </a:p>
          <a:p>
            <a:pPr marL="482600" indent="-457200"/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305800" cy="5181600"/>
          </a:xfrm>
        </p:spPr>
        <p:txBody>
          <a:bodyPr/>
          <a:lstStyle/>
          <a:p>
            <a:pPr marL="1123950" lvl="2" indent="-457200">
              <a:buFont typeface="Arial" charset="0"/>
              <a:buChar char="•"/>
            </a:pPr>
            <a:r>
              <a:rPr lang="en-US" altLang="en-US" sz="2600" smtClean="0">
                <a:sym typeface="Albany AMT" pitchFamily="34" charset="0"/>
              </a:rPr>
              <a:t>Look at the theory - inefficiencies if intent is to decrease competition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400" smtClean="0">
                <a:sym typeface="Albany AMT" pitchFamily="34" charset="0"/>
              </a:rPr>
              <a:t>Recall in a competitive industry: </a:t>
            </a:r>
          </a:p>
          <a:p>
            <a:pPr marL="1671638" lvl="4" indent="-457200">
              <a:buClr>
                <a:schemeClr val="tx2"/>
              </a:buClr>
              <a:buFont typeface="Calibri" charset="0"/>
              <a:buAutoNum type="arabicPeriod"/>
            </a:pPr>
            <a:r>
              <a:rPr lang="en-US" altLang="en-US" sz="2200" smtClean="0">
                <a:sym typeface="Albany AMT" pitchFamily="34" charset="0"/>
              </a:rPr>
              <a:t>Each firm produces at minimum cost or is driven from the industry</a:t>
            </a:r>
          </a:p>
          <a:p>
            <a:pPr marL="1671638" lvl="4" indent="-457200">
              <a:buClr>
                <a:schemeClr val="tx2"/>
              </a:buClr>
              <a:buFont typeface="Calibri" charset="0"/>
              <a:buAutoNum type="arabicPeriod"/>
            </a:pPr>
            <a:r>
              <a:rPr lang="en-US" altLang="en-US" sz="2200" smtClean="0">
                <a:sym typeface="Albany AMT" pitchFamily="34" charset="0"/>
              </a:rPr>
              <a:t>The # of firms in the industry is determined by demand and economies of scale → the market (mkt) results in enough firms each producing at the minimum cost to supply market D at the mkt price  </a:t>
            </a:r>
          </a:p>
          <a:p>
            <a:pPr marL="1671638" lvl="4" indent="-457200">
              <a:buClr>
                <a:schemeClr val="tx2"/>
              </a:buClr>
              <a:buFont typeface="Calibri" charset="0"/>
              <a:buAutoNum type="arabicPeriod"/>
            </a:pPr>
            <a:r>
              <a:rPr lang="en-US" altLang="en-US" sz="2200" smtClean="0">
                <a:sym typeface="Albany AMT" pitchFamily="34" charset="0"/>
              </a:rPr>
              <a:t>The competitive market is also results in allocative efficiency assuming no externalities because it produces where MSC = MSB. Also firms respond to increase in D in short-run by changing output.   </a:t>
            </a:r>
            <a:r>
              <a:rPr lang="en-US" altLang="en-US" sz="2200" smtClean="0"/>
              <a:t> </a:t>
            </a:r>
          </a:p>
          <a:p>
            <a:endParaRPr lang="en-US" alt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altLang="en-US" sz="2800" smtClean="0">
                <a:sym typeface="Constantia" charset="0"/>
              </a:rPr>
              <a:t>Lets assume need analysis results in MC= MC* i.e. need based M.C. (which it probably doesn’t)</a:t>
            </a:r>
          </a:p>
          <a:p>
            <a:pPr lvl="2">
              <a:buFont typeface="Wingdings 2" charset="2"/>
              <a:buNone/>
            </a:pPr>
            <a:r>
              <a:rPr lang="en-US" altLang="en-US" sz="2400" smtClean="0">
                <a:sym typeface="Constantia" charset="0"/>
              </a:rPr>
              <a:t>→ get as long as D=D’ &amp; S=S’ → no problem</a:t>
            </a:r>
          </a:p>
          <a:p>
            <a:pPr lvl="2">
              <a:buFont typeface="Wingdings 2" charset="2"/>
              <a:buNone/>
            </a:pPr>
            <a:r>
              <a:rPr lang="en-US" altLang="en-US" sz="2400" smtClean="0">
                <a:sym typeface="Constantia" charset="0"/>
              </a:rPr>
              <a:t>→ Suppose D=D’’ or D=D’’’ → Excess D or excess S</a:t>
            </a:r>
          </a:p>
          <a:p>
            <a:pPr lvl="2">
              <a:buFont typeface="Wingdings 2" charset="2"/>
              <a:buNone/>
            </a:pPr>
            <a:endParaRPr lang="en-US" altLang="en-US" smtClean="0">
              <a:sym typeface="Constantia" charset="0"/>
            </a:endParaRPr>
          </a:p>
          <a:p>
            <a:pPr lvl="2">
              <a:buFont typeface="Wingdings 2" charset="2"/>
              <a:buNone/>
            </a:pPr>
            <a:endParaRPr lang="en-US" altLang="en-US" smtClean="0">
              <a:sym typeface="Constantia" charset="0"/>
            </a:endParaRPr>
          </a:p>
          <a:p>
            <a:pPr lvl="2">
              <a:buFont typeface="Wingdings 2" charset="2"/>
              <a:buNone/>
            </a:pPr>
            <a:endParaRPr lang="en-US" altLang="en-US" smtClean="0">
              <a:sym typeface="Constantia" charset="0"/>
            </a:endParaRPr>
          </a:p>
          <a:p>
            <a:pPr lvl="2">
              <a:buFont typeface="Wingdings 2" charset="2"/>
              <a:buNone/>
            </a:pPr>
            <a:endParaRPr lang="en-US" altLang="en-US" smtClean="0">
              <a:sym typeface="Constantia" charset="0"/>
            </a:endParaRPr>
          </a:p>
          <a:p>
            <a:pPr lvl="2">
              <a:buFont typeface="Wingdings 2" charset="2"/>
              <a:buNone/>
            </a:pPr>
            <a:r>
              <a:rPr lang="en-US" altLang="en-US" smtClean="0">
                <a:sym typeface="Constantia" charset="0"/>
              </a:rPr>
              <a:t>	</a:t>
            </a:r>
            <a:endParaRPr lang="en-US" altLang="en-US" smtClean="0"/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003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en-US" altLang="en-US" dirty="0" smtClean="0">
                <a:ea typeface="ＭＳ Ｐゴシック" charset="-128"/>
                <a:sym typeface="Albany AMT" pitchFamily="34" charset="0"/>
              </a:rPr>
              <a:t>→ </a:t>
            </a:r>
            <a:r>
              <a:rPr lang="en-US" altLang="en-US" sz="2800" dirty="0" smtClean="0">
                <a:ea typeface="ＭＳ Ｐゴシック" charset="-128"/>
              </a:rPr>
              <a:t>Evaluate all </a:t>
            </a:r>
            <a:r>
              <a:rPr lang="en-US" altLang="en-US" sz="2800" dirty="0" smtClean="0">
                <a:ea typeface="ＭＳ Ｐゴシック" charset="-128"/>
              </a:rPr>
              <a:t>secondary and tertiary markets </a:t>
            </a:r>
            <a:r>
              <a:rPr lang="en-US" altLang="en-US" sz="2800" dirty="0" smtClean="0">
                <a:ea typeface="ＭＳ Ｐゴシック" charset="-128"/>
              </a:rPr>
              <a:t>in light of the </a:t>
            </a:r>
            <a:r>
              <a:rPr lang="en-US" altLang="en-US" sz="2800" dirty="0" smtClean="0">
                <a:ea typeface="ＭＳ Ｐゴシック" charset="-128"/>
              </a:rPr>
              <a:t>competitive ideal </a:t>
            </a:r>
            <a:r>
              <a:rPr lang="en-US" altLang="en-US" sz="2800" dirty="0" smtClean="0">
                <a:ea typeface="ＭＳ Ｐゴシック" charset="-128"/>
              </a:rPr>
              <a:t>are: </a:t>
            </a:r>
          </a:p>
          <a:p>
            <a:pPr marL="850900" lvl="1" indent="-457200">
              <a:buFont typeface="Calibri" charset="0"/>
              <a:buAutoNum type="arabicPeriod"/>
            </a:pPr>
            <a:r>
              <a:rPr lang="en-US" altLang="en-US" sz="2600" dirty="0" smtClean="0"/>
              <a:t>Firms minimizing costs?</a:t>
            </a:r>
          </a:p>
          <a:p>
            <a:pPr marL="1123950" lvl="2" indent="-457200">
              <a:buFont typeface="Wingdings 2" charset="2"/>
              <a:buNone/>
            </a:pPr>
            <a:r>
              <a:rPr lang="en-US" altLang="en-US" sz="2600" dirty="0" smtClean="0">
                <a:sym typeface="Albany AMT" pitchFamily="34" charset="0"/>
              </a:rPr>
              <a:t>→ Firm technological efficiency</a:t>
            </a:r>
          </a:p>
          <a:p>
            <a:pPr marL="850900" lvl="1" indent="-457200">
              <a:buFont typeface="Calibri" charset="0"/>
              <a:buAutoNum type="arabicPeriod"/>
            </a:pPr>
            <a:r>
              <a:rPr lang="en-US" altLang="en-US" sz="2600" dirty="0" smtClean="0">
                <a:sym typeface="Albany AMT" pitchFamily="34" charset="0"/>
              </a:rPr>
              <a:t>Firms taking advantage of economies of scale?</a:t>
            </a:r>
          </a:p>
          <a:p>
            <a:pPr marL="1123950" lvl="2" indent="-457200">
              <a:buFont typeface="Wingdings 2" charset="2"/>
              <a:buNone/>
            </a:pPr>
            <a:r>
              <a:rPr lang="en-US" altLang="en-US" sz="2600" dirty="0" smtClean="0">
                <a:sym typeface="Albany AMT" pitchFamily="34" charset="0"/>
              </a:rPr>
              <a:t>→ Industry technological efficiency</a:t>
            </a:r>
          </a:p>
          <a:p>
            <a:pPr marL="850900" lvl="1" indent="-457200">
              <a:buFont typeface="Calibri" charset="0"/>
              <a:buAutoNum type="arabicPeriod"/>
            </a:pPr>
            <a:r>
              <a:rPr lang="en-US" altLang="en-US" sz="2600" dirty="0" smtClean="0">
                <a:sym typeface="Albany AMT" pitchFamily="34" charset="0"/>
              </a:rPr>
              <a:t>Responding to D to be </a:t>
            </a:r>
            <a:r>
              <a:rPr lang="en-US" altLang="en-US" sz="2600" dirty="0" err="1" smtClean="0">
                <a:sym typeface="Albany AMT" pitchFamily="34" charset="0"/>
              </a:rPr>
              <a:t>allocatively</a:t>
            </a:r>
            <a:r>
              <a:rPr lang="en-US" altLang="en-US" sz="2600" dirty="0" smtClean="0">
                <a:sym typeface="Albany AMT" pitchFamily="34" charset="0"/>
              </a:rPr>
              <a:t> efficient?</a:t>
            </a:r>
          </a:p>
          <a:p>
            <a:pPr marL="1123950" lvl="2" indent="-457200">
              <a:buFont typeface="Wingdings 2" charset="2"/>
              <a:buNone/>
            </a:pPr>
            <a:r>
              <a:rPr lang="en-US" altLang="en-US" sz="2600" dirty="0" smtClean="0">
                <a:sym typeface="Albany AMT" pitchFamily="34" charset="0"/>
              </a:rPr>
              <a:t>→ Allocative efficiency</a:t>
            </a:r>
            <a:r>
              <a:rPr lang="en-US" altLang="en-US" sz="2600" dirty="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114800"/>
          </a:xfrm>
        </p:spPr>
        <p:txBody>
          <a:bodyPr/>
          <a:lstStyle/>
          <a:p>
            <a:pPr lvl="2">
              <a:buFont typeface="Arial" charset="0"/>
              <a:buChar char="•"/>
            </a:pPr>
            <a:r>
              <a:rPr lang="en-US" altLang="en-US" sz="2800" dirty="0" smtClean="0">
                <a:sym typeface="Constantia" charset="0"/>
              </a:rPr>
              <a:t>Therefore, plan according to “need” may result in a misallocation of resources especially since usually done only according to population</a:t>
            </a:r>
          </a:p>
          <a:p>
            <a:pPr lvl="2">
              <a:buFont typeface="Wingdings 2" charset="2"/>
              <a:buNone/>
            </a:pPr>
            <a:r>
              <a:rPr lang="en-US" altLang="en-US" sz="2800" dirty="0" smtClean="0">
                <a:sym typeface="Constantia" charset="0"/>
              </a:rPr>
              <a:t>	</a:t>
            </a:r>
            <a:r>
              <a:rPr lang="en-US" altLang="en-US" sz="2400" dirty="0" smtClean="0">
                <a:sym typeface="Constantia" charset="0"/>
              </a:rPr>
              <a:t>→ Q. 	What can be done?</a:t>
            </a:r>
          </a:p>
          <a:p>
            <a:pPr lvl="2">
              <a:buFont typeface="Wingdings 2" charset="2"/>
              <a:buNone/>
            </a:pPr>
            <a:r>
              <a:rPr lang="en-US" altLang="en-US" sz="2400" dirty="0" smtClean="0">
                <a:sym typeface="Constantia" charset="0"/>
              </a:rPr>
              <a:t>	     A. 	Plan according to </a:t>
            </a:r>
            <a:r>
              <a:rPr lang="en-US" altLang="en-US" sz="2400" dirty="0" smtClean="0">
                <a:sym typeface="Constantia" charset="0"/>
              </a:rPr>
              <a:t>D analysis </a:t>
            </a:r>
            <a:r>
              <a:rPr lang="en-US" altLang="en-US" sz="2400" u="sng" dirty="0" smtClean="0">
                <a:sym typeface="Constantia" charset="0"/>
              </a:rPr>
              <a:t>not</a:t>
            </a:r>
            <a:r>
              <a:rPr lang="en-US" altLang="en-US" sz="2400" dirty="0" smtClean="0">
                <a:sym typeface="Constantia" charset="0"/>
              </a:rPr>
              <a:t> </a:t>
            </a:r>
            <a:r>
              <a:rPr lang="en-US" altLang="en-US" sz="2400" dirty="0" smtClean="0">
                <a:sym typeface="Constantia" charset="0"/>
              </a:rPr>
              <a:t>need</a:t>
            </a:r>
            <a:endParaRPr lang="en-US" altLang="en-US" sz="2400" dirty="0" smtClean="0"/>
          </a:p>
          <a:p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Suppose the following situation </a:t>
            </a:r>
          </a:p>
          <a:p>
            <a:pPr>
              <a:buFont typeface="Wingdings 2" charset="2"/>
              <a:buNone/>
            </a:pPr>
            <a:r>
              <a:rPr lang="en-US" altLang="en-US" sz="2400" smtClean="0">
                <a:ea typeface="ＭＳ Ｐゴシック" charset="-128"/>
                <a:sym typeface="Constantia" charset="0"/>
              </a:rPr>
              <a:t>→ </a:t>
            </a:r>
            <a:r>
              <a:rPr lang="en-US" altLang="en-US" sz="2400" smtClean="0">
                <a:ea typeface="ＭＳ Ｐゴシック" charset="-128"/>
              </a:rPr>
              <a:t>Look only at hospital beds in graph below</a:t>
            </a:r>
          </a:p>
          <a:p>
            <a:pPr>
              <a:buFont typeface="Wingdings 2" charset="2"/>
              <a:buNone/>
            </a:pPr>
            <a:endParaRPr lang="en-US" altLang="en-US" sz="2000" smtClean="0">
              <a:ea typeface="ＭＳ Ｐゴシック" charset="-128"/>
              <a:sym typeface="Constantia" charset="0"/>
            </a:endParaRPr>
          </a:p>
          <a:p>
            <a:pPr>
              <a:buFont typeface="Wingdings 2" charset="2"/>
              <a:buNone/>
            </a:pPr>
            <a:endParaRPr lang="en-US" altLang="en-US" sz="2400" smtClean="0">
              <a:ea typeface="ＭＳ Ｐゴシック" charset="-128"/>
              <a:sym typeface="Constantia" charset="0"/>
            </a:endParaRPr>
          </a:p>
          <a:p>
            <a:pPr>
              <a:buFont typeface="Wingdings 2" charset="2"/>
              <a:buNone/>
            </a:pPr>
            <a:endParaRPr lang="en-US" altLang="en-US" sz="2400" smtClean="0">
              <a:ea typeface="ＭＳ Ｐゴシック" charset="-128"/>
              <a:sym typeface="Constantia" charset="0"/>
            </a:endParaRPr>
          </a:p>
          <a:p>
            <a:pPr>
              <a:buFont typeface="Wingdings 2" charset="2"/>
              <a:buNone/>
            </a:pPr>
            <a:endParaRPr lang="en-US" altLang="en-US" sz="2400" smtClean="0">
              <a:ea typeface="ＭＳ Ｐゴシック" charset="-128"/>
              <a:sym typeface="Constantia" charset="0"/>
            </a:endParaRPr>
          </a:p>
          <a:p>
            <a:pPr>
              <a:buFont typeface="Wingdings 2" charset="2"/>
              <a:buNone/>
            </a:pPr>
            <a:endParaRPr lang="en-US" altLang="en-US" sz="2400" smtClean="0">
              <a:ea typeface="ＭＳ Ｐゴシック" charset="-128"/>
              <a:sym typeface="Constantia" charset="0"/>
            </a:endParaRP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350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smtClean="0">
                <a:ea typeface="ＭＳ Ｐゴシック" charset="-128"/>
                <a:sym typeface="Constantia" charset="0"/>
              </a:rPr>
              <a:t>Observe</a:t>
            </a:r>
          </a:p>
          <a:p>
            <a:pPr marL="850900" lvl="1" indent="-457200">
              <a:buFont typeface="Wingdings 2" charset="2"/>
              <a:buNone/>
            </a:pPr>
            <a:r>
              <a:rPr lang="en-US" altLang="en-US" sz="2800" smtClean="0"/>
              <a:t>1.	If allow free market to work P=P1 and MC=MC1 &lt;MC</a:t>
            </a:r>
            <a:r>
              <a:rPr lang="en-US" altLang="en-US" sz="2800" baseline="-25000" smtClean="0"/>
              <a:t>N </a:t>
            </a:r>
            <a:r>
              <a:rPr lang="en-US" altLang="en-US" sz="2800" smtClean="0">
                <a:sym typeface="Constantia" charset="0"/>
              </a:rPr>
              <a:t>→ may want to conclude that too few hospital beds but it is important to understand why Q</a:t>
            </a:r>
            <a:r>
              <a:rPr lang="en-US" altLang="en-US" sz="2800" baseline="-25000" smtClean="0">
                <a:sym typeface="Constantia" charset="0"/>
              </a:rPr>
              <a:t>D</a:t>
            </a:r>
            <a:r>
              <a:rPr lang="en-US" altLang="en-US" sz="2800" smtClean="0">
                <a:sym typeface="Constantia" charset="0"/>
              </a:rPr>
              <a:t> is lower than “need” at P=P1 </a:t>
            </a:r>
          </a:p>
          <a:p>
            <a:pPr marL="1123950" lvl="2" indent="-457200">
              <a:buFont typeface="Wingdings 2" charset="2"/>
              <a:buNone/>
            </a:pPr>
            <a:r>
              <a:rPr lang="en-US" altLang="en-US" sz="2400" smtClean="0">
                <a:sym typeface="Constantia" charset="0"/>
              </a:rPr>
              <a:t>Possible reasons why Q</a:t>
            </a:r>
            <a:r>
              <a:rPr lang="en-US" altLang="en-US" sz="2400" baseline="-25000" smtClean="0">
                <a:sym typeface="Constantia" charset="0"/>
              </a:rPr>
              <a:t>D</a:t>
            </a:r>
            <a:r>
              <a:rPr lang="en-US" altLang="en-US" sz="2400" smtClean="0">
                <a:sym typeface="Constantia" charset="0"/>
              </a:rPr>
              <a:t> &lt; need →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400" smtClean="0">
                <a:sym typeface="Constantia" charset="0"/>
              </a:rPr>
              <a:t>Low income levels 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400" smtClean="0">
                <a:sym typeface="Constantia" charset="0"/>
              </a:rPr>
              <a:t>Optimal input mix is different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400" smtClean="0">
                <a:sym typeface="Constantia" charset="0"/>
              </a:rPr>
              <a:t>Age differences in the population </a:t>
            </a:r>
          </a:p>
          <a:p>
            <a:pPr marL="1397000" lvl="3" indent="-457200">
              <a:buFont typeface="Arial" charset="0"/>
              <a:buChar char="•"/>
            </a:pPr>
            <a:r>
              <a:rPr lang="en-US" altLang="en-US" sz="2400" smtClean="0">
                <a:sym typeface="Constantia" charset="0"/>
              </a:rPr>
              <a:t>Home healthcare </a:t>
            </a:r>
            <a:r>
              <a:rPr lang="en-US" altLang="en-US" sz="2400" smtClean="0"/>
              <a:t> </a:t>
            </a:r>
          </a:p>
          <a:p>
            <a:pPr marL="850900" lvl="1" indent="-457200">
              <a:buFont typeface="Wingdings 2" charset="2"/>
              <a:buNone/>
            </a:pPr>
            <a:r>
              <a:rPr lang="en-US" altLang="en-US" smtClean="0"/>
              <a:t>    - What impact do all these have upon “need”? In other words, should “need” be an absolute (as medical professionals think) or relative measure?</a:t>
            </a:r>
          </a:p>
          <a:p>
            <a:pPr marL="850900" lvl="1" indent="-457200">
              <a:buFont typeface="Wingdings 2" charset="2"/>
              <a:buNone/>
            </a:pPr>
            <a:endParaRPr lang="en-US" altLang="en-US" sz="2000" u="sng" baseline="-2500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3095</TotalTime>
  <Words>2912</Words>
  <Application>Microsoft Office PowerPoint</Application>
  <PresentationFormat>On-screen Show (4:3)</PresentationFormat>
  <Paragraphs>350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ＭＳ Ｐゴシック</vt:lpstr>
      <vt:lpstr>Constantia</vt:lpstr>
      <vt:lpstr>Wingdings 2</vt:lpstr>
      <vt:lpstr>Albany AMT</vt:lpstr>
      <vt:lpstr>Wingdings</vt:lpstr>
      <vt:lpstr>Flow</vt:lpstr>
      <vt:lpstr>PowerPoint Presentation</vt:lpstr>
      <vt:lpstr>I. Demand for Medical Care</vt:lpstr>
      <vt:lpstr>PowerPoint Presentation</vt:lpstr>
      <vt:lpstr>PowerPoint Presentation</vt:lpstr>
      <vt:lpstr>(1) What is need?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(2)What happens when you get sick?</vt:lpstr>
      <vt:lpstr>(3) What is the effect of income?</vt:lpstr>
      <vt:lpstr>(4) Illness events &amp; demand?</vt:lpstr>
      <vt:lpstr>(5) What is aggregate demand?</vt:lpstr>
      <vt:lpstr>(6) Consumer Surplus</vt:lpstr>
      <vt:lpstr>(7) Other Impacts on D for M.C.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(8)Doctor as the Agent</vt:lpstr>
      <vt:lpstr>PowerPoint Presentation</vt:lpstr>
      <vt:lpstr>PowerPoint Presentation</vt:lpstr>
      <vt:lpstr>PowerPoint Presentation</vt:lpstr>
      <vt:lpstr>(9) How does insurance affect DMC?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(10) Quality</vt:lpstr>
      <vt:lpstr>(11) Empirical - estimating elasticities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Supply for Medical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365 – Intermediate Microeconomics</dc:title>
  <dc:creator>Reed Olsen</dc:creator>
  <cp:lastModifiedBy>ChpaAdm</cp:lastModifiedBy>
  <cp:revision>344</cp:revision>
  <dcterms:created xsi:type="dcterms:W3CDTF">2014-05-12T02:16:51Z</dcterms:created>
  <dcterms:modified xsi:type="dcterms:W3CDTF">2014-06-03T20:45:02Z</dcterms:modified>
</cp:coreProperties>
</file>