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0"/>
  </p:notesMasterIdLst>
  <p:sldIdLst>
    <p:sldId id="257" r:id="rId2"/>
    <p:sldId id="258" r:id="rId3"/>
    <p:sldId id="339" r:id="rId4"/>
    <p:sldId id="340" r:id="rId5"/>
    <p:sldId id="348" r:id="rId6"/>
    <p:sldId id="342" r:id="rId7"/>
    <p:sldId id="349" r:id="rId8"/>
    <p:sldId id="341" r:id="rId9"/>
    <p:sldId id="384" r:id="rId10"/>
    <p:sldId id="344" r:id="rId11"/>
    <p:sldId id="345" r:id="rId12"/>
    <p:sldId id="346" r:id="rId13"/>
    <p:sldId id="347" r:id="rId14"/>
    <p:sldId id="350" r:id="rId15"/>
    <p:sldId id="363" r:id="rId16"/>
    <p:sldId id="364" r:id="rId17"/>
    <p:sldId id="365" r:id="rId18"/>
    <p:sldId id="369" r:id="rId19"/>
    <p:sldId id="366" r:id="rId20"/>
    <p:sldId id="367" r:id="rId21"/>
    <p:sldId id="368" r:id="rId22"/>
    <p:sldId id="370" r:id="rId23"/>
    <p:sldId id="343" r:id="rId24"/>
    <p:sldId id="385" r:id="rId25"/>
    <p:sldId id="386" r:id="rId26"/>
    <p:sldId id="387" r:id="rId27"/>
    <p:sldId id="388" r:id="rId28"/>
    <p:sldId id="389" r:id="rId29"/>
    <p:sldId id="390" r:id="rId30"/>
    <p:sldId id="391" r:id="rId31"/>
    <p:sldId id="392" r:id="rId32"/>
    <p:sldId id="393" r:id="rId33"/>
    <p:sldId id="351" r:id="rId34"/>
    <p:sldId id="352" r:id="rId35"/>
    <p:sldId id="354" r:id="rId36"/>
    <p:sldId id="353" r:id="rId37"/>
    <p:sldId id="355" r:id="rId38"/>
    <p:sldId id="357" r:id="rId39"/>
    <p:sldId id="356" r:id="rId40"/>
    <p:sldId id="358" r:id="rId41"/>
    <p:sldId id="359" r:id="rId42"/>
    <p:sldId id="361" r:id="rId43"/>
    <p:sldId id="360" r:id="rId44"/>
    <p:sldId id="362" r:id="rId45"/>
    <p:sldId id="371" r:id="rId46"/>
    <p:sldId id="394" r:id="rId47"/>
    <p:sldId id="372" r:id="rId48"/>
    <p:sldId id="373" r:id="rId49"/>
    <p:sldId id="375" r:id="rId50"/>
    <p:sldId id="374" r:id="rId51"/>
    <p:sldId id="376" r:id="rId52"/>
    <p:sldId id="377" r:id="rId53"/>
    <p:sldId id="378" r:id="rId54"/>
    <p:sldId id="379" r:id="rId55"/>
    <p:sldId id="380" r:id="rId56"/>
    <p:sldId id="381" r:id="rId57"/>
    <p:sldId id="382" r:id="rId58"/>
    <p:sldId id="383" r:id="rId5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8" d="100"/>
          <a:sy n="88" d="100"/>
        </p:scale>
        <p:origin x="-797" y="235"/>
      </p:cViewPr>
      <p:guideLst>
        <p:guide orient="horz" pos="2160"/>
        <p:guide pos="2880"/>
      </p:guideLst>
    </p:cSldViewPr>
  </p:slideViewPr>
  <p:outlineViewPr>
    <p:cViewPr>
      <p:scale>
        <a:sx n="33" d="100"/>
        <a:sy n="33" d="100"/>
      </p:scale>
      <p:origin x="0" y="356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68B42DE3-0FDA-4870-A552-51A3CBD8745E}" type="datetime1">
              <a:rPr lang="en-US" altLang="en-US"/>
              <a:pPr/>
              <a:t>6/3/2014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24544FC9-94F7-4483-92D2-EFC55343DBD4}" type="slidenum">
              <a:rPr lang="en-US" altLang="en-US"/>
              <a:pPr/>
              <a:t>‹#›</a:t>
            </a:fld>
            <a:endParaRPr lang="en-US" altLang="en-US"/>
          </a:p>
        </p:txBody>
      </p:sp>
    </p:spTree>
    <p:extLst>
      <p:ext uri="{BB962C8B-B14F-4D97-AF65-F5344CB8AC3E}">
        <p14:creationId xmlns:p14="http://schemas.microsoft.com/office/powerpoint/2010/main" val="3307640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95"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a:defRPr sz="2400">
                <a:solidFill>
                  <a:schemeClr val="tx1"/>
                </a:solidFill>
                <a:latin typeface="Arial" charset="0"/>
                <a:cs typeface="Arial" charset="0"/>
              </a:defRPr>
            </a:lvl3pPr>
            <a:lvl4pPr>
              <a:defRPr sz="2400">
                <a:solidFill>
                  <a:schemeClr val="tx1"/>
                </a:solidFill>
                <a:latin typeface="Arial" charset="0"/>
                <a:cs typeface="Arial" charset="0"/>
              </a:defRPr>
            </a:lvl4pPr>
            <a:lvl5pPr>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fld id="{70010F54-77CC-44E5-9702-30038AD44AE5}" type="slidenum">
              <a:rPr lang="en-US" altLang="en-US" sz="1200">
                <a:latin typeface="Calibri" charset="0"/>
              </a:rPr>
              <a:pPr/>
              <a:t>1</a:t>
            </a:fld>
            <a:endParaRPr lang="en-US" alt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charset="-128"/>
              </a:rPr>
              <a:t>The problem with these results is that medical care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a:defRPr sz="2400">
                <a:solidFill>
                  <a:schemeClr val="tx1"/>
                </a:solidFill>
                <a:latin typeface="Arial" charset="0"/>
                <a:cs typeface="Arial" charset="0"/>
              </a:defRPr>
            </a:lvl3pPr>
            <a:lvl4pPr>
              <a:defRPr sz="2400">
                <a:solidFill>
                  <a:schemeClr val="tx1"/>
                </a:solidFill>
                <a:latin typeface="Arial" charset="0"/>
                <a:cs typeface="Arial" charset="0"/>
              </a:defRPr>
            </a:lvl4pPr>
            <a:lvl5pPr>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fld id="{71EA292F-E97C-4F0D-92A5-42AD7FE750C0}" type="slidenum">
              <a:rPr lang="en-US" altLang="en-US" sz="1200">
                <a:latin typeface="Calibri" charset="0"/>
              </a:rPr>
              <a:pPr/>
              <a:t>21</a:t>
            </a:fld>
            <a:endParaRPr lang="en-US" alt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fld id="{A911773B-F01F-4A1F-B843-83A8614D6605}" type="datetime1">
              <a:rPr lang="en-US" altLang="en-US"/>
              <a:pPr/>
              <a:t>6/3/2014</a:t>
            </a:fld>
            <a:endParaRPr lang="en-US" altLang="en-US"/>
          </a:p>
        </p:txBody>
      </p:sp>
      <p:sp>
        <p:nvSpPr>
          <p:cNvPr id="5" name="Footer Placeholder 21"/>
          <p:cNvSpPr>
            <a:spLocks noGrp="1"/>
          </p:cNvSpPr>
          <p:nvPr>
            <p:ph type="ftr" sz="quarter" idx="11"/>
          </p:nvPr>
        </p:nvSpPr>
        <p:spPr/>
        <p:txBody>
          <a:bodyPr/>
          <a:lstStyle>
            <a:lvl1pPr>
              <a:defRPr/>
            </a:lvl1pPr>
          </a:lstStyle>
          <a:p>
            <a:endParaRPr lang="en-US" altLang="en-US"/>
          </a:p>
        </p:txBody>
      </p:sp>
      <p:sp>
        <p:nvSpPr>
          <p:cNvPr id="6" name="Slide Number Placeholder 17"/>
          <p:cNvSpPr>
            <a:spLocks noGrp="1"/>
          </p:cNvSpPr>
          <p:nvPr>
            <p:ph type="sldNum" sz="quarter" idx="12"/>
          </p:nvPr>
        </p:nvSpPr>
        <p:spPr/>
        <p:txBody>
          <a:bodyPr/>
          <a:lstStyle>
            <a:lvl1pPr>
              <a:defRPr/>
            </a:lvl1pPr>
          </a:lstStyle>
          <a:p>
            <a:fld id="{5B62509B-7604-4B76-854A-C1BBC06BB656}" type="slidenum">
              <a:rPr lang="en-US" altLang="en-US"/>
              <a:pPr/>
              <a:t>‹#›</a:t>
            </a:fld>
            <a:endParaRPr lang="en-US" altLang="en-US"/>
          </a:p>
        </p:txBody>
      </p:sp>
    </p:spTree>
    <p:extLst>
      <p:ext uri="{BB962C8B-B14F-4D97-AF65-F5344CB8AC3E}">
        <p14:creationId xmlns:p14="http://schemas.microsoft.com/office/powerpoint/2010/main" val="375541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FD99EDE4-9F39-4664-94DE-4FEAB5529842}" type="datetime1">
              <a:rPr lang="en-US" altLang="en-US"/>
              <a:pPr/>
              <a:t>6/3/2014</a:t>
            </a:fld>
            <a:endParaRPr lang="en-US" altLang="en-US"/>
          </a:p>
        </p:txBody>
      </p:sp>
      <p:sp>
        <p:nvSpPr>
          <p:cNvPr id="5" name="Footer Placeholder 21"/>
          <p:cNvSpPr>
            <a:spLocks noGrp="1"/>
          </p:cNvSpPr>
          <p:nvPr>
            <p:ph type="ftr" sz="quarter" idx="11"/>
          </p:nvPr>
        </p:nvSpPr>
        <p:spPr/>
        <p:txBody>
          <a:bodyPr/>
          <a:lstStyle>
            <a:lvl1pPr>
              <a:defRPr/>
            </a:lvl1pPr>
          </a:lstStyle>
          <a:p>
            <a:endParaRPr lang="en-US" altLang="en-US"/>
          </a:p>
        </p:txBody>
      </p:sp>
      <p:sp>
        <p:nvSpPr>
          <p:cNvPr id="6" name="Slide Number Placeholder 17"/>
          <p:cNvSpPr>
            <a:spLocks noGrp="1"/>
          </p:cNvSpPr>
          <p:nvPr>
            <p:ph type="sldNum" sz="quarter" idx="12"/>
          </p:nvPr>
        </p:nvSpPr>
        <p:spPr/>
        <p:txBody>
          <a:bodyPr/>
          <a:lstStyle>
            <a:lvl1pPr>
              <a:defRPr/>
            </a:lvl1pPr>
          </a:lstStyle>
          <a:p>
            <a:fld id="{B1251245-47C1-4304-AA7F-4DF8A06C15F1}" type="slidenum">
              <a:rPr lang="en-US" altLang="en-US"/>
              <a:pPr/>
              <a:t>‹#›</a:t>
            </a:fld>
            <a:endParaRPr lang="en-US" altLang="en-US"/>
          </a:p>
        </p:txBody>
      </p:sp>
    </p:spTree>
    <p:extLst>
      <p:ext uri="{BB962C8B-B14F-4D97-AF65-F5344CB8AC3E}">
        <p14:creationId xmlns:p14="http://schemas.microsoft.com/office/powerpoint/2010/main" val="727437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8A801302-3856-4926-8680-A9FB95D2480C}" type="datetime1">
              <a:rPr lang="en-US" altLang="en-US"/>
              <a:pPr/>
              <a:t>6/3/2014</a:t>
            </a:fld>
            <a:endParaRPr lang="en-US" altLang="en-US"/>
          </a:p>
        </p:txBody>
      </p:sp>
      <p:sp>
        <p:nvSpPr>
          <p:cNvPr id="5" name="Footer Placeholder 21"/>
          <p:cNvSpPr>
            <a:spLocks noGrp="1"/>
          </p:cNvSpPr>
          <p:nvPr>
            <p:ph type="ftr" sz="quarter" idx="11"/>
          </p:nvPr>
        </p:nvSpPr>
        <p:spPr/>
        <p:txBody>
          <a:bodyPr/>
          <a:lstStyle>
            <a:lvl1pPr>
              <a:defRPr/>
            </a:lvl1pPr>
          </a:lstStyle>
          <a:p>
            <a:endParaRPr lang="en-US" altLang="en-US"/>
          </a:p>
        </p:txBody>
      </p:sp>
      <p:sp>
        <p:nvSpPr>
          <p:cNvPr id="6" name="Slide Number Placeholder 17"/>
          <p:cNvSpPr>
            <a:spLocks noGrp="1"/>
          </p:cNvSpPr>
          <p:nvPr>
            <p:ph type="sldNum" sz="quarter" idx="12"/>
          </p:nvPr>
        </p:nvSpPr>
        <p:spPr/>
        <p:txBody>
          <a:bodyPr/>
          <a:lstStyle>
            <a:lvl1pPr>
              <a:defRPr/>
            </a:lvl1pPr>
          </a:lstStyle>
          <a:p>
            <a:fld id="{81048242-B958-4F72-92B4-8D9474DDA604}" type="slidenum">
              <a:rPr lang="en-US" altLang="en-US"/>
              <a:pPr/>
              <a:t>‹#›</a:t>
            </a:fld>
            <a:endParaRPr lang="en-US" altLang="en-US"/>
          </a:p>
        </p:txBody>
      </p:sp>
    </p:spTree>
    <p:extLst>
      <p:ext uri="{BB962C8B-B14F-4D97-AF65-F5344CB8AC3E}">
        <p14:creationId xmlns:p14="http://schemas.microsoft.com/office/powerpoint/2010/main" val="7774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92052547-5F5E-433A-B8B0-A00FF5B09C1F}" type="datetime1">
              <a:rPr lang="en-US" altLang="en-US"/>
              <a:pPr/>
              <a:t>6/3/2014</a:t>
            </a:fld>
            <a:endParaRPr lang="en-US" altLang="en-US"/>
          </a:p>
        </p:txBody>
      </p:sp>
      <p:sp>
        <p:nvSpPr>
          <p:cNvPr id="5" name="Footer Placeholder 21"/>
          <p:cNvSpPr>
            <a:spLocks noGrp="1"/>
          </p:cNvSpPr>
          <p:nvPr>
            <p:ph type="ftr" sz="quarter" idx="11"/>
          </p:nvPr>
        </p:nvSpPr>
        <p:spPr/>
        <p:txBody>
          <a:bodyPr/>
          <a:lstStyle>
            <a:lvl1pPr>
              <a:defRPr/>
            </a:lvl1pPr>
          </a:lstStyle>
          <a:p>
            <a:endParaRPr lang="en-US" altLang="en-US"/>
          </a:p>
        </p:txBody>
      </p:sp>
      <p:sp>
        <p:nvSpPr>
          <p:cNvPr id="6" name="Slide Number Placeholder 17"/>
          <p:cNvSpPr>
            <a:spLocks noGrp="1"/>
          </p:cNvSpPr>
          <p:nvPr>
            <p:ph type="sldNum" sz="quarter" idx="12"/>
          </p:nvPr>
        </p:nvSpPr>
        <p:spPr/>
        <p:txBody>
          <a:bodyPr/>
          <a:lstStyle>
            <a:lvl1pPr>
              <a:defRPr/>
            </a:lvl1pPr>
          </a:lstStyle>
          <a:p>
            <a:fld id="{60EF19FA-3A4E-4C0D-9231-C86173FF808F}" type="slidenum">
              <a:rPr lang="en-US" altLang="en-US"/>
              <a:pPr/>
              <a:t>‹#›</a:t>
            </a:fld>
            <a:endParaRPr lang="en-US" altLang="en-US"/>
          </a:p>
        </p:txBody>
      </p:sp>
    </p:spTree>
    <p:extLst>
      <p:ext uri="{BB962C8B-B14F-4D97-AF65-F5344CB8AC3E}">
        <p14:creationId xmlns:p14="http://schemas.microsoft.com/office/powerpoint/2010/main" val="212668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fld id="{A12BCBDC-B824-418C-817C-392BBB90B10F}" type="datetime1">
              <a:rPr lang="en-US" altLang="en-US"/>
              <a:pPr/>
              <a:t>6/3/2014</a:t>
            </a:fld>
            <a:endParaRPr lang="en-US" altLang="en-US"/>
          </a:p>
        </p:txBody>
      </p:sp>
      <p:sp>
        <p:nvSpPr>
          <p:cNvPr id="5" name="Footer Placeholder 21"/>
          <p:cNvSpPr>
            <a:spLocks noGrp="1"/>
          </p:cNvSpPr>
          <p:nvPr>
            <p:ph type="ftr" sz="quarter" idx="11"/>
          </p:nvPr>
        </p:nvSpPr>
        <p:spPr/>
        <p:txBody>
          <a:bodyPr/>
          <a:lstStyle>
            <a:lvl1pPr>
              <a:defRPr/>
            </a:lvl1pPr>
          </a:lstStyle>
          <a:p>
            <a:endParaRPr lang="en-US" altLang="en-US"/>
          </a:p>
        </p:txBody>
      </p:sp>
      <p:sp>
        <p:nvSpPr>
          <p:cNvPr id="6" name="Slide Number Placeholder 17"/>
          <p:cNvSpPr>
            <a:spLocks noGrp="1"/>
          </p:cNvSpPr>
          <p:nvPr>
            <p:ph type="sldNum" sz="quarter" idx="12"/>
          </p:nvPr>
        </p:nvSpPr>
        <p:spPr/>
        <p:txBody>
          <a:bodyPr/>
          <a:lstStyle>
            <a:lvl1pPr>
              <a:defRPr/>
            </a:lvl1pPr>
          </a:lstStyle>
          <a:p>
            <a:fld id="{AB498D24-8770-4977-8CC7-E6B7C310E309}" type="slidenum">
              <a:rPr lang="en-US" altLang="en-US"/>
              <a:pPr/>
              <a:t>‹#›</a:t>
            </a:fld>
            <a:endParaRPr lang="en-US" altLang="en-US"/>
          </a:p>
        </p:txBody>
      </p:sp>
    </p:spTree>
    <p:extLst>
      <p:ext uri="{BB962C8B-B14F-4D97-AF65-F5344CB8AC3E}">
        <p14:creationId xmlns:p14="http://schemas.microsoft.com/office/powerpoint/2010/main" val="3233819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3117267F-536C-4850-ADEF-553C8CBECC25}" type="datetime1">
              <a:rPr lang="en-US" altLang="en-US"/>
              <a:pPr/>
              <a:t>6/3/2014</a:t>
            </a:fld>
            <a:endParaRPr lang="en-US" altLang="en-US"/>
          </a:p>
        </p:txBody>
      </p:sp>
      <p:sp>
        <p:nvSpPr>
          <p:cNvPr id="6" name="Footer Placeholder 21"/>
          <p:cNvSpPr>
            <a:spLocks noGrp="1"/>
          </p:cNvSpPr>
          <p:nvPr>
            <p:ph type="ftr" sz="quarter" idx="11"/>
          </p:nvPr>
        </p:nvSpPr>
        <p:spPr/>
        <p:txBody>
          <a:bodyPr/>
          <a:lstStyle>
            <a:lvl1pPr>
              <a:defRPr/>
            </a:lvl1pPr>
          </a:lstStyle>
          <a:p>
            <a:endParaRPr lang="en-US" altLang="en-US"/>
          </a:p>
        </p:txBody>
      </p:sp>
      <p:sp>
        <p:nvSpPr>
          <p:cNvPr id="7" name="Slide Number Placeholder 17"/>
          <p:cNvSpPr>
            <a:spLocks noGrp="1"/>
          </p:cNvSpPr>
          <p:nvPr>
            <p:ph type="sldNum" sz="quarter" idx="12"/>
          </p:nvPr>
        </p:nvSpPr>
        <p:spPr/>
        <p:txBody>
          <a:bodyPr/>
          <a:lstStyle>
            <a:lvl1pPr>
              <a:defRPr/>
            </a:lvl1pPr>
          </a:lstStyle>
          <a:p>
            <a:fld id="{6E21EB12-1820-4BAE-9A10-6374A7471536}" type="slidenum">
              <a:rPr lang="en-US" altLang="en-US"/>
              <a:pPr/>
              <a:t>‹#›</a:t>
            </a:fld>
            <a:endParaRPr lang="en-US" altLang="en-US"/>
          </a:p>
        </p:txBody>
      </p:sp>
    </p:spTree>
    <p:extLst>
      <p:ext uri="{BB962C8B-B14F-4D97-AF65-F5344CB8AC3E}">
        <p14:creationId xmlns:p14="http://schemas.microsoft.com/office/powerpoint/2010/main" val="141910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82DEB159-F05A-47DB-9C50-B5E59E720A46}" type="datetime1">
              <a:rPr lang="en-US" altLang="en-US"/>
              <a:pPr/>
              <a:t>6/3/2014</a:t>
            </a:fld>
            <a:endParaRPr lang="en-US" altLang="en-US"/>
          </a:p>
        </p:txBody>
      </p:sp>
      <p:sp>
        <p:nvSpPr>
          <p:cNvPr id="8" name="Footer Placeholder 21"/>
          <p:cNvSpPr>
            <a:spLocks noGrp="1"/>
          </p:cNvSpPr>
          <p:nvPr>
            <p:ph type="ftr" sz="quarter" idx="11"/>
          </p:nvPr>
        </p:nvSpPr>
        <p:spPr/>
        <p:txBody>
          <a:bodyPr/>
          <a:lstStyle>
            <a:lvl1pPr>
              <a:defRPr/>
            </a:lvl1pPr>
          </a:lstStyle>
          <a:p>
            <a:endParaRPr lang="en-US" altLang="en-US"/>
          </a:p>
        </p:txBody>
      </p:sp>
      <p:sp>
        <p:nvSpPr>
          <p:cNvPr id="9" name="Slide Number Placeholder 17"/>
          <p:cNvSpPr>
            <a:spLocks noGrp="1"/>
          </p:cNvSpPr>
          <p:nvPr>
            <p:ph type="sldNum" sz="quarter" idx="12"/>
          </p:nvPr>
        </p:nvSpPr>
        <p:spPr/>
        <p:txBody>
          <a:bodyPr/>
          <a:lstStyle>
            <a:lvl1pPr>
              <a:defRPr/>
            </a:lvl1pPr>
          </a:lstStyle>
          <a:p>
            <a:fld id="{5F6BC18B-C34E-4F5A-9F5F-DA79E875C848}" type="slidenum">
              <a:rPr lang="en-US" altLang="en-US"/>
              <a:pPr/>
              <a:t>‹#›</a:t>
            </a:fld>
            <a:endParaRPr lang="en-US" altLang="en-US"/>
          </a:p>
        </p:txBody>
      </p:sp>
    </p:spTree>
    <p:extLst>
      <p:ext uri="{BB962C8B-B14F-4D97-AF65-F5344CB8AC3E}">
        <p14:creationId xmlns:p14="http://schemas.microsoft.com/office/powerpoint/2010/main" val="270235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3E7C7BBE-2464-4240-A36E-498FC0E9D1C1}" type="datetime1">
              <a:rPr lang="en-US" altLang="en-US"/>
              <a:pPr/>
              <a:t>6/3/2014</a:t>
            </a:fld>
            <a:endParaRPr lang="en-US" altLang="en-US"/>
          </a:p>
        </p:txBody>
      </p:sp>
      <p:sp>
        <p:nvSpPr>
          <p:cNvPr id="4" name="Footer Placeholder 21"/>
          <p:cNvSpPr>
            <a:spLocks noGrp="1"/>
          </p:cNvSpPr>
          <p:nvPr>
            <p:ph type="ftr" sz="quarter" idx="11"/>
          </p:nvPr>
        </p:nvSpPr>
        <p:spPr/>
        <p:txBody>
          <a:bodyPr/>
          <a:lstStyle>
            <a:lvl1pPr>
              <a:defRPr/>
            </a:lvl1pPr>
          </a:lstStyle>
          <a:p>
            <a:endParaRPr lang="en-US" altLang="en-US"/>
          </a:p>
        </p:txBody>
      </p:sp>
      <p:sp>
        <p:nvSpPr>
          <p:cNvPr id="5" name="Slide Number Placeholder 17"/>
          <p:cNvSpPr>
            <a:spLocks noGrp="1"/>
          </p:cNvSpPr>
          <p:nvPr>
            <p:ph type="sldNum" sz="quarter" idx="12"/>
          </p:nvPr>
        </p:nvSpPr>
        <p:spPr/>
        <p:txBody>
          <a:bodyPr/>
          <a:lstStyle>
            <a:lvl1pPr>
              <a:defRPr/>
            </a:lvl1pPr>
          </a:lstStyle>
          <a:p>
            <a:fld id="{C9B0DA44-71CC-4CB5-A039-DB815B859690}" type="slidenum">
              <a:rPr lang="en-US" altLang="en-US"/>
              <a:pPr/>
              <a:t>‹#›</a:t>
            </a:fld>
            <a:endParaRPr lang="en-US" altLang="en-US"/>
          </a:p>
        </p:txBody>
      </p:sp>
    </p:spTree>
    <p:extLst>
      <p:ext uri="{BB962C8B-B14F-4D97-AF65-F5344CB8AC3E}">
        <p14:creationId xmlns:p14="http://schemas.microsoft.com/office/powerpoint/2010/main" val="277554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37CC96D0-F9FB-4B8E-8029-935012A698C7}" type="datetime1">
              <a:rPr lang="en-US" altLang="en-US"/>
              <a:pPr/>
              <a:t>6/3/2014</a:t>
            </a:fld>
            <a:endParaRPr lang="en-US" altLang="en-US"/>
          </a:p>
        </p:txBody>
      </p:sp>
      <p:sp>
        <p:nvSpPr>
          <p:cNvPr id="3" name="Footer Placeholder 21"/>
          <p:cNvSpPr>
            <a:spLocks noGrp="1"/>
          </p:cNvSpPr>
          <p:nvPr>
            <p:ph type="ftr" sz="quarter" idx="11"/>
          </p:nvPr>
        </p:nvSpPr>
        <p:spPr/>
        <p:txBody>
          <a:bodyPr/>
          <a:lstStyle>
            <a:lvl1pPr>
              <a:defRPr/>
            </a:lvl1pPr>
          </a:lstStyle>
          <a:p>
            <a:endParaRPr lang="en-US" altLang="en-US"/>
          </a:p>
        </p:txBody>
      </p:sp>
      <p:sp>
        <p:nvSpPr>
          <p:cNvPr id="4" name="Slide Number Placeholder 17"/>
          <p:cNvSpPr>
            <a:spLocks noGrp="1"/>
          </p:cNvSpPr>
          <p:nvPr>
            <p:ph type="sldNum" sz="quarter" idx="12"/>
          </p:nvPr>
        </p:nvSpPr>
        <p:spPr/>
        <p:txBody>
          <a:bodyPr/>
          <a:lstStyle>
            <a:lvl1pPr>
              <a:defRPr/>
            </a:lvl1pPr>
          </a:lstStyle>
          <a:p>
            <a:fld id="{6056C370-FF9A-4BDC-81BD-039BFBEED77A}" type="slidenum">
              <a:rPr lang="en-US" altLang="en-US"/>
              <a:pPr/>
              <a:t>‹#›</a:t>
            </a:fld>
            <a:endParaRPr lang="en-US" altLang="en-US"/>
          </a:p>
        </p:txBody>
      </p:sp>
    </p:spTree>
    <p:extLst>
      <p:ext uri="{BB962C8B-B14F-4D97-AF65-F5344CB8AC3E}">
        <p14:creationId xmlns:p14="http://schemas.microsoft.com/office/powerpoint/2010/main" val="192509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50F6C3B9-53E4-4279-B87B-2412D8B1C383}" type="datetime1">
              <a:rPr lang="en-US" altLang="en-US"/>
              <a:pPr/>
              <a:t>6/3/2014</a:t>
            </a:fld>
            <a:endParaRPr lang="en-US" altLang="en-US"/>
          </a:p>
        </p:txBody>
      </p:sp>
      <p:sp>
        <p:nvSpPr>
          <p:cNvPr id="6" name="Footer Placeholder 21"/>
          <p:cNvSpPr>
            <a:spLocks noGrp="1"/>
          </p:cNvSpPr>
          <p:nvPr>
            <p:ph type="ftr" sz="quarter" idx="11"/>
          </p:nvPr>
        </p:nvSpPr>
        <p:spPr/>
        <p:txBody>
          <a:bodyPr/>
          <a:lstStyle>
            <a:lvl1pPr>
              <a:defRPr/>
            </a:lvl1pPr>
          </a:lstStyle>
          <a:p>
            <a:endParaRPr lang="en-US" altLang="en-US"/>
          </a:p>
        </p:txBody>
      </p:sp>
      <p:sp>
        <p:nvSpPr>
          <p:cNvPr id="7" name="Slide Number Placeholder 17"/>
          <p:cNvSpPr>
            <a:spLocks noGrp="1"/>
          </p:cNvSpPr>
          <p:nvPr>
            <p:ph type="sldNum" sz="quarter" idx="12"/>
          </p:nvPr>
        </p:nvSpPr>
        <p:spPr/>
        <p:txBody>
          <a:bodyPr/>
          <a:lstStyle>
            <a:lvl1pPr>
              <a:defRPr/>
            </a:lvl1pPr>
          </a:lstStyle>
          <a:p>
            <a:fld id="{69302299-46DE-4A71-A23D-54F8D3CDA2DC}" type="slidenum">
              <a:rPr lang="en-US" altLang="en-US"/>
              <a:pPr/>
              <a:t>‹#›</a:t>
            </a:fld>
            <a:endParaRPr lang="en-US" altLang="en-US"/>
          </a:p>
        </p:txBody>
      </p:sp>
    </p:spTree>
    <p:extLst>
      <p:ext uri="{BB962C8B-B14F-4D97-AF65-F5344CB8AC3E}">
        <p14:creationId xmlns:p14="http://schemas.microsoft.com/office/powerpoint/2010/main" val="391195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noChangeArrowheads="1"/>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a:solidFill>
              <a:srgbClr val="C0C0C0"/>
            </a:solidFill>
            <a:miter lim="800000"/>
            <a:headEnd/>
            <a:tailEnd/>
          </a:ln>
          <a:effectLst>
            <a:outerShdw blurRad="63500" dist="38500" dir="7500041" sx="98500" sy="100079" kx="99984" algn="tl" rotWithShape="0">
              <a:srgbClr val="000000">
                <a:alpha val="25000"/>
              </a:srgbClr>
            </a:outerShdw>
          </a:effectLst>
        </p:spPr>
        <p:txBody>
          <a:bodyPr anchor="ct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a:defRPr sz="2400">
                <a:solidFill>
                  <a:schemeClr val="tx1"/>
                </a:solidFill>
                <a:latin typeface="Arial" charset="0"/>
                <a:cs typeface="Arial" charset="0"/>
              </a:defRPr>
            </a:lvl3pPr>
            <a:lvl4pPr>
              <a:defRPr sz="2400">
                <a:solidFill>
                  <a:schemeClr val="tx1"/>
                </a:solidFill>
                <a:latin typeface="Arial" charset="0"/>
                <a:cs typeface="Arial" charset="0"/>
              </a:defRPr>
            </a:lvl4pPr>
            <a:lvl5pPr>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endParaRPr lang="en-US" altLang="en-US" sz="1800"/>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a:defRPr sz="2400">
                <a:solidFill>
                  <a:schemeClr val="tx1"/>
                </a:solidFill>
                <a:latin typeface="Arial" charset="0"/>
                <a:cs typeface="Arial" charset="0"/>
              </a:defRPr>
            </a:lvl3pPr>
            <a:lvl4pPr>
              <a:defRPr sz="2400">
                <a:solidFill>
                  <a:schemeClr val="tx1"/>
                </a:solidFill>
                <a:latin typeface="Arial" charset="0"/>
                <a:cs typeface="Arial" charset="0"/>
              </a:defRPr>
            </a:lvl4pPr>
            <a:lvl5pPr>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endParaRPr lang="en-US" altLang="en-US" sz="1800">
              <a:solidFill>
                <a:srgbClr val="FFFFFF"/>
              </a:solidFill>
              <a:latin typeface="Constantia"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a:defRPr sz="2400">
                <a:solidFill>
                  <a:schemeClr val="tx1"/>
                </a:solidFill>
                <a:latin typeface="Arial" charset="0"/>
                <a:cs typeface="Arial" charset="0"/>
              </a:defRPr>
            </a:lvl3pPr>
            <a:lvl4pPr>
              <a:defRPr sz="2400">
                <a:solidFill>
                  <a:schemeClr val="tx1"/>
                </a:solidFill>
                <a:latin typeface="Arial" charset="0"/>
                <a:cs typeface="Arial" charset="0"/>
              </a:defRPr>
            </a:lvl4pPr>
            <a:lvl5pPr>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sz="1800">
              <a:latin typeface="Constantia"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a:defRPr sz="2400">
                <a:solidFill>
                  <a:schemeClr val="tx1"/>
                </a:solidFill>
                <a:latin typeface="Arial" charset="0"/>
                <a:cs typeface="Arial" charset="0"/>
              </a:defRPr>
            </a:lvl3pPr>
            <a:lvl4pPr>
              <a:defRPr sz="2400">
                <a:solidFill>
                  <a:schemeClr val="tx1"/>
                </a:solidFill>
                <a:latin typeface="Arial" charset="0"/>
                <a:cs typeface="Arial" charset="0"/>
              </a:defRPr>
            </a:lvl4pPr>
            <a:lvl5pPr>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sz="1800">
              <a:latin typeface="Constantia"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a:p>
        </p:txBody>
      </p:sp>
      <p:sp>
        <p:nvSpPr>
          <p:cNvPr id="9" name="Date Placeholder 4"/>
          <p:cNvSpPr>
            <a:spLocks noGrp="1"/>
          </p:cNvSpPr>
          <p:nvPr>
            <p:ph type="dt" sz="half" idx="10"/>
          </p:nvPr>
        </p:nvSpPr>
        <p:spPr/>
        <p:txBody>
          <a:bodyPr/>
          <a:lstStyle>
            <a:lvl1pPr>
              <a:defRPr/>
            </a:lvl1pPr>
          </a:lstStyle>
          <a:p>
            <a:fld id="{645DA999-2D17-4ECD-A2E7-EF5F9F84BFD2}" type="datetime1">
              <a:rPr lang="en-US" altLang="en-US"/>
              <a:pPr/>
              <a:t>6/3/2014</a:t>
            </a:fld>
            <a:endParaRPr lang="en-US" altLang="en-US"/>
          </a:p>
        </p:txBody>
      </p:sp>
      <p:sp>
        <p:nvSpPr>
          <p:cNvPr id="10" name="Footer Placeholder 5"/>
          <p:cNvSpPr>
            <a:spLocks noGrp="1"/>
          </p:cNvSpPr>
          <p:nvPr>
            <p:ph type="ftr" sz="quarter" idx="11"/>
          </p:nvPr>
        </p:nvSpPr>
        <p:spPr/>
        <p:txBody>
          <a:bodyPr/>
          <a:lstStyle>
            <a:lvl1pPr>
              <a:defRPr/>
            </a:lvl1pPr>
          </a:lstStyle>
          <a:p>
            <a:endParaRPr lang="en-US" alt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BF666D3D-5AF0-4418-AD91-B8FEF410C183}" type="slidenum">
              <a:rPr lang="en-US" altLang="en-US"/>
              <a:pPr/>
              <a:t>‹#›</a:t>
            </a:fld>
            <a:endParaRPr lang="en-US" altLang="en-US"/>
          </a:p>
        </p:txBody>
      </p:sp>
    </p:spTree>
    <p:extLst>
      <p:ext uri="{BB962C8B-B14F-4D97-AF65-F5344CB8AC3E}">
        <p14:creationId xmlns:p14="http://schemas.microsoft.com/office/powerpoint/2010/main" val="34210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a:defRPr sz="2400">
                <a:solidFill>
                  <a:schemeClr val="tx1"/>
                </a:solidFill>
                <a:latin typeface="Arial" charset="0"/>
                <a:cs typeface="Arial" charset="0"/>
              </a:defRPr>
            </a:lvl3pPr>
            <a:lvl4pPr>
              <a:defRPr sz="2400">
                <a:solidFill>
                  <a:schemeClr val="tx1"/>
                </a:solidFill>
                <a:latin typeface="Arial" charset="0"/>
                <a:cs typeface="Arial" charset="0"/>
              </a:defRPr>
            </a:lvl4pPr>
            <a:lvl5pPr>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sz="1800">
              <a:latin typeface="Constantia"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a:defRPr sz="2400">
                <a:solidFill>
                  <a:schemeClr val="tx1"/>
                </a:solidFill>
                <a:latin typeface="Arial" charset="0"/>
                <a:cs typeface="Arial" charset="0"/>
              </a:defRPr>
            </a:lvl3pPr>
            <a:lvl4pPr>
              <a:defRPr sz="2400">
                <a:solidFill>
                  <a:schemeClr val="tx1"/>
                </a:solidFill>
                <a:latin typeface="Arial" charset="0"/>
                <a:cs typeface="Arial" charset="0"/>
              </a:defRPr>
            </a:lvl4pPr>
            <a:lvl5pPr>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sz="1800">
              <a:latin typeface="Constantia"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Constantia" charset="0"/>
              </a:defRPr>
            </a:lvl1pPr>
          </a:lstStyle>
          <a:p>
            <a:fld id="{3D8888E8-DD70-4FB7-95FA-6A85455CC16B}" type="datetime1">
              <a:rPr lang="en-US" altLang="en-US"/>
              <a:pPr/>
              <a:t>6/3/2014</a:t>
            </a:fld>
            <a:endParaRPr lang="en-US"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Constantia" charset="0"/>
              </a:defRPr>
            </a:lvl1pPr>
          </a:lstStyle>
          <a:p>
            <a:endParaRPr lang="en-US"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charset="0"/>
              </a:defRPr>
            </a:lvl1pPr>
          </a:lstStyle>
          <a:p>
            <a:fld id="{F2D14687-6F65-4AA6-A3F8-442432C65584}" type="slidenum">
              <a:rPr lang="en-US"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a:defRPr sz="2400">
                  <a:solidFill>
                    <a:schemeClr val="tx1"/>
                  </a:solidFill>
                  <a:latin typeface="Arial" charset="0"/>
                  <a:cs typeface="Arial" charset="0"/>
                </a:defRPr>
              </a:lvl3pPr>
              <a:lvl4pPr>
                <a:defRPr sz="2400">
                  <a:solidFill>
                    <a:schemeClr val="tx1"/>
                  </a:solidFill>
                  <a:latin typeface="Arial" charset="0"/>
                  <a:cs typeface="Arial" charset="0"/>
                </a:defRPr>
              </a:lvl4pPr>
              <a:lvl5pPr>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sz="1800">
                <a:latin typeface="Constantia"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a:defRPr sz="2400">
                  <a:solidFill>
                    <a:schemeClr val="tx1"/>
                  </a:solidFill>
                  <a:latin typeface="Arial" charset="0"/>
                  <a:cs typeface="Arial" charset="0"/>
                </a:defRPr>
              </a:lvl3pPr>
              <a:lvl4pPr>
                <a:defRPr sz="2400">
                  <a:solidFill>
                    <a:schemeClr val="tx1"/>
                  </a:solidFill>
                  <a:latin typeface="Arial" charset="0"/>
                  <a:cs typeface="Arial" charset="0"/>
                </a:defRPr>
              </a:lvl4pPr>
              <a:lvl5pPr>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sz="1800">
                <a:latin typeface="Constantia" charset="0"/>
              </a:endParaRPr>
            </a:p>
          </p:txBody>
        </p:sp>
      </p:gr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7" r:id="rId9"/>
    <p:sldLayoutId id="2147483945" r:id="rId10"/>
    <p:sldLayoutId id="2147483946" r:id="rId11"/>
  </p:sldLayoutIdLst>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ＭＳ Ｐゴシック" pitchFamily="34" charset="-128"/>
          <a:cs typeface="ＭＳ Ｐゴシック" pitchFamily="-95" charset="-128"/>
        </a:defRPr>
      </a:lvl1pPr>
      <a:lvl2pPr algn="l" rtl="0" eaLnBrk="0" fontAlgn="base" hangingPunct="0">
        <a:spcBef>
          <a:spcPct val="0"/>
        </a:spcBef>
        <a:spcAft>
          <a:spcPct val="0"/>
        </a:spcAft>
        <a:defRPr sz="5000">
          <a:solidFill>
            <a:schemeClr val="tx2"/>
          </a:solidFill>
          <a:latin typeface="Calibri" pitchFamily="34" charset="0"/>
          <a:ea typeface="ＭＳ Ｐゴシック" pitchFamily="34" charset="-128"/>
          <a:cs typeface="ＭＳ Ｐゴシック" pitchFamily="-95" charset="-128"/>
        </a:defRPr>
      </a:lvl2pPr>
      <a:lvl3pPr algn="l" rtl="0" eaLnBrk="0" fontAlgn="base" hangingPunct="0">
        <a:spcBef>
          <a:spcPct val="0"/>
        </a:spcBef>
        <a:spcAft>
          <a:spcPct val="0"/>
        </a:spcAft>
        <a:defRPr sz="5000">
          <a:solidFill>
            <a:schemeClr val="tx2"/>
          </a:solidFill>
          <a:latin typeface="Calibri" pitchFamily="34" charset="0"/>
          <a:ea typeface="ＭＳ Ｐゴシック" pitchFamily="34" charset="-128"/>
          <a:cs typeface="ＭＳ Ｐゴシック" pitchFamily="-95" charset="-128"/>
        </a:defRPr>
      </a:lvl3pPr>
      <a:lvl4pPr algn="l" rtl="0" eaLnBrk="0" fontAlgn="base" hangingPunct="0">
        <a:spcBef>
          <a:spcPct val="0"/>
        </a:spcBef>
        <a:spcAft>
          <a:spcPct val="0"/>
        </a:spcAft>
        <a:defRPr sz="5000">
          <a:solidFill>
            <a:schemeClr val="tx2"/>
          </a:solidFill>
          <a:latin typeface="Calibri" pitchFamily="34" charset="0"/>
          <a:ea typeface="ＭＳ Ｐゴシック" pitchFamily="34" charset="-128"/>
          <a:cs typeface="ＭＳ Ｐゴシック" pitchFamily="-95" charset="-128"/>
        </a:defRPr>
      </a:lvl4pPr>
      <a:lvl5pPr algn="l" rtl="0" eaLnBrk="0" fontAlgn="base" hangingPunct="0">
        <a:spcBef>
          <a:spcPct val="0"/>
        </a:spcBef>
        <a:spcAft>
          <a:spcPct val="0"/>
        </a:spcAft>
        <a:defRPr sz="5000">
          <a:solidFill>
            <a:schemeClr val="tx2"/>
          </a:solidFill>
          <a:latin typeface="Calibri" pitchFamily="34" charset="0"/>
          <a:ea typeface="ＭＳ Ｐゴシック" pitchFamily="34" charset="-128"/>
          <a:cs typeface="ＭＳ Ｐゴシック" pitchFamily="-95" charset="-128"/>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2"/>
        <a:buChar char=""/>
        <a:defRPr sz="2600" kern="1200">
          <a:solidFill>
            <a:schemeClr val="tx1"/>
          </a:solidFill>
          <a:latin typeface="+mn-lt"/>
          <a:ea typeface="ＭＳ Ｐゴシック" pitchFamily="34" charset="-128"/>
          <a:cs typeface="ＭＳ Ｐゴシック" pitchFamily="-95" charset="-128"/>
        </a:defRPr>
      </a:lvl1pPr>
      <a:lvl2pPr marL="639763" indent="-246063" algn="l" rtl="0" eaLnBrk="0" fontAlgn="base" hangingPunct="0">
        <a:spcBef>
          <a:spcPct val="20000"/>
        </a:spcBef>
        <a:spcAft>
          <a:spcPct val="0"/>
        </a:spcAft>
        <a:buClr>
          <a:schemeClr val="accent1"/>
        </a:buClr>
        <a:buSzPct val="85000"/>
        <a:buFont typeface="Wingdings 2" charset="2"/>
        <a:buChar char=""/>
        <a:defRPr sz="2400" kern="1200">
          <a:solidFill>
            <a:schemeClr val="tx1"/>
          </a:solidFill>
          <a:latin typeface="+mn-lt"/>
          <a:ea typeface="ＭＳ Ｐゴシック" charset="-128"/>
          <a:cs typeface="+mn-cs"/>
        </a:defRPr>
      </a:lvl2pPr>
      <a:lvl3pPr marL="914400" indent="-246063" algn="l" rtl="0" eaLnBrk="0" fontAlgn="base" hangingPunct="0">
        <a:spcBef>
          <a:spcPct val="20000"/>
        </a:spcBef>
        <a:spcAft>
          <a:spcPct val="0"/>
        </a:spcAft>
        <a:buClr>
          <a:schemeClr val="accent2"/>
        </a:buClr>
        <a:buSzPct val="70000"/>
        <a:buFont typeface="Wingdings 2" charset="2"/>
        <a:buChar char=""/>
        <a:defRPr sz="2100" kern="1200">
          <a:solidFill>
            <a:schemeClr val="tx1"/>
          </a:solidFill>
          <a:latin typeface="+mn-lt"/>
          <a:ea typeface="ＭＳ Ｐゴシック" charset="-128"/>
          <a:cs typeface="+mn-cs"/>
        </a:defRPr>
      </a:lvl3pPr>
      <a:lvl4pPr marL="1187450" indent="-209550" algn="l" rtl="0" eaLnBrk="0" fontAlgn="base" hangingPunct="0">
        <a:spcBef>
          <a:spcPct val="20000"/>
        </a:spcBef>
        <a:spcAft>
          <a:spcPct val="0"/>
        </a:spcAft>
        <a:buClr>
          <a:srgbClr val="0BD0D9"/>
        </a:buClr>
        <a:buSzPct val="65000"/>
        <a:buFont typeface="Wingdings 2" charset="2"/>
        <a:buChar char=""/>
        <a:defRPr sz="2000" kern="1200">
          <a:solidFill>
            <a:schemeClr val="tx1"/>
          </a:solidFill>
          <a:latin typeface="+mn-lt"/>
          <a:ea typeface="ＭＳ Ｐゴシック" charset="-128"/>
          <a:cs typeface="+mn-cs"/>
        </a:defRPr>
      </a:lvl4pPr>
      <a:lvl5pPr marL="1462088" indent="-209550" algn="l" rtl="0" eaLnBrk="0" fontAlgn="base" hangingPunct="0">
        <a:spcBef>
          <a:spcPct val="20000"/>
        </a:spcBef>
        <a:spcAft>
          <a:spcPct val="0"/>
        </a:spcAft>
        <a:buClr>
          <a:srgbClr val="10CF9B"/>
        </a:buClr>
        <a:buSzPct val="65000"/>
        <a:buFont typeface="Wingdings 2" charset="2"/>
        <a:buChar char=""/>
        <a:defRPr sz="2000" kern="1200">
          <a:solidFill>
            <a:schemeClr val="tx1"/>
          </a:solidFill>
          <a:latin typeface="+mn-lt"/>
          <a:ea typeface="ＭＳ Ｐゴシック"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bls.gov/cpi/#dat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7" name="Picture 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225" y="1365250"/>
            <a:ext cx="78882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4098" name="Rectangle 2"/>
          <p:cNvSpPr>
            <a:spLocks noGrp="1"/>
          </p:cNvSpPr>
          <p:nvPr>
            <p:ph type="body" idx="1"/>
          </p:nvPr>
        </p:nvSpPr>
        <p:spPr>
          <a:xfrm>
            <a:off x="533400" y="3429000"/>
            <a:ext cx="7854950" cy="533400"/>
          </a:xfrm>
        </p:spPr>
        <p:txBody>
          <a:bodyPr lIns="0" tIns="0" rIns="0" bIns="0"/>
          <a:lstStyle/>
          <a:p>
            <a:pPr algn="r">
              <a:spcBef>
                <a:spcPts val="600"/>
              </a:spcBef>
              <a:buFont typeface="Wingdings 2" charset="2"/>
              <a:buNone/>
            </a:pPr>
            <a:r>
              <a:rPr lang="en-US" altLang="en-US" smtClean="0">
                <a:ea typeface="ＭＳ Ｐゴシック" charset="-128"/>
                <a:sym typeface="Constantia" charset="0"/>
              </a:rPr>
              <a:t>Lecture Notes –  Overview of the Medical Care Market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8" presetClass="entr" presetSubtype="0" fill="hold" nodeType="afterEffect">
                                  <p:stCondLst>
                                    <p:cond delay="0"/>
                                  </p:stCondLst>
                                  <p:childTnLst>
                                    <p:set>
                                      <p:cBhvr>
                                        <p:cTn id="6" dur="1" fill="hold">
                                          <p:stCondLst>
                                            <p:cond delay="499"/>
                                          </p:stCondLst>
                                        </p:cTn>
                                        <p:tgtEl>
                                          <p:spTgt spid="4097"/>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grpId="0" nodeType="afterEffect">
                                  <p:stCondLst>
                                    <p:cond delay="0"/>
                                  </p:stCondLst>
                                  <p:childTnLst>
                                    <p:set>
                                      <p:cBhvr>
                                        <p:cTn id="9" dur="1" fill="hold">
                                          <p:stCondLst>
                                            <p:cond delay="0"/>
                                          </p:stCondLst>
                                        </p:cTn>
                                        <p:tgtEl>
                                          <p:spTgt spid="4098">
                                            <p:txEl>
                                              <p:pRg st="0" end="0"/>
                                            </p:txEl>
                                          </p:spTgt>
                                        </p:tgtEl>
                                        <p:attrNameLst>
                                          <p:attrName>style.visibility</p:attrName>
                                        </p:attrNameLst>
                                      </p:cBhvr>
                                      <p:to>
                                        <p:strVal val="visible"/>
                                      </p:to>
                                    </p:set>
                                    <p:anim calcmode="lin" valueType="num">
                                      <p:cBhvr additive="base">
                                        <p:cTn id="10" dur="500" fill="hold"/>
                                        <p:tgtEl>
                                          <p:spTgt spid="4098">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409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9600" y="457200"/>
            <a:ext cx="8229600" cy="933450"/>
          </a:xfrm>
        </p:spPr>
        <p:txBody>
          <a:bodyPr/>
          <a:lstStyle/>
          <a:p>
            <a:r>
              <a:rPr lang="en-US" altLang="en-US" smtClean="0">
                <a:ea typeface="ＭＳ Ｐゴシック" charset="-128"/>
              </a:rPr>
              <a:t>Modeling Health &amp; Health Care</a:t>
            </a:r>
          </a:p>
        </p:txBody>
      </p:sp>
      <p:sp>
        <p:nvSpPr>
          <p:cNvPr id="23555" name="Content Placeholder 2"/>
          <p:cNvSpPr>
            <a:spLocks noGrp="1"/>
          </p:cNvSpPr>
          <p:nvPr>
            <p:ph idx="1"/>
          </p:nvPr>
        </p:nvSpPr>
        <p:spPr>
          <a:xfrm>
            <a:off x="457200" y="1371600"/>
            <a:ext cx="8305800" cy="1066800"/>
          </a:xfrm>
        </p:spPr>
        <p:txBody>
          <a:bodyPr/>
          <a:lstStyle/>
          <a:p>
            <a:r>
              <a:rPr lang="en-US" altLang="en-US" dirty="0" smtClean="0">
                <a:ea typeface="ＭＳ Ｐゴシック" charset="-128"/>
              </a:rPr>
              <a:t>Demand for health</a:t>
            </a:r>
            <a:r>
              <a:rPr lang="en-US" altLang="en-US" dirty="0" smtClean="0">
                <a:latin typeface="Albany AMT" pitchFamily="34" charset="0"/>
                <a:ea typeface="ＭＳ Ｐゴシック" charset="-128"/>
                <a:sym typeface="Albany AMT" pitchFamily="34" charset="0"/>
              </a:rPr>
              <a:t> →</a:t>
            </a:r>
            <a:r>
              <a:rPr lang="en-US" altLang="en-US" dirty="0" smtClean="0">
                <a:ea typeface="ＭＳ Ｐゴシック" charset="-128"/>
              </a:rPr>
              <a:t> Demand for health because it give us utility ( i.e. happiness)</a:t>
            </a:r>
          </a:p>
          <a:p>
            <a:endParaRPr lang="en-US" altLang="en-US" dirty="0" smtClean="0">
              <a:ea typeface="ＭＳ Ｐゴシック" charset="-128"/>
            </a:endParaRPr>
          </a:p>
        </p:txBody>
      </p:sp>
      <p:pic>
        <p:nvPicPr>
          <p:cNvPr id="23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68580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304800"/>
            <a:ext cx="8229600" cy="1143000"/>
          </a:xfrm>
        </p:spPr>
        <p:txBody>
          <a:bodyPr/>
          <a:lstStyle/>
          <a:p>
            <a:r>
              <a:rPr lang="en-US" altLang="en-US" smtClean="0">
                <a:ea typeface="ＭＳ Ｐゴシック" charset="-128"/>
              </a:rPr>
              <a:t>How Do We Produce Health?</a:t>
            </a:r>
          </a:p>
        </p:txBody>
      </p:sp>
      <p:sp>
        <p:nvSpPr>
          <p:cNvPr id="24579" name="Content Placeholder 2"/>
          <p:cNvSpPr>
            <a:spLocks noGrp="1"/>
          </p:cNvSpPr>
          <p:nvPr>
            <p:ph idx="1"/>
          </p:nvPr>
        </p:nvSpPr>
        <p:spPr>
          <a:xfrm>
            <a:off x="533400" y="1524000"/>
            <a:ext cx="8229600" cy="5029200"/>
          </a:xfrm>
        </p:spPr>
        <p:txBody>
          <a:bodyPr/>
          <a:lstStyle/>
          <a:p>
            <a:pPr marL="273050" lvl="1" indent="-273050">
              <a:buClr>
                <a:schemeClr val="tx2"/>
              </a:buClr>
              <a:buSzPct val="95000"/>
              <a:buFont typeface="Arial" charset="0"/>
              <a:buChar char="•"/>
            </a:pPr>
            <a:r>
              <a:rPr lang="en-US" altLang="en-US" smtClean="0"/>
              <a:t>Assume a production function with health as the output:  </a:t>
            </a:r>
          </a:p>
          <a:p>
            <a:pPr marL="546100" lvl="2" indent="-273050">
              <a:buClr>
                <a:schemeClr val="tx2"/>
              </a:buClr>
              <a:buFont typeface="Wingdings 2" charset="2"/>
              <a:buNone/>
            </a:pPr>
            <a:r>
              <a:rPr lang="en-US" altLang="en-US" sz="2400" smtClean="0"/>
              <a:t> 			H= f( M.C., EDUC, …)</a:t>
            </a:r>
          </a:p>
          <a:p>
            <a:pPr marL="273050" lvl="1" indent="-273050">
              <a:buClr>
                <a:schemeClr val="tx2"/>
              </a:buClr>
              <a:buFont typeface="Wingdings 2" charset="2"/>
              <a:buNone/>
            </a:pPr>
            <a:r>
              <a:rPr lang="en-US" altLang="en-US" smtClean="0"/>
              <a:t>	*But this is only for a specific person with a specific illness</a:t>
            </a:r>
            <a:endParaRPr lang="en-US" altLang="en-US" sz="1200" smtClean="0"/>
          </a:p>
          <a:p>
            <a:pPr marL="273050" lvl="1" indent="-273050">
              <a:buFont typeface="Arial" charset="0"/>
              <a:buChar char="•"/>
            </a:pPr>
            <a:r>
              <a:rPr lang="en-US" altLang="en-US" smtClean="0"/>
              <a:t>Assume medical care (M.C.) as the output of a production function with the components of medical care( doctor visits, hospital services, etc) are all used as inputs to produce medical care:</a:t>
            </a:r>
          </a:p>
          <a:p>
            <a:pPr marL="546100" lvl="2" indent="-273050">
              <a:buFont typeface="Wingdings 2" charset="2"/>
              <a:buNone/>
            </a:pPr>
            <a:r>
              <a:rPr lang="en-US" altLang="en-US" sz="2400" smtClean="0"/>
              <a:t>			M.C. = f(DS, HS, etc)</a:t>
            </a:r>
            <a:endParaRPr lang="en-US" altLang="en-US" sz="1200" smtClean="0"/>
          </a:p>
          <a:p>
            <a:pPr marL="546100" lvl="2" indent="-273050">
              <a:buClr>
                <a:schemeClr val="tx2"/>
              </a:buClr>
              <a:buFont typeface="Arial" charset="0"/>
              <a:buChar char="•"/>
            </a:pPr>
            <a:r>
              <a:rPr lang="en-US" altLang="en-US" sz="2400" smtClean="0"/>
              <a:t>This one is more appealing in some sense because: </a:t>
            </a:r>
          </a:p>
          <a:p>
            <a:pPr marL="819150" lvl="3" indent="-273050">
              <a:buClr>
                <a:schemeClr val="tx2"/>
              </a:buClr>
              <a:buFont typeface="Arial" charset="0"/>
              <a:buChar char="•"/>
            </a:pPr>
            <a:r>
              <a:rPr lang="en-US" altLang="en-US" smtClean="0"/>
              <a:t>Doctor is an agent</a:t>
            </a:r>
          </a:p>
          <a:p>
            <a:pPr marL="819150" lvl="3" indent="-273050">
              <a:buClr>
                <a:schemeClr val="tx2"/>
              </a:buClr>
              <a:buFont typeface="Arial" charset="0"/>
              <a:buChar char="•"/>
            </a:pPr>
            <a:r>
              <a:rPr lang="en-US" altLang="en-US" smtClean="0"/>
              <a:t>Derived demand from medical care.</a:t>
            </a:r>
          </a:p>
          <a:p>
            <a:pPr marL="546100" lvl="2" indent="-273050">
              <a:buFont typeface="Wingdings 2" charset="2"/>
              <a:buNone/>
            </a:pPr>
            <a:r>
              <a:rPr lang="en-US" altLang="en-US" sz="2400" smtClean="0"/>
              <a:t> </a:t>
            </a:r>
          </a:p>
          <a:p>
            <a:pPr marL="273050" lvl="1" indent="-273050">
              <a:buFont typeface="Arial" charset="0"/>
              <a:buChar char="•"/>
            </a:pPr>
            <a:endParaRPr lang="en-US" alt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381000"/>
            <a:ext cx="8229600" cy="1143000"/>
          </a:xfrm>
        </p:spPr>
        <p:txBody>
          <a:bodyPr/>
          <a:lstStyle/>
          <a:p>
            <a:r>
              <a:rPr lang="en-US" altLang="en-US" smtClean="0">
                <a:ea typeface="ＭＳ Ｐゴシック" charset="-128"/>
              </a:rPr>
              <a:t>The Production of Health </a:t>
            </a:r>
          </a:p>
        </p:txBody>
      </p:sp>
      <p:sp>
        <p:nvSpPr>
          <p:cNvPr id="25603" name="Content Placeholder 2"/>
          <p:cNvSpPr>
            <a:spLocks noGrp="1"/>
          </p:cNvSpPr>
          <p:nvPr>
            <p:ph idx="1"/>
          </p:nvPr>
        </p:nvSpPr>
        <p:spPr>
          <a:xfrm>
            <a:off x="457200" y="1600200"/>
            <a:ext cx="8229600" cy="1447800"/>
          </a:xfrm>
        </p:spPr>
        <p:txBody>
          <a:bodyPr/>
          <a:lstStyle/>
          <a:p>
            <a:r>
              <a:rPr lang="en-US" altLang="en-US" smtClean="0">
                <a:ea typeface="ＭＳ Ｐゴシック" charset="-128"/>
              </a:rPr>
              <a:t>Now use the same theory to look at a health production function: </a:t>
            </a:r>
          </a:p>
          <a:p>
            <a:pPr>
              <a:buFont typeface="Wingdings 2" charset="2"/>
              <a:buNone/>
            </a:pPr>
            <a:r>
              <a:rPr lang="en-US" altLang="en-US" smtClean="0">
                <a:ea typeface="ＭＳ Ｐゴシック" charset="-128"/>
              </a:rPr>
              <a:t>		Health=H=f(M.C., + other demographics)</a:t>
            </a:r>
          </a:p>
          <a:p>
            <a:endParaRPr lang="en-US" altLang="en-US" smtClean="0">
              <a:ea typeface="ＭＳ Ｐゴシック" charset="-128"/>
            </a:endParaRPr>
          </a:p>
        </p:txBody>
      </p:sp>
      <p:pic>
        <p:nvPicPr>
          <p:cNvPr id="256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24200"/>
            <a:ext cx="82883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1524000"/>
            <a:ext cx="8229600" cy="3886200"/>
          </a:xfrm>
        </p:spPr>
        <p:txBody>
          <a:bodyPr/>
          <a:lstStyle/>
          <a:p>
            <a:pPr>
              <a:buClr>
                <a:schemeClr val="tx2"/>
              </a:buClr>
              <a:buFont typeface="Arial" charset="0"/>
              <a:buChar char="•"/>
            </a:pPr>
            <a:r>
              <a:rPr lang="en-US" altLang="en-US" smtClean="0">
                <a:ea typeface="ＭＳ Ｐゴシック" charset="-128"/>
              </a:rPr>
              <a:t>In the function we  may want to </a:t>
            </a:r>
            <a:r>
              <a:rPr lang="en-US" altLang="en-US" smtClean="0">
                <a:latin typeface="Albany AMT" pitchFamily="34" charset="0"/>
                <a:ea typeface="ＭＳ Ｐゴシック" charset="-128"/>
                <a:sym typeface="Albany AMT" pitchFamily="34" charset="0"/>
              </a:rPr>
              <a:t>↓ </a:t>
            </a:r>
            <a:r>
              <a:rPr lang="en-US" altLang="en-US" smtClean="0">
                <a:ea typeface="ＭＳ Ｐゴシック" charset="-128"/>
                <a:sym typeface="Albany AMT" pitchFamily="34" charset="0"/>
              </a:rPr>
              <a:t>M.C. and increase funding for education (&amp; not just health)</a:t>
            </a:r>
          </a:p>
          <a:p>
            <a:pPr>
              <a:buClr>
                <a:schemeClr val="tx2"/>
              </a:buClr>
              <a:buFont typeface="Arial" charset="0"/>
              <a:buChar char="•"/>
            </a:pPr>
            <a:r>
              <a:rPr lang="en-US" altLang="en-US" smtClean="0">
                <a:ea typeface="ＭＳ Ｐゴシック" charset="-128"/>
                <a:sym typeface="Albany AMT" pitchFamily="34" charset="0"/>
              </a:rPr>
              <a:t>How can we tell?</a:t>
            </a:r>
          </a:p>
          <a:p>
            <a:pPr lvl="1">
              <a:buClr>
                <a:schemeClr val="tx2"/>
              </a:buClr>
              <a:buFont typeface="Arial" charset="0"/>
              <a:buChar char="•"/>
            </a:pPr>
            <a:r>
              <a:rPr lang="en-US" altLang="en-US" smtClean="0">
                <a:sym typeface="Albany AMT" pitchFamily="34" charset="0"/>
              </a:rPr>
              <a:t>Microeconomic theory shows how to make the decisions based upon marginal product (MP) and marginal cost (MC). </a:t>
            </a:r>
          </a:p>
          <a:p>
            <a:pPr lvl="1">
              <a:buClr>
                <a:schemeClr val="tx2"/>
              </a:buClr>
              <a:buFont typeface="Arial" charset="0"/>
              <a:buChar char="•"/>
            </a:pPr>
            <a:r>
              <a:rPr lang="en-US" altLang="en-US" smtClean="0">
                <a:sym typeface="Albany AMT" pitchFamily="34" charset="0"/>
              </a:rPr>
              <a:t>Suppose we have a given amount to spend on health care in the U.S… look at the production function again.</a:t>
            </a:r>
          </a:p>
          <a:p>
            <a:pPr lvl="3">
              <a:buClr>
                <a:schemeClr val="tx2"/>
              </a:buClr>
              <a:buFont typeface="Wingdings 2" charset="2"/>
              <a:buNone/>
            </a:pPr>
            <a:r>
              <a:rPr lang="en-US" altLang="en-US" smtClean="0">
                <a:sym typeface="Albany AMT" pitchFamily="34" charset="0"/>
              </a:rPr>
              <a:t>  </a:t>
            </a:r>
            <a:endParaRPr lang="en-US" alt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609600" y="1295400"/>
            <a:ext cx="8077200" cy="4389438"/>
          </a:xfrm>
        </p:spPr>
        <p:txBody>
          <a:bodyPr/>
          <a:lstStyle/>
          <a:p>
            <a:pPr>
              <a:buClr>
                <a:schemeClr val="tx2"/>
              </a:buClr>
              <a:buFont typeface="Arial" charset="0"/>
              <a:buChar char="•"/>
            </a:pPr>
            <a:r>
              <a:rPr lang="en-US" altLang="en-US" smtClean="0">
                <a:ea typeface="ＭＳ Ｐゴシック" charset="-128"/>
                <a:sym typeface="Albany AMT" pitchFamily="34" charset="0"/>
              </a:rPr>
              <a:t>First look back at the production function and the derive MP of both inputs </a:t>
            </a:r>
          </a:p>
          <a:p>
            <a:pPr>
              <a:buClr>
                <a:schemeClr val="tx2"/>
              </a:buClr>
              <a:buFont typeface="Arial" charset="0"/>
              <a:buChar char="•"/>
            </a:pPr>
            <a:r>
              <a:rPr lang="en-US" altLang="en-US" smtClean="0">
                <a:ea typeface="ＭＳ Ｐゴシック" charset="-128"/>
                <a:sym typeface="Albany AMT" pitchFamily="34" charset="0"/>
              </a:rPr>
              <a:t>Now look back at the costs  and assume cost of M.C. = w</a:t>
            </a:r>
            <a:r>
              <a:rPr lang="en-US" altLang="en-US" baseline="-25000" smtClean="0">
                <a:ea typeface="ＭＳ Ｐゴシック" charset="-128"/>
                <a:sym typeface="Albany AMT" pitchFamily="34" charset="0"/>
              </a:rPr>
              <a:t>1</a:t>
            </a:r>
            <a:r>
              <a:rPr lang="en-US" altLang="en-US" smtClean="0">
                <a:ea typeface="ＭＳ Ｐゴシック" charset="-128"/>
                <a:sym typeface="Albany AMT" pitchFamily="34" charset="0"/>
              </a:rPr>
              <a:t> and cost of EDUC = w</a:t>
            </a:r>
            <a:r>
              <a:rPr lang="en-US" altLang="en-US" baseline="-25000" smtClean="0">
                <a:ea typeface="ＭＳ Ｐゴシック" charset="-128"/>
                <a:sym typeface="Albany AMT" pitchFamily="34" charset="0"/>
              </a:rPr>
              <a:t>2 </a:t>
            </a:r>
            <a:r>
              <a:rPr lang="en-US" altLang="en-US" smtClean="0">
                <a:latin typeface="Albany AMT" pitchFamily="34" charset="0"/>
                <a:ea typeface="ＭＳ Ｐゴシック" charset="-128"/>
                <a:sym typeface="Albany AMT" pitchFamily="34" charset="0"/>
              </a:rPr>
              <a:t>→</a:t>
            </a:r>
            <a:r>
              <a:rPr lang="en-US" altLang="en-US" smtClean="0">
                <a:ea typeface="ＭＳ Ｐゴシック" charset="-128"/>
              </a:rPr>
              <a:t>  </a:t>
            </a:r>
          </a:p>
          <a:p>
            <a:pPr>
              <a:buClr>
                <a:schemeClr val="tx2"/>
              </a:buClr>
              <a:buFont typeface="Arial" charset="0"/>
              <a:buChar char="•"/>
            </a:pPr>
            <a:r>
              <a:rPr lang="en-US" altLang="en-US" smtClean="0">
                <a:ea typeface="ＭＳ Ｐゴシック" charset="-128"/>
              </a:rPr>
              <a:t>Next assume price of output = 1 to allocate resources so MP</a:t>
            </a:r>
            <a:r>
              <a:rPr lang="en-US" altLang="en-US" baseline="-25000" smtClean="0">
                <a:ea typeface="ＭＳ Ｐゴシック" charset="-128"/>
              </a:rPr>
              <a:t>MC</a:t>
            </a:r>
            <a:r>
              <a:rPr lang="en-US" altLang="en-US" smtClean="0">
                <a:ea typeface="ＭＳ Ｐゴシック" charset="-128"/>
              </a:rPr>
              <a:t> = w</a:t>
            </a:r>
            <a:r>
              <a:rPr lang="en-US" altLang="en-US" baseline="-25000" smtClean="0">
                <a:ea typeface="ＭＳ Ｐゴシック" charset="-128"/>
              </a:rPr>
              <a:t>1</a:t>
            </a:r>
            <a:r>
              <a:rPr lang="en-US" altLang="en-US" smtClean="0">
                <a:ea typeface="ＭＳ Ｐゴシック" charset="-128"/>
              </a:rPr>
              <a:t> and MP</a:t>
            </a:r>
            <a:r>
              <a:rPr lang="en-US" altLang="en-US" baseline="-25000" smtClean="0">
                <a:ea typeface="ＭＳ Ｐゴシック" charset="-128"/>
              </a:rPr>
              <a:t>EDUC</a:t>
            </a:r>
            <a:r>
              <a:rPr lang="en-US" altLang="en-US" smtClean="0">
                <a:ea typeface="ＭＳ Ｐゴシック" charset="-128"/>
              </a:rPr>
              <a:t> = w</a:t>
            </a:r>
            <a:r>
              <a:rPr lang="en-US" altLang="en-US" baseline="-25000" smtClean="0">
                <a:ea typeface="ＭＳ Ｐゴシック" charset="-128"/>
              </a:rPr>
              <a:t>2</a:t>
            </a:r>
          </a:p>
          <a:p>
            <a:pPr lvl="1">
              <a:buClr>
                <a:schemeClr val="tx2"/>
              </a:buClr>
              <a:buFont typeface="Arial" charset="0"/>
              <a:buChar char="•"/>
            </a:pPr>
            <a:r>
              <a:rPr lang="en-US" altLang="en-US" smtClean="0"/>
              <a:t>If w</a:t>
            </a:r>
            <a:r>
              <a:rPr lang="en-US" altLang="en-US" baseline="-25000" smtClean="0"/>
              <a:t>2</a:t>
            </a:r>
            <a:r>
              <a:rPr lang="en-US" altLang="en-US" smtClean="0"/>
              <a:t> decreases or w</a:t>
            </a:r>
            <a:r>
              <a:rPr lang="en-US" altLang="en-US" baseline="-25000" smtClean="0"/>
              <a:t>1</a:t>
            </a:r>
            <a:r>
              <a:rPr lang="en-US" altLang="en-US" smtClean="0"/>
              <a:t> increases </a:t>
            </a:r>
            <a:r>
              <a:rPr lang="en-US" altLang="en-US" smtClean="0">
                <a:latin typeface="Albany AMT" pitchFamily="34" charset="0"/>
                <a:sym typeface="Albany AMT" pitchFamily="34" charset="0"/>
              </a:rPr>
              <a:t>→</a:t>
            </a:r>
            <a:r>
              <a:rPr lang="en-US" altLang="en-US" smtClean="0"/>
              <a:t>  use more education</a:t>
            </a:r>
          </a:p>
          <a:p>
            <a:pPr lvl="1">
              <a:buClr>
                <a:schemeClr val="tx2"/>
              </a:buClr>
              <a:buFont typeface="Arial" charset="0"/>
              <a:buChar char="•"/>
            </a:pPr>
            <a:r>
              <a:rPr lang="en-US" altLang="en-US" smtClean="0"/>
              <a:t>If w</a:t>
            </a:r>
            <a:r>
              <a:rPr lang="en-US" altLang="en-US" baseline="-25000" smtClean="0"/>
              <a:t>2</a:t>
            </a:r>
            <a:r>
              <a:rPr lang="en-US" altLang="en-US" smtClean="0"/>
              <a:t> increases or w</a:t>
            </a:r>
            <a:r>
              <a:rPr lang="en-US" altLang="en-US" baseline="-25000" smtClean="0"/>
              <a:t>1</a:t>
            </a:r>
            <a:r>
              <a:rPr lang="en-US" altLang="en-US" smtClean="0"/>
              <a:t> decreases </a:t>
            </a:r>
            <a:r>
              <a:rPr lang="en-US" altLang="en-US" smtClean="0">
                <a:latin typeface="Albany AMT" pitchFamily="34" charset="0"/>
                <a:sym typeface="Albany AMT" pitchFamily="34" charset="0"/>
              </a:rPr>
              <a:t>→</a:t>
            </a:r>
            <a:r>
              <a:rPr lang="en-US" altLang="en-US" smtClean="0"/>
              <a:t>  use more medical care </a:t>
            </a:r>
            <a:r>
              <a:rPr lang="en-US" altLang="en-US" baseline="-25000" smtClean="0">
                <a:sym typeface="Albany AMT" pitchFamily="3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381000"/>
            <a:ext cx="8229600" cy="1143000"/>
          </a:xfrm>
        </p:spPr>
        <p:txBody>
          <a:bodyPr/>
          <a:lstStyle/>
          <a:p>
            <a:r>
              <a:rPr lang="en-US" altLang="en-US" smtClean="0">
                <a:ea typeface="ＭＳ Ｐゴシック" charset="-128"/>
              </a:rPr>
              <a:t>Long - Run Production</a:t>
            </a:r>
          </a:p>
        </p:txBody>
      </p:sp>
      <p:sp>
        <p:nvSpPr>
          <p:cNvPr id="28675" name="Content Placeholder 2"/>
          <p:cNvSpPr>
            <a:spLocks noGrp="1"/>
          </p:cNvSpPr>
          <p:nvPr>
            <p:ph idx="1"/>
          </p:nvPr>
        </p:nvSpPr>
        <p:spPr>
          <a:xfrm>
            <a:off x="457200" y="1676400"/>
            <a:ext cx="8229600" cy="4389438"/>
          </a:xfrm>
        </p:spPr>
        <p:txBody>
          <a:bodyPr/>
          <a:lstStyle/>
          <a:p>
            <a:pPr>
              <a:buClr>
                <a:schemeClr val="tx2"/>
              </a:buClr>
              <a:buFont typeface="Arial" charset="0"/>
              <a:buChar char="•"/>
            </a:pPr>
            <a:r>
              <a:rPr lang="en-US" altLang="en-US" dirty="0" smtClean="0">
                <a:ea typeface="ＭＳ Ｐゴシック" charset="-128"/>
              </a:rPr>
              <a:t>To minimize costs we must produce so that </a:t>
            </a:r>
          </a:p>
          <a:p>
            <a:pPr lvl="1">
              <a:buClr>
                <a:schemeClr val="tx2"/>
              </a:buClr>
              <a:buFont typeface="Wingdings 2" charset="2"/>
              <a:buNone/>
            </a:pPr>
            <a:r>
              <a:rPr lang="en-US" altLang="en-US" dirty="0" smtClean="0"/>
              <a:t>	MP1/w1 = MP2/w2 = MP3/ w3 = …</a:t>
            </a:r>
          </a:p>
          <a:p>
            <a:pPr lvl="1">
              <a:buClr>
                <a:schemeClr val="tx2"/>
              </a:buClr>
              <a:buFont typeface="Wingdings 2" charset="2"/>
              <a:buNone/>
            </a:pPr>
            <a:r>
              <a:rPr lang="en-US" altLang="en-US" dirty="0" smtClean="0"/>
              <a:t>where 1, 2, 3, … are inputs </a:t>
            </a:r>
          </a:p>
          <a:p>
            <a:pPr>
              <a:buClr>
                <a:schemeClr val="tx2"/>
              </a:buClr>
              <a:buFont typeface="Arial" charset="0"/>
              <a:buChar char="•"/>
            </a:pPr>
            <a:r>
              <a:rPr lang="en-US" altLang="en-US" dirty="0" smtClean="0">
                <a:ea typeface="ＭＳ Ｐゴシック" charset="-128"/>
              </a:rPr>
              <a:t>MP falls as usage increases</a:t>
            </a:r>
          </a:p>
          <a:p>
            <a:pPr>
              <a:buClr>
                <a:schemeClr val="tx2"/>
              </a:buClr>
              <a:buFont typeface="Arial" charset="0"/>
              <a:buChar char="•"/>
            </a:pPr>
            <a:r>
              <a:rPr lang="en-US" altLang="en-US" dirty="0" smtClean="0">
                <a:ea typeface="ＭＳ Ｐゴシック" charset="-128"/>
              </a:rPr>
              <a:t>Look at 2 inputs in production of health say EDUC &amp; M.C. </a:t>
            </a:r>
          </a:p>
          <a:p>
            <a:pPr lvl="1">
              <a:buClr>
                <a:schemeClr val="tx2"/>
              </a:buClr>
              <a:buFont typeface="Arial" charset="0"/>
              <a:buChar char="•"/>
            </a:pPr>
            <a:r>
              <a:rPr lang="en-US" altLang="en-US" dirty="0" smtClean="0"/>
              <a:t>MP</a:t>
            </a:r>
            <a:r>
              <a:rPr lang="en-US" altLang="en-US" baseline="-25000" dirty="0" smtClean="0"/>
              <a:t>E</a:t>
            </a:r>
            <a:r>
              <a:rPr lang="en-US" altLang="en-US" dirty="0" smtClean="0"/>
              <a:t>/ </a:t>
            </a:r>
            <a:r>
              <a:rPr lang="en-US" altLang="en-US" dirty="0" err="1" smtClean="0"/>
              <a:t>w</a:t>
            </a:r>
            <a:r>
              <a:rPr lang="en-US" altLang="en-US" baseline="-25000" dirty="0" err="1" smtClean="0"/>
              <a:t>E</a:t>
            </a:r>
            <a:r>
              <a:rPr lang="en-US" altLang="en-US" dirty="0" smtClean="0"/>
              <a:t> = MP</a:t>
            </a:r>
            <a:r>
              <a:rPr lang="en-US" altLang="en-US" baseline="-25000" dirty="0" smtClean="0"/>
              <a:t>MC</a:t>
            </a:r>
            <a:r>
              <a:rPr lang="en-US" altLang="en-US" dirty="0" smtClean="0"/>
              <a:t>/</a:t>
            </a:r>
            <a:r>
              <a:rPr lang="en-US" altLang="en-US" dirty="0" err="1" smtClean="0"/>
              <a:t>w</a:t>
            </a:r>
            <a:r>
              <a:rPr lang="en-US" altLang="en-US" baseline="-25000" dirty="0" err="1" smtClean="0"/>
              <a:t>MC</a:t>
            </a:r>
            <a:r>
              <a:rPr lang="en-US" altLang="en-US" baseline="-25000" dirty="0" smtClean="0"/>
              <a:t> </a:t>
            </a:r>
            <a:r>
              <a:rPr lang="en-US" altLang="en-US" dirty="0" smtClean="0"/>
              <a:t>for technological efficiency. </a:t>
            </a:r>
          </a:p>
          <a:p>
            <a:pPr marL="1123950" lvl="2" indent="-457200">
              <a:buClr>
                <a:schemeClr val="tx2"/>
              </a:buClr>
              <a:buFont typeface="Calibri" charset="0"/>
              <a:buAutoNum type="arabicPeriod"/>
            </a:pPr>
            <a:r>
              <a:rPr lang="en-US" altLang="en-US" dirty="0" smtClean="0"/>
              <a:t>If </a:t>
            </a:r>
            <a:r>
              <a:rPr lang="en-US" altLang="en-US" dirty="0" err="1" smtClean="0"/>
              <a:t>w</a:t>
            </a:r>
            <a:r>
              <a:rPr lang="en-US" altLang="en-US" baseline="-25000" dirty="0" err="1" smtClean="0"/>
              <a:t>E</a:t>
            </a:r>
            <a:r>
              <a:rPr lang="en-US" altLang="en-US" dirty="0" smtClean="0"/>
              <a:t> decreases or </a:t>
            </a:r>
            <a:r>
              <a:rPr lang="en-US" altLang="en-US" dirty="0" err="1" smtClean="0"/>
              <a:t>w</a:t>
            </a:r>
            <a:r>
              <a:rPr lang="en-US" altLang="en-US" baseline="-25000" dirty="0" err="1" smtClean="0"/>
              <a:t>MC</a:t>
            </a:r>
            <a:r>
              <a:rPr lang="en-US" altLang="en-US" dirty="0" smtClean="0"/>
              <a:t> increases </a:t>
            </a:r>
            <a:r>
              <a:rPr lang="en-US" altLang="en-US" dirty="0" smtClean="0">
                <a:latin typeface="Albany AMT" pitchFamily="34" charset="0"/>
                <a:sym typeface="Albany AMT" pitchFamily="34" charset="0"/>
              </a:rPr>
              <a:t>→</a:t>
            </a:r>
            <a:r>
              <a:rPr lang="en-US" altLang="en-US" dirty="0" smtClean="0"/>
              <a:t>  use more EDUC  and less MC (and the reverse)</a:t>
            </a:r>
          </a:p>
          <a:p>
            <a:pPr marL="1123950" lvl="2" indent="-457200">
              <a:buClr>
                <a:schemeClr val="tx2"/>
              </a:buClr>
              <a:buFont typeface="Calibri" charset="0"/>
              <a:buAutoNum type="arabicPeriod"/>
            </a:pPr>
            <a:r>
              <a:rPr lang="en-US" altLang="en-US" dirty="0" smtClean="0"/>
              <a:t>If MP</a:t>
            </a:r>
            <a:r>
              <a:rPr lang="en-US" altLang="en-US" baseline="-25000" dirty="0" smtClean="0"/>
              <a:t>E</a:t>
            </a:r>
            <a:r>
              <a:rPr lang="en-US" altLang="en-US" dirty="0" smtClean="0"/>
              <a:t> increases or MP</a:t>
            </a:r>
            <a:r>
              <a:rPr lang="en-US" altLang="en-US" baseline="-25000" dirty="0" smtClean="0"/>
              <a:t>MC</a:t>
            </a:r>
            <a:r>
              <a:rPr lang="en-US" altLang="en-US" dirty="0" smtClean="0"/>
              <a:t> decreases </a:t>
            </a:r>
            <a:r>
              <a:rPr lang="en-US" altLang="en-US" dirty="0" smtClean="0">
                <a:latin typeface="Albany AMT" pitchFamily="34" charset="0"/>
                <a:sym typeface="Albany AMT" pitchFamily="34" charset="0"/>
              </a:rPr>
              <a:t>→</a:t>
            </a:r>
            <a:r>
              <a:rPr lang="en-US" altLang="en-US" dirty="0" smtClean="0"/>
              <a:t>  use more EDUC and less MC (and the reverse)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609600" y="685800"/>
            <a:ext cx="8229600" cy="5791200"/>
          </a:xfrm>
        </p:spPr>
        <p:txBody>
          <a:bodyPr/>
          <a:lstStyle/>
          <a:p>
            <a:pPr>
              <a:buClr>
                <a:schemeClr val="tx2"/>
              </a:buClr>
              <a:buFont typeface="Arial" charset="0"/>
              <a:buChar char="•"/>
            </a:pPr>
            <a:r>
              <a:rPr lang="en-US" altLang="en-US" dirty="0" smtClean="0">
                <a:ea typeface="ＭＳ Ｐゴシック" charset="-128"/>
              </a:rPr>
              <a:t>Two important issues: </a:t>
            </a:r>
          </a:p>
          <a:p>
            <a:pPr marL="850900" lvl="1" indent="-457200">
              <a:buClr>
                <a:schemeClr val="tx2"/>
              </a:buClr>
              <a:buFont typeface="Calibri" charset="0"/>
              <a:buAutoNum type="arabicPeriod"/>
            </a:pPr>
            <a:r>
              <a:rPr lang="en-US" altLang="en-US" dirty="0" smtClean="0"/>
              <a:t>How do we efficiently produce M.C.?</a:t>
            </a:r>
          </a:p>
          <a:p>
            <a:pPr marL="850900" lvl="1" indent="-457200">
              <a:buClr>
                <a:schemeClr val="tx2"/>
              </a:buClr>
              <a:buFont typeface="Calibri" charset="0"/>
              <a:buAutoNum type="arabicPeriod"/>
            </a:pPr>
            <a:r>
              <a:rPr lang="en-US" altLang="en-US" dirty="0" smtClean="0"/>
              <a:t>How do we efficiently produce health?</a:t>
            </a:r>
          </a:p>
          <a:p>
            <a:pPr marL="850900" lvl="1" indent="-457200">
              <a:buClr>
                <a:schemeClr val="tx2"/>
              </a:buClr>
              <a:buFont typeface="Wingdings 2" charset="2"/>
              <a:buNone/>
            </a:pPr>
            <a:r>
              <a:rPr lang="en-US" altLang="en-US" dirty="0" smtClean="0">
                <a:latin typeface="Albany AMT" pitchFamily="34" charset="0"/>
                <a:sym typeface="Albany AMT" pitchFamily="34" charset="0"/>
              </a:rPr>
              <a:t>→</a:t>
            </a:r>
            <a:r>
              <a:rPr lang="en-US" altLang="en-US" dirty="0" smtClean="0"/>
              <a:t>  Use micro analysis to answer both issues!</a:t>
            </a:r>
          </a:p>
          <a:p>
            <a:pPr>
              <a:buClr>
                <a:schemeClr val="tx2"/>
              </a:buClr>
              <a:buFont typeface="Arial" charset="0"/>
              <a:buChar char="•"/>
            </a:pPr>
            <a:r>
              <a:rPr lang="en-US" altLang="en-US" sz="2400" dirty="0" smtClean="0">
                <a:ea typeface="ＭＳ Ｐゴシック" charset="-128"/>
              </a:rPr>
              <a:t>Health life cycle</a:t>
            </a:r>
          </a:p>
          <a:p>
            <a:pPr marL="850900" lvl="1" indent="-457200">
              <a:buClr>
                <a:schemeClr val="tx2"/>
              </a:buClr>
              <a:buFont typeface="Arial" charset="0"/>
              <a:buChar char="•"/>
            </a:pPr>
            <a:r>
              <a:rPr lang="en-US" altLang="en-US" sz="2000" dirty="0" smtClean="0"/>
              <a:t>Use idea that ‘stock’ of health depreciates over time</a:t>
            </a:r>
          </a:p>
          <a:p>
            <a:pPr marL="850900" lvl="1" indent="-457200">
              <a:buClr>
                <a:schemeClr val="tx2"/>
              </a:buClr>
              <a:buFont typeface="Arial" charset="0"/>
              <a:buChar char="•"/>
            </a:pPr>
            <a:endParaRPr lang="en-US" altLang="en-US" dirty="0" smtClean="0"/>
          </a:p>
          <a:p>
            <a:pPr marL="850900" lvl="1" indent="-457200">
              <a:buClr>
                <a:schemeClr val="tx2"/>
              </a:buClr>
              <a:buFont typeface="Arial" charset="0"/>
              <a:buChar char="•"/>
            </a:pPr>
            <a:endParaRPr lang="en-US" altLang="en-US" dirty="0" smtClean="0"/>
          </a:p>
          <a:p>
            <a:pPr marL="850900" lvl="1" indent="-457200">
              <a:buClr>
                <a:schemeClr val="tx2"/>
              </a:buClr>
              <a:buFont typeface="Arial" charset="0"/>
              <a:buChar char="•"/>
            </a:pPr>
            <a:endParaRPr lang="en-US" altLang="en-US" dirty="0" smtClean="0"/>
          </a:p>
          <a:p>
            <a:pPr marL="850900" lvl="1" indent="-457200">
              <a:buClr>
                <a:schemeClr val="tx2"/>
              </a:buClr>
              <a:buFont typeface="Arial" charset="0"/>
              <a:buChar char="•"/>
            </a:pPr>
            <a:endParaRPr lang="en-US" altLang="en-US" dirty="0" smtClean="0"/>
          </a:p>
          <a:p>
            <a:pPr marL="850900" lvl="1" indent="-457200">
              <a:buClr>
                <a:schemeClr val="tx2"/>
              </a:buClr>
              <a:buFont typeface="Arial" charset="0"/>
              <a:buChar char="•"/>
            </a:pPr>
            <a:endParaRPr lang="en-US" altLang="en-US" dirty="0" smtClean="0"/>
          </a:p>
          <a:p>
            <a:pPr marL="850900" lvl="1" indent="-457200">
              <a:buClr>
                <a:schemeClr val="tx2"/>
              </a:buClr>
              <a:buFont typeface="Arial" charset="0"/>
              <a:buChar char="•"/>
            </a:pPr>
            <a:endParaRPr lang="en-US" altLang="en-US" dirty="0" smtClean="0"/>
          </a:p>
        </p:txBody>
      </p:sp>
      <p:pic>
        <p:nvPicPr>
          <p:cNvPr id="296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276600"/>
            <a:ext cx="731520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304800" y="990600"/>
            <a:ext cx="8610600" cy="5410200"/>
          </a:xfrm>
        </p:spPr>
        <p:txBody>
          <a:bodyPr/>
          <a:lstStyle/>
          <a:p>
            <a:pPr>
              <a:buClr>
                <a:schemeClr val="tx2"/>
              </a:buClr>
              <a:buFont typeface="Arial" charset="0"/>
              <a:buChar char="•"/>
            </a:pPr>
            <a:r>
              <a:rPr lang="en-US" altLang="en-US" smtClean="0">
                <a:ea typeface="ＭＳ Ｐゴシック" charset="-128"/>
              </a:rPr>
              <a:t>Life style and health</a:t>
            </a:r>
          </a:p>
          <a:p>
            <a:pPr lvl="1">
              <a:buClr>
                <a:schemeClr val="tx2"/>
              </a:buClr>
              <a:buFont typeface="Arial" charset="0"/>
              <a:buChar char="•"/>
            </a:pPr>
            <a:r>
              <a:rPr lang="en-US" altLang="en-US" smtClean="0"/>
              <a:t>If we take a look at the production function we can see that there are both positive inputs and </a:t>
            </a:r>
            <a:r>
              <a:rPr lang="en-US" altLang="en-US" u="sng" smtClean="0"/>
              <a:t>negative</a:t>
            </a:r>
            <a:r>
              <a:rPr lang="en-US" altLang="en-US" smtClean="0"/>
              <a:t> inputs</a:t>
            </a:r>
            <a:r>
              <a:rPr lang="en-US" altLang="en-US" smtClean="0">
                <a:latin typeface="Albany AMT" pitchFamily="34" charset="0"/>
                <a:sym typeface="Albany AMT" pitchFamily="34" charset="0"/>
              </a:rPr>
              <a:t>→</a:t>
            </a:r>
            <a:endParaRPr lang="en-US" altLang="en-US" smtClean="0"/>
          </a:p>
          <a:p>
            <a:pPr lvl="1">
              <a:buClr>
                <a:schemeClr val="tx2"/>
              </a:buClr>
              <a:buFont typeface="Wingdings 2" charset="2"/>
              <a:buNone/>
            </a:pPr>
            <a:r>
              <a:rPr lang="en-US" altLang="en-US" smtClean="0"/>
              <a:t>			H= f( M.C., X</a:t>
            </a:r>
            <a:r>
              <a:rPr lang="en-US" altLang="en-US" baseline="-25000" smtClean="0"/>
              <a:t>B</a:t>
            </a:r>
            <a:r>
              <a:rPr lang="en-US" altLang="en-US" smtClean="0"/>
              <a:t>, X</a:t>
            </a:r>
            <a:r>
              <a:rPr lang="en-US" altLang="en-US" baseline="-25000" smtClean="0"/>
              <a:t>G </a:t>
            </a:r>
            <a:r>
              <a:rPr lang="en-US" altLang="en-US" smtClean="0"/>
              <a:t>)</a:t>
            </a:r>
          </a:p>
          <a:p>
            <a:pPr lvl="1">
              <a:buClr>
                <a:schemeClr val="tx2"/>
              </a:buClr>
              <a:buFont typeface="Wingdings 2" charset="2"/>
              <a:buNone/>
            </a:pPr>
            <a:r>
              <a:rPr lang="en-US" altLang="en-US" smtClean="0"/>
              <a:t>				</a:t>
            </a:r>
            <a:r>
              <a:rPr lang="en-US" altLang="en-US" sz="2000" smtClean="0"/>
              <a:t>(+)     (-)    (+)</a:t>
            </a:r>
            <a:endParaRPr lang="en-US" altLang="en-US" smtClean="0"/>
          </a:p>
          <a:p>
            <a:pPr>
              <a:buClr>
                <a:schemeClr val="tx2"/>
              </a:buClr>
              <a:buFont typeface="Arial" charset="0"/>
              <a:buChar char="•"/>
            </a:pPr>
            <a:r>
              <a:rPr lang="en-US" altLang="en-US" smtClean="0">
                <a:ea typeface="ＭＳ Ｐゴシック" charset="-128"/>
              </a:rPr>
              <a:t>Average productivity vs. marginal productivity of M.C. :</a:t>
            </a:r>
          </a:p>
          <a:p>
            <a:pPr lvl="1">
              <a:buClr>
                <a:schemeClr val="tx2"/>
              </a:buClr>
              <a:buFont typeface="Arial" charset="0"/>
              <a:buChar char="•"/>
            </a:pPr>
            <a:r>
              <a:rPr lang="en-US" altLang="en-US" sz="2300" smtClean="0"/>
              <a:t>Average productivity (AP) - the quantity of product used per unit of output or quantity of m.c. used per unit of health  </a:t>
            </a:r>
          </a:p>
          <a:p>
            <a:pPr lvl="1">
              <a:buClr>
                <a:schemeClr val="tx2"/>
              </a:buClr>
              <a:buFont typeface="Arial" charset="0"/>
              <a:buChar char="•"/>
            </a:pPr>
            <a:r>
              <a:rPr lang="en-US" altLang="en-US" sz="2300" smtClean="0"/>
              <a:t>Marginal productivity (MP) - the additional output a firm can produce by using an additional unit of an output (holding use of other input constant) </a:t>
            </a:r>
            <a:r>
              <a:rPr lang="en-US" altLang="en-US" sz="2300" smtClean="0">
                <a:sym typeface="Albany AMT" pitchFamily="34" charset="0"/>
              </a:rPr>
              <a:t>→ </a:t>
            </a:r>
            <a:r>
              <a:rPr lang="en-US" altLang="en-US" sz="2300" smtClean="0"/>
              <a:t>MP (which we often see) may be quite low or even while AP may still be quite high </a:t>
            </a:r>
          </a:p>
          <a:p>
            <a:pPr lvl="1"/>
            <a:endParaRPr lang="en-US" alt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7848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 y="838200"/>
            <a:ext cx="7696200" cy="830263"/>
          </a:xfrm>
          <a:prstGeom prst="rect">
            <a:avLst/>
          </a:prstGeom>
          <a:noFill/>
        </p:spPr>
        <p:txBody>
          <a:bodyPr>
            <a:spAutoFit/>
          </a:bodyPr>
          <a:lstStyle>
            <a:lvl1pPr>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a:defRPr sz="2400">
                <a:solidFill>
                  <a:schemeClr val="tx1"/>
                </a:solidFill>
                <a:latin typeface="Arial" charset="0"/>
                <a:cs typeface="Arial" charset="0"/>
              </a:defRPr>
            </a:lvl3pPr>
            <a:lvl4pPr>
              <a:defRPr sz="2400">
                <a:solidFill>
                  <a:schemeClr val="tx1"/>
                </a:solidFill>
                <a:latin typeface="Arial" charset="0"/>
                <a:cs typeface="Arial" charset="0"/>
              </a:defRPr>
            </a:lvl4pPr>
            <a:lvl5pPr>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altLang="en-US">
                <a:latin typeface="Constantia" charset="0"/>
              </a:rPr>
              <a:t>The graph below helps illustrate total productivity with marginal productivity and average productivity: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838200"/>
            <a:ext cx="8458200" cy="5867400"/>
          </a:xfrm>
        </p:spPr>
        <p:txBody>
          <a:bodyPr/>
          <a:lstStyle/>
          <a:p>
            <a:pPr>
              <a:buClr>
                <a:schemeClr val="tx2"/>
              </a:buClr>
              <a:buFont typeface="Arial" charset="0"/>
              <a:buChar char="•"/>
            </a:pPr>
            <a:r>
              <a:rPr lang="en-US" altLang="en-US" smtClean="0">
                <a:ea typeface="ＭＳ Ｐゴシック" charset="-128"/>
              </a:rPr>
              <a:t>Intensive vs. extensive changes in productivity of M.C.</a:t>
            </a:r>
          </a:p>
          <a:p>
            <a:pPr lvl="1">
              <a:buClr>
                <a:schemeClr val="tx2"/>
              </a:buClr>
              <a:buFont typeface="Arial" charset="0"/>
              <a:buChar char="•"/>
            </a:pPr>
            <a:r>
              <a:rPr lang="en-US" altLang="en-US" smtClean="0"/>
              <a:t>2 ways to apply high levels of M.C.</a:t>
            </a:r>
          </a:p>
          <a:p>
            <a:pPr lvl="2">
              <a:buClr>
                <a:schemeClr val="tx2"/>
              </a:buClr>
              <a:buFont typeface="Arial" charset="0"/>
              <a:buChar char="•"/>
            </a:pPr>
            <a:r>
              <a:rPr lang="en-US" altLang="en-US" smtClean="0"/>
              <a:t>Intensively </a:t>
            </a:r>
            <a:r>
              <a:rPr lang="en-US" altLang="en-US" smtClean="0">
                <a:latin typeface="Albany AMT" pitchFamily="34" charset="0"/>
                <a:sym typeface="Albany AMT" pitchFamily="34" charset="0"/>
              </a:rPr>
              <a:t>→ </a:t>
            </a:r>
            <a:r>
              <a:rPr lang="en-US" altLang="en-US" smtClean="0"/>
              <a:t>increase use of M.C. for one individual patient or group of patients ( i.e. types of treatment)</a:t>
            </a:r>
          </a:p>
          <a:p>
            <a:pPr lvl="2">
              <a:buClr>
                <a:schemeClr val="tx2"/>
              </a:buClr>
              <a:buFont typeface="Arial" charset="0"/>
              <a:buChar char="•"/>
            </a:pPr>
            <a:r>
              <a:rPr lang="en-US" altLang="en-US" smtClean="0"/>
              <a:t>Extensively </a:t>
            </a:r>
            <a:r>
              <a:rPr lang="en-US" altLang="en-US" smtClean="0">
                <a:latin typeface="Albany AMT" pitchFamily="34" charset="0"/>
                <a:sym typeface="Albany AMT" pitchFamily="34" charset="0"/>
              </a:rPr>
              <a:t>→</a:t>
            </a:r>
            <a:r>
              <a:rPr lang="en-US" altLang="en-US" smtClean="0"/>
              <a:t> increase use of M.C. by increasing extent of treatment</a:t>
            </a:r>
          </a:p>
          <a:p>
            <a:pPr lvl="1">
              <a:buClr>
                <a:schemeClr val="tx2"/>
              </a:buClr>
              <a:buFont typeface="Arial" charset="0"/>
              <a:buChar char="•"/>
            </a:pPr>
            <a:r>
              <a:rPr lang="en-US" altLang="en-US" smtClean="0"/>
              <a:t>Choice may effect the productivity of M.C.</a:t>
            </a:r>
          </a:p>
          <a:p>
            <a:pPr>
              <a:buClr>
                <a:schemeClr val="tx2"/>
              </a:buClr>
              <a:buFont typeface="Arial" charset="0"/>
              <a:buChar char="•"/>
            </a:pPr>
            <a:r>
              <a:rPr lang="en-US" altLang="en-US" sz="2400" smtClean="0">
                <a:ea typeface="ＭＳ Ｐゴシック" charset="-128"/>
              </a:rPr>
              <a:t>Education </a:t>
            </a:r>
          </a:p>
          <a:p>
            <a:pPr lvl="1">
              <a:buClr>
                <a:schemeClr val="tx2"/>
              </a:buClr>
              <a:buFont typeface="Arial" charset="0"/>
              <a:buChar char="•"/>
            </a:pPr>
            <a:r>
              <a:rPr lang="en-US" altLang="en-US" sz="2000" smtClean="0"/>
              <a:t>Increase EDUC </a:t>
            </a:r>
            <a:r>
              <a:rPr lang="en-US" altLang="en-US" sz="2000" smtClean="0">
                <a:latin typeface="Albany AMT" pitchFamily="34" charset="0"/>
                <a:sym typeface="Albany AMT" pitchFamily="34" charset="0"/>
              </a:rPr>
              <a:t>→ </a:t>
            </a:r>
            <a:r>
              <a:rPr lang="en-US" altLang="en-US" sz="2000" smtClean="0">
                <a:sym typeface="Albany AMT" pitchFamily="34" charset="0"/>
              </a:rPr>
              <a:t>Increase Health</a:t>
            </a:r>
          </a:p>
          <a:p>
            <a:pPr lvl="2">
              <a:buClr>
                <a:schemeClr val="tx2"/>
              </a:buClr>
              <a:buFont typeface="Calibri" charset="0"/>
              <a:buAutoNum type="arabicPeriod"/>
            </a:pPr>
            <a:r>
              <a:rPr lang="en-US" altLang="en-US" sz="2000" smtClean="0">
                <a:sym typeface="Albany AMT" pitchFamily="34" charset="0"/>
              </a:rPr>
              <a:t>Self-selection – people who are healthy are more likely to be educated</a:t>
            </a:r>
          </a:p>
          <a:p>
            <a:pPr lvl="2">
              <a:buClr>
                <a:schemeClr val="tx2"/>
              </a:buClr>
              <a:buFont typeface="Calibri" charset="0"/>
              <a:buAutoNum type="arabicPeriod"/>
            </a:pPr>
            <a:r>
              <a:rPr lang="en-US" altLang="en-US" sz="2000" smtClean="0">
                <a:sym typeface="Albany AMT" pitchFamily="34" charset="0"/>
              </a:rPr>
              <a:t>Demand- Increased education then to be more efficient producers of health (i.e. better technology) </a:t>
            </a:r>
          </a:p>
          <a:p>
            <a:pPr lvl="1">
              <a:buClr>
                <a:schemeClr val="tx2"/>
              </a:buClr>
              <a:buFont typeface="Arial" charset="0"/>
              <a:buChar char="•"/>
            </a:pPr>
            <a:r>
              <a:rPr lang="en-US" altLang="en-US" sz="2000" smtClean="0">
                <a:sym typeface="Albany AMT" pitchFamily="34" charset="0"/>
              </a:rPr>
              <a:t>Empirical evidence tends to support 2</a:t>
            </a:r>
            <a:r>
              <a:rPr lang="en-US" altLang="en-US" sz="2000" baseline="30000" smtClean="0">
                <a:sym typeface="Albany AMT" pitchFamily="34" charset="0"/>
              </a:rPr>
              <a:t>nd</a:t>
            </a:r>
            <a:r>
              <a:rPr lang="en-US" altLang="en-US" sz="2000" smtClean="0">
                <a:sym typeface="Albany AMT" pitchFamily="34" charset="0"/>
              </a:rPr>
              <a:t> theory although not always  </a:t>
            </a:r>
            <a:r>
              <a:rPr lang="en-US" altLang="en-US" sz="2000" smtClean="0">
                <a:latin typeface="Albany AMT" pitchFamily="34" charset="0"/>
                <a:sym typeface="Albany AMT" pitchFamily="34" charset="0"/>
              </a:rPr>
              <a:t> </a:t>
            </a:r>
            <a:r>
              <a:rPr lang="en-US" altLang="en-US" sz="2000" smtClean="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Rectangle 1"/>
          <p:cNvSpPr>
            <a:spLocks noGrp="1"/>
          </p:cNvSpPr>
          <p:nvPr>
            <p:ph type="title"/>
          </p:nvPr>
        </p:nvSpPr>
        <p:spPr>
          <a:xfrm>
            <a:off x="457200" y="762000"/>
            <a:ext cx="8458200" cy="1295400"/>
          </a:xfrm>
        </p:spPr>
        <p:txBody>
          <a:bodyPr tIns="0"/>
          <a:lstStyle/>
          <a:p>
            <a:pPr defTabSz="858838"/>
            <a:r>
              <a:rPr lang="en-US" altLang="en-US" sz="4400" smtClean="0">
                <a:ea typeface="ＭＳ Ｐゴシック" charset="-128"/>
              </a:rPr>
              <a:t>Important (although not unique) Aspects of the Health Care Market:  </a:t>
            </a:r>
          </a:p>
        </p:txBody>
      </p:sp>
      <p:sp>
        <p:nvSpPr>
          <p:cNvPr id="5122" name="Rectangle 2"/>
          <p:cNvSpPr>
            <a:spLocks noGrp="1"/>
          </p:cNvSpPr>
          <p:nvPr>
            <p:ph type="body" idx="1"/>
          </p:nvPr>
        </p:nvSpPr>
        <p:spPr>
          <a:xfrm>
            <a:off x="381000" y="2286000"/>
            <a:ext cx="8458200" cy="1066800"/>
          </a:xfrm>
        </p:spPr>
        <p:txBody>
          <a:bodyPr lIns="0" tIns="0" rIns="0" bIns="0"/>
          <a:lstStyle/>
          <a:p>
            <a:pPr marL="881063" lvl="1" indent="-514350" defTabSz="904875">
              <a:lnSpc>
                <a:spcPct val="80000"/>
              </a:lnSpc>
              <a:spcBef>
                <a:spcPts val="500"/>
              </a:spcBef>
              <a:buClr>
                <a:schemeClr val="tx2"/>
              </a:buClr>
              <a:buFont typeface="Calibri" charset="0"/>
              <a:buAutoNum type="alphaUcPeriod"/>
            </a:pPr>
            <a:r>
              <a:rPr lang="en-US" altLang="en-US" sz="3200" dirty="0" smtClean="0"/>
              <a:t>Government Intervention</a:t>
            </a:r>
          </a:p>
          <a:p>
            <a:pPr marL="984250" lvl="2" indent="-342900" defTabSz="904875">
              <a:lnSpc>
                <a:spcPct val="80000"/>
              </a:lnSpc>
              <a:spcBef>
                <a:spcPts val="500"/>
              </a:spcBef>
              <a:buClr>
                <a:schemeClr val="tx2"/>
              </a:buClr>
              <a:buFont typeface="Arial" charset="0"/>
              <a:buChar char="•"/>
            </a:pPr>
            <a:r>
              <a:rPr lang="en-US" altLang="en-US" sz="2800" dirty="0" smtClean="0"/>
              <a:t>Examples of broad areas of government intervention include: </a:t>
            </a:r>
          </a:p>
          <a:p>
            <a:pPr marL="984250" lvl="2" indent="-342900" defTabSz="904875">
              <a:lnSpc>
                <a:spcPct val="80000"/>
              </a:lnSpc>
              <a:spcBef>
                <a:spcPts val="500"/>
              </a:spcBef>
              <a:buClr>
                <a:schemeClr val="tx2"/>
              </a:buClr>
            </a:pPr>
            <a:endParaRPr lang="en-US" altLang="en-US" dirty="0" smtClean="0"/>
          </a:p>
          <a:p>
            <a:pPr marL="984250" lvl="2" indent="-342900" defTabSz="904875">
              <a:lnSpc>
                <a:spcPct val="80000"/>
              </a:lnSpc>
              <a:spcBef>
                <a:spcPts val="500"/>
              </a:spcBef>
              <a:buClr>
                <a:schemeClr val="tx2"/>
              </a:buClr>
            </a:pPr>
            <a:endParaRPr lang="en-US" altLang="en-US" dirty="0" smtClean="0"/>
          </a:p>
          <a:p>
            <a:pPr marL="514350" indent="-514350" defTabSz="904875">
              <a:lnSpc>
                <a:spcPct val="80000"/>
              </a:lnSpc>
              <a:spcBef>
                <a:spcPts val="500"/>
              </a:spcBef>
              <a:buClr>
                <a:schemeClr val="tx2"/>
              </a:buClr>
              <a:buFont typeface="Calibri" charset="0"/>
              <a:buAutoNum type="arabicParenR"/>
            </a:pPr>
            <a:endParaRPr lang="en-US" altLang="en-US" dirty="0" smtClean="0">
              <a:ea typeface="ＭＳ Ｐゴシック" charset="-128"/>
            </a:endParaRPr>
          </a:p>
        </p:txBody>
      </p:sp>
      <p:sp>
        <p:nvSpPr>
          <p:cNvPr id="3" name="TextBox 2"/>
          <p:cNvSpPr txBox="1"/>
          <p:nvPr/>
        </p:nvSpPr>
        <p:spPr>
          <a:xfrm>
            <a:off x="838200" y="3352800"/>
            <a:ext cx="7620000" cy="2693045"/>
          </a:xfrm>
          <a:prstGeom prst="rect">
            <a:avLst/>
          </a:prstGeom>
          <a:noFill/>
        </p:spPr>
        <p:txBody>
          <a:bodyPr numCol="2">
            <a:spAutoFit/>
          </a:bodyPr>
          <a:lstStyle/>
          <a:p>
            <a:pPr marL="984250" lvl="2" indent="-342900" defTabSz="904875">
              <a:lnSpc>
                <a:spcPct val="80000"/>
              </a:lnSpc>
              <a:spcBef>
                <a:spcPts val="500"/>
              </a:spcBef>
              <a:buClr>
                <a:srgbClr val="04617B"/>
              </a:buClr>
              <a:buSzPct val="70000"/>
              <a:buFont typeface="Wingdings 2" pitchFamily="18" charset="2"/>
              <a:buChar char=""/>
              <a:defRPr/>
            </a:pPr>
            <a:r>
              <a:rPr lang="en-US" altLang="en-US" sz="2000" dirty="0">
                <a:solidFill>
                  <a:prstClr val="black"/>
                </a:solidFill>
                <a:latin typeface="Constantia"/>
                <a:ea typeface="ＭＳ Ｐゴシック" pitchFamily="34" charset="-128"/>
              </a:rPr>
              <a:t>Licensure</a:t>
            </a:r>
          </a:p>
          <a:p>
            <a:pPr marL="984250" lvl="2" indent="-342900" defTabSz="904875">
              <a:lnSpc>
                <a:spcPct val="80000"/>
              </a:lnSpc>
              <a:spcBef>
                <a:spcPts val="500"/>
              </a:spcBef>
              <a:buClr>
                <a:srgbClr val="04617B"/>
              </a:buClr>
              <a:buSzPct val="70000"/>
              <a:buFont typeface="Wingdings 2" pitchFamily="18" charset="2"/>
              <a:buChar char=""/>
              <a:defRPr/>
            </a:pPr>
            <a:r>
              <a:rPr lang="en-US" altLang="en-US" sz="2000" dirty="0">
                <a:solidFill>
                  <a:prstClr val="black"/>
                </a:solidFill>
                <a:latin typeface="Constantia"/>
                <a:ea typeface="ＭＳ Ｐゴシック" pitchFamily="34" charset="-128"/>
              </a:rPr>
              <a:t>Health Insurance</a:t>
            </a:r>
          </a:p>
          <a:p>
            <a:pPr marL="984250" lvl="2" indent="-342900" defTabSz="904875">
              <a:lnSpc>
                <a:spcPct val="80000"/>
              </a:lnSpc>
              <a:spcBef>
                <a:spcPts val="500"/>
              </a:spcBef>
              <a:buClr>
                <a:srgbClr val="04617B"/>
              </a:buClr>
              <a:buSzPct val="70000"/>
              <a:buFont typeface="Wingdings 2" pitchFamily="18" charset="2"/>
              <a:buChar char=""/>
              <a:defRPr/>
            </a:pPr>
            <a:r>
              <a:rPr lang="en-US" altLang="en-US" sz="2000" dirty="0">
                <a:solidFill>
                  <a:prstClr val="black"/>
                </a:solidFill>
                <a:latin typeface="Constantia"/>
                <a:ea typeface="ＭＳ Ｐゴシック" pitchFamily="34" charset="-128"/>
              </a:rPr>
              <a:t>Legal Issues</a:t>
            </a:r>
          </a:p>
          <a:p>
            <a:pPr marL="1257300" lvl="3" indent="-342900" defTabSz="904875">
              <a:lnSpc>
                <a:spcPct val="80000"/>
              </a:lnSpc>
              <a:spcBef>
                <a:spcPts val="500"/>
              </a:spcBef>
              <a:buClr>
                <a:srgbClr val="04617B"/>
              </a:buClr>
              <a:buSzPct val="65000"/>
              <a:buFont typeface="Wingdings 2" pitchFamily="18" charset="2"/>
              <a:buChar char=""/>
              <a:defRPr/>
            </a:pPr>
            <a:r>
              <a:rPr lang="en-US" altLang="en-US" sz="2000" dirty="0">
                <a:solidFill>
                  <a:prstClr val="black"/>
                </a:solidFill>
                <a:latin typeface="Constantia"/>
                <a:ea typeface="ＭＳ Ｐゴシック" pitchFamily="34" charset="-128"/>
              </a:rPr>
              <a:t>Dumping</a:t>
            </a:r>
          </a:p>
          <a:p>
            <a:pPr marL="1257300" lvl="3" indent="-342900" defTabSz="904875">
              <a:lnSpc>
                <a:spcPct val="80000"/>
              </a:lnSpc>
              <a:spcBef>
                <a:spcPts val="500"/>
              </a:spcBef>
              <a:buClr>
                <a:srgbClr val="04617B"/>
              </a:buClr>
              <a:buSzPct val="65000"/>
              <a:buFont typeface="Wingdings 2" pitchFamily="18" charset="2"/>
              <a:buChar char=""/>
              <a:defRPr/>
            </a:pPr>
            <a:r>
              <a:rPr lang="en-US" altLang="en-US" sz="2000" dirty="0">
                <a:solidFill>
                  <a:prstClr val="black"/>
                </a:solidFill>
                <a:latin typeface="Constantia"/>
                <a:ea typeface="ＭＳ Ｐゴシック" pitchFamily="34" charset="-128"/>
              </a:rPr>
              <a:t>Loss of life/ Assisted suicide</a:t>
            </a:r>
          </a:p>
          <a:p>
            <a:pPr marL="984250" lvl="2" indent="-342900" defTabSz="904875">
              <a:lnSpc>
                <a:spcPct val="80000"/>
              </a:lnSpc>
              <a:spcBef>
                <a:spcPts val="500"/>
              </a:spcBef>
              <a:buClr>
                <a:srgbClr val="04617B"/>
              </a:buClr>
              <a:buSzPct val="70000"/>
              <a:buFont typeface="Wingdings 2" pitchFamily="18" charset="2"/>
              <a:buChar char=""/>
              <a:defRPr/>
            </a:pPr>
            <a:r>
              <a:rPr lang="en-US" altLang="en-US" sz="2000" dirty="0">
                <a:solidFill>
                  <a:prstClr val="black"/>
                </a:solidFill>
                <a:latin typeface="Constantia"/>
                <a:ea typeface="ＭＳ Ｐゴシック" pitchFamily="34" charset="-128"/>
              </a:rPr>
              <a:t>Price Controls</a:t>
            </a:r>
          </a:p>
          <a:p>
            <a:pPr marL="1257300" lvl="3" indent="-342900" defTabSz="904875">
              <a:lnSpc>
                <a:spcPct val="80000"/>
              </a:lnSpc>
              <a:spcBef>
                <a:spcPts val="500"/>
              </a:spcBef>
              <a:buClr>
                <a:srgbClr val="04617B"/>
              </a:buClr>
              <a:buSzPct val="65000"/>
              <a:buFont typeface="Wingdings 2" pitchFamily="18" charset="2"/>
              <a:buChar char=""/>
              <a:defRPr/>
            </a:pPr>
            <a:r>
              <a:rPr lang="en-US" altLang="en-US" sz="2000" dirty="0">
                <a:solidFill>
                  <a:prstClr val="black"/>
                </a:solidFill>
                <a:latin typeface="Constantia"/>
                <a:ea typeface="ＭＳ Ｐゴシック" pitchFamily="34" charset="-128"/>
              </a:rPr>
              <a:t>Diagnostic Related Groups (DRGs)</a:t>
            </a:r>
          </a:p>
          <a:p>
            <a:pPr marL="1257300" lvl="3" indent="-342900" defTabSz="904875">
              <a:lnSpc>
                <a:spcPct val="80000"/>
              </a:lnSpc>
              <a:spcBef>
                <a:spcPts val="500"/>
              </a:spcBef>
              <a:buClr>
                <a:srgbClr val="04617B"/>
              </a:buClr>
              <a:buSzPct val="65000"/>
              <a:buFont typeface="Wingdings 2" pitchFamily="18" charset="2"/>
              <a:buChar char=""/>
              <a:defRPr/>
            </a:pPr>
            <a:r>
              <a:rPr lang="en-US" altLang="en-US" sz="2000" dirty="0">
                <a:solidFill>
                  <a:prstClr val="black"/>
                </a:solidFill>
                <a:latin typeface="Constantia"/>
                <a:ea typeface="ＭＳ Ｐゴシック" pitchFamily="34" charset="-128"/>
              </a:rPr>
              <a:t>Managed Care </a:t>
            </a:r>
          </a:p>
          <a:p>
            <a:pPr marL="984250" lvl="2" indent="-342900" defTabSz="904875">
              <a:lnSpc>
                <a:spcPct val="80000"/>
              </a:lnSpc>
              <a:spcBef>
                <a:spcPts val="500"/>
              </a:spcBef>
              <a:buClr>
                <a:srgbClr val="04617B"/>
              </a:buClr>
              <a:buSzPct val="70000"/>
              <a:buFont typeface="Wingdings 2" pitchFamily="18" charset="2"/>
              <a:buChar char=""/>
              <a:defRPr/>
            </a:pPr>
            <a:r>
              <a:rPr lang="en-US" altLang="en-US" sz="2000" dirty="0">
                <a:solidFill>
                  <a:prstClr val="black"/>
                </a:solidFill>
                <a:latin typeface="Constantia"/>
                <a:ea typeface="ＭＳ Ｐゴシック" pitchFamily="34" charset="-128"/>
              </a:rPr>
              <a:t>CON laws for hospitals + Expensive equipment</a:t>
            </a:r>
          </a:p>
          <a:p>
            <a:pPr marL="984250" lvl="2" indent="-342900" defTabSz="904875">
              <a:lnSpc>
                <a:spcPct val="80000"/>
              </a:lnSpc>
              <a:spcBef>
                <a:spcPts val="500"/>
              </a:spcBef>
              <a:buClr>
                <a:srgbClr val="04617B"/>
              </a:buClr>
              <a:buSzPct val="70000"/>
              <a:buFont typeface="Wingdings 2" pitchFamily="18" charset="2"/>
              <a:buChar char=""/>
              <a:defRPr/>
            </a:pPr>
            <a:r>
              <a:rPr lang="en-US" altLang="en-US" sz="2000" dirty="0">
                <a:solidFill>
                  <a:prstClr val="black"/>
                </a:solidFill>
                <a:latin typeface="Constantia"/>
                <a:ea typeface="ＭＳ Ｐゴシック" pitchFamily="34" charset="-128"/>
              </a:rPr>
              <a:t>Educational support</a:t>
            </a:r>
          </a:p>
          <a:p>
            <a:pPr marL="984250" lvl="2" indent="-342900" defTabSz="904875">
              <a:lnSpc>
                <a:spcPct val="80000"/>
              </a:lnSpc>
              <a:spcBef>
                <a:spcPts val="500"/>
              </a:spcBef>
              <a:buClr>
                <a:srgbClr val="04617B"/>
              </a:buClr>
              <a:buSzPct val="70000"/>
              <a:buFont typeface="Wingdings 2" pitchFamily="18" charset="2"/>
              <a:buChar char=""/>
              <a:defRPr/>
            </a:pPr>
            <a:r>
              <a:rPr lang="en-US" altLang="en-US" sz="2000" dirty="0">
                <a:solidFill>
                  <a:prstClr val="black"/>
                </a:solidFill>
                <a:latin typeface="Constantia"/>
                <a:ea typeface="ＭＳ Ｐゴシック" pitchFamily="34" charset="-128"/>
              </a:rPr>
              <a:t>Research &amp;Development (R&amp;D)</a:t>
            </a:r>
          </a:p>
          <a:p>
            <a:pPr marL="984250" lvl="2" indent="-342900" defTabSz="904875">
              <a:lnSpc>
                <a:spcPct val="80000"/>
              </a:lnSpc>
              <a:spcBef>
                <a:spcPts val="500"/>
              </a:spcBef>
              <a:buClr>
                <a:srgbClr val="04617B"/>
              </a:buClr>
              <a:buSzPct val="70000"/>
              <a:buFont typeface="Wingdings 2" pitchFamily="18" charset="2"/>
              <a:buChar char=""/>
              <a:defRPr/>
            </a:pPr>
            <a:r>
              <a:rPr lang="en-US" altLang="en-US" sz="2000" dirty="0">
                <a:solidFill>
                  <a:prstClr val="black"/>
                </a:solidFill>
                <a:latin typeface="Constantia"/>
                <a:ea typeface="ＭＳ Ｐゴシック" pitchFamily="34" charset="-128"/>
              </a:rPr>
              <a:t>Drug </a:t>
            </a:r>
            <a:r>
              <a:rPr lang="en-US" altLang="en-US" sz="2000" dirty="0" smtClean="0">
                <a:solidFill>
                  <a:prstClr val="black"/>
                </a:solidFill>
                <a:latin typeface="Constantia"/>
                <a:ea typeface="ＭＳ Ｐゴシック" pitchFamily="34" charset="-128"/>
              </a:rPr>
              <a:t>regulation</a:t>
            </a:r>
          </a:p>
          <a:p>
            <a:pPr marL="984250" lvl="2" indent="-342900" defTabSz="904875">
              <a:lnSpc>
                <a:spcPct val="80000"/>
              </a:lnSpc>
              <a:spcBef>
                <a:spcPts val="500"/>
              </a:spcBef>
              <a:buClr>
                <a:srgbClr val="04617B"/>
              </a:buClr>
              <a:buSzPct val="70000"/>
              <a:buFont typeface="Wingdings 2" pitchFamily="18" charset="2"/>
              <a:buChar char=""/>
              <a:defRPr/>
            </a:pPr>
            <a:r>
              <a:rPr lang="en-US" altLang="en-US" sz="2000" dirty="0" smtClean="0">
                <a:solidFill>
                  <a:prstClr val="black"/>
                </a:solidFill>
                <a:latin typeface="Constantia"/>
                <a:ea typeface="ＭＳ Ｐゴシック" pitchFamily="34" charset="-128"/>
              </a:rPr>
              <a:t>Affordable Care Act</a:t>
            </a:r>
            <a:endParaRPr lang="en-US" altLang="en-US" sz="2000" dirty="0">
              <a:solidFill>
                <a:prstClr val="black"/>
              </a:solidFill>
              <a:latin typeface="Constantia"/>
              <a:ea typeface="ＭＳ Ｐゴシック" pitchFamily="34"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8" presetClass="entr" presetSubtype="0" fill="hold" grpId="0" nodeType="afterEffect">
                                  <p:stCondLst>
                                    <p:cond delay="0"/>
                                  </p:stCondLst>
                                  <p:childTnLst>
                                    <p:set>
                                      <p:cBhvr>
                                        <p:cTn id="6" dur="1" fill="hold">
                                          <p:stCondLst>
                                            <p:cond delay="499"/>
                                          </p:stCondLst>
                                        </p:cTn>
                                        <p:tgtEl>
                                          <p:spTgt spid="51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122">
                                            <p:txEl>
                                              <p:pRg st="0" end="0"/>
                                            </p:txEl>
                                          </p:spTgt>
                                        </p:tgtEl>
                                        <p:attrNameLst>
                                          <p:attrName>style.visibility</p:attrName>
                                        </p:attrNameLst>
                                      </p:cBhvr>
                                      <p:to>
                                        <p:strVal val="visible"/>
                                      </p:to>
                                    </p:set>
                                    <p:anim calcmode="lin" valueType="num">
                                      <p:cBhvr additive="base">
                                        <p:cTn id="11" dur="500" fill="hold"/>
                                        <p:tgtEl>
                                          <p:spTgt spid="5122">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122">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122">
                                            <p:txEl>
                                              <p:pRg st="1" end="1"/>
                                            </p:txEl>
                                          </p:spTgt>
                                        </p:tgtEl>
                                        <p:attrNameLst>
                                          <p:attrName>style.visibility</p:attrName>
                                        </p:attrNameLst>
                                      </p:cBhvr>
                                      <p:to>
                                        <p:strVal val="visible"/>
                                      </p:to>
                                    </p:set>
                                    <p:anim calcmode="lin" valueType="num">
                                      <p:cBhvr additive="base">
                                        <p:cTn id="15" dur="500" fill="hold"/>
                                        <p:tgtEl>
                                          <p:spTgt spid="5122">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12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nimBg="1" autoUpdateAnimBg="0"/>
      <p:bldP spid="512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34000"/>
          </a:xfrm>
        </p:spPr>
        <p:txBody>
          <a:bodyPr/>
          <a:lstStyle/>
          <a:p>
            <a:pPr>
              <a:buClr>
                <a:schemeClr val="tx2"/>
              </a:buClr>
              <a:buFont typeface="Arial" charset="0"/>
              <a:buChar char="•"/>
            </a:pPr>
            <a:r>
              <a:rPr lang="en-US" altLang="en-US" smtClean="0">
                <a:ea typeface="ＭＳ Ｐゴシック" charset="-128"/>
              </a:rPr>
              <a:t>Now look at empirical examples of health production functions:</a:t>
            </a:r>
          </a:p>
          <a:p>
            <a:pPr marL="850900" lvl="1" indent="-457200">
              <a:buClr>
                <a:schemeClr val="tx2"/>
              </a:buClr>
              <a:buFont typeface="Calibri" charset="0"/>
              <a:buAutoNum type="arabicPeriod"/>
            </a:pPr>
            <a:r>
              <a:rPr lang="en-US" altLang="en-US" smtClean="0"/>
              <a:t>Auster </a:t>
            </a:r>
            <a:r>
              <a:rPr lang="en-US" altLang="en-US" i="1" smtClean="0"/>
              <a:t>et al. </a:t>
            </a:r>
            <a:r>
              <a:rPr lang="en-US" altLang="en-US" smtClean="0"/>
              <a:t>findings measure health by death rate</a:t>
            </a:r>
          </a:p>
          <a:p>
            <a:pPr marL="1123950" lvl="2" indent="-457200">
              <a:buClr>
                <a:schemeClr val="tx2"/>
              </a:buClr>
            </a:pPr>
            <a:r>
              <a:rPr lang="en-US" altLang="en-US" smtClean="0"/>
              <a:t>Expenditures on medical care increases health by 1 % ( or decrease death rate by 1%) </a:t>
            </a:r>
          </a:p>
          <a:p>
            <a:pPr marL="1123950" lvl="2" indent="-457200">
              <a:buClr>
                <a:schemeClr val="tx2"/>
              </a:buClr>
            </a:pPr>
            <a:r>
              <a:rPr lang="en-US" altLang="en-US" smtClean="0"/>
              <a:t>Elasticity w.r.t. education = - 0.20 ( twice as large) </a:t>
            </a:r>
          </a:p>
          <a:p>
            <a:pPr marL="1123950" lvl="2" indent="-457200">
              <a:buClr>
                <a:schemeClr val="tx2"/>
              </a:buClr>
            </a:pPr>
            <a:r>
              <a:rPr lang="en-US" altLang="en-US" smtClean="0"/>
              <a:t>Cigarette consumption</a:t>
            </a:r>
          </a:p>
          <a:p>
            <a:pPr marL="850900" lvl="1" indent="-457200">
              <a:buClr>
                <a:schemeClr val="tx2"/>
              </a:buClr>
            </a:pPr>
            <a:r>
              <a:rPr lang="en-US" altLang="en-US" sz="2000" smtClean="0"/>
              <a:t>The table below illustrates that education and income have a bigger impact on health than medical care: </a:t>
            </a:r>
          </a:p>
          <a:p>
            <a:pPr marL="1123950" lvl="2" indent="-457200">
              <a:buClr>
                <a:schemeClr val="tx2"/>
              </a:buClr>
              <a:buFont typeface="Wingdings 2" charset="2"/>
              <a:buNone/>
            </a:pPr>
            <a:r>
              <a:rPr lang="en-US" altLang="en-US" smtClean="0"/>
              <a:t>    </a:t>
            </a:r>
          </a:p>
          <a:p>
            <a:pPr marL="850900" lvl="1" indent="-457200"/>
            <a:endParaRPr lang="en-US" altLang="en-US" smtClean="0"/>
          </a:p>
        </p:txBody>
      </p:sp>
      <p:graphicFrame>
        <p:nvGraphicFramePr>
          <p:cNvPr id="4" name="Table 3"/>
          <p:cNvGraphicFramePr>
            <a:graphicFrameLocks noGrp="1"/>
          </p:cNvGraphicFramePr>
          <p:nvPr>
            <p:extLst>
              <p:ext uri="{D42A27DB-BD31-4B8C-83A1-F6EECF244321}">
                <p14:modId xmlns:p14="http://schemas.microsoft.com/office/powerpoint/2010/main" val="2317223402"/>
              </p:ext>
            </p:extLst>
          </p:nvPr>
        </p:nvGraphicFramePr>
        <p:xfrm>
          <a:off x="2286000" y="4191000"/>
          <a:ext cx="4495800" cy="2470785"/>
        </p:xfrm>
        <a:graphic>
          <a:graphicData uri="http://schemas.openxmlformats.org/drawingml/2006/table">
            <a:tbl>
              <a:tblPr/>
              <a:tblGrid>
                <a:gridCol w="2247900"/>
                <a:gridCol w="2247900"/>
              </a:tblGrid>
              <a:tr h="396875">
                <a:tc gridSpan="2">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onstantia" charset="0"/>
                          <a:cs typeface="Arial" charset="0"/>
                        </a:rPr>
                        <a:t>Elasticity coefficient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96875">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onstantia" charset="0"/>
                          <a:cs typeface="Arial" charset="0"/>
                        </a:rPr>
                        <a:t>Medical Care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onstantia" charset="0"/>
                          <a:cs typeface="Arial" charset="0"/>
                        </a:rPr>
                        <a:t>-0.1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onstantia"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onstantia" charset="0"/>
                          <a:cs typeface="Arial" charset="0"/>
                        </a:rPr>
                        <a:t>Education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onstantia" charset="0"/>
                          <a:cs typeface="Arial"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onstantia" charset="0"/>
                          <a:cs typeface="Arial" charset="0"/>
                        </a:rPr>
                        <a:t>Cigarette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Constantia"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onstantia" charset="0"/>
                          <a:cs typeface="Arial"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onstantia" charset="0"/>
                          <a:cs typeface="Arial" charset="0"/>
                        </a:rPr>
                        <a:t>Income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onstantia" charset="0"/>
                          <a:cs typeface="Arial"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609600" y="1066800"/>
            <a:ext cx="8153400" cy="5334000"/>
          </a:xfrm>
        </p:spPr>
        <p:txBody>
          <a:bodyPr/>
          <a:lstStyle/>
          <a:p>
            <a:pPr marL="881063" lvl="1" indent="-514350">
              <a:buClr>
                <a:schemeClr val="tx2"/>
              </a:buClr>
              <a:buFont typeface="Calibri" charset="0"/>
              <a:buAutoNum type="arabicPeriod" startAt="2"/>
            </a:pPr>
            <a:r>
              <a:rPr lang="en-US" altLang="en-US" dirty="0" smtClean="0"/>
              <a:t>Other results</a:t>
            </a:r>
          </a:p>
          <a:p>
            <a:pPr marL="881063" lvl="1" indent="-514350">
              <a:buClr>
                <a:schemeClr val="tx2"/>
              </a:buClr>
              <a:buFont typeface="Calibri" charset="0"/>
              <a:buAutoNum type="arabicPeriod" startAt="2"/>
            </a:pPr>
            <a:endParaRPr lang="en-US" altLang="en-US" dirty="0" smtClean="0"/>
          </a:p>
          <a:p>
            <a:pPr marL="881063" lvl="1" indent="-514350">
              <a:buClr>
                <a:schemeClr val="tx2"/>
              </a:buClr>
              <a:buFont typeface="Calibri" charset="0"/>
              <a:buAutoNum type="arabicPeriod" startAt="2"/>
            </a:pPr>
            <a:endParaRPr lang="en-US" altLang="en-US" dirty="0" smtClean="0"/>
          </a:p>
          <a:p>
            <a:pPr marL="881063" lvl="1" indent="-514350">
              <a:buClr>
                <a:schemeClr val="tx2"/>
              </a:buClr>
              <a:buFont typeface="Calibri" charset="0"/>
              <a:buAutoNum type="arabicPeriod" startAt="2"/>
            </a:pPr>
            <a:endParaRPr lang="en-US" altLang="en-US" dirty="0" smtClean="0"/>
          </a:p>
          <a:p>
            <a:pPr marL="881063" lvl="1" indent="-514350">
              <a:buClr>
                <a:schemeClr val="tx2"/>
              </a:buClr>
              <a:buFont typeface="Calibri" charset="0"/>
              <a:buAutoNum type="arabicPeriod" startAt="2"/>
            </a:pPr>
            <a:endParaRPr lang="en-US" altLang="en-US" dirty="0" smtClean="0"/>
          </a:p>
          <a:p>
            <a:pPr marL="881063" lvl="1" indent="-514350">
              <a:buClr>
                <a:schemeClr val="tx2"/>
              </a:buClr>
              <a:buFont typeface="Calibri" charset="0"/>
              <a:buAutoNum type="arabicPeriod" startAt="2"/>
            </a:pPr>
            <a:endParaRPr lang="en-US" altLang="en-US" dirty="0" smtClean="0"/>
          </a:p>
          <a:p>
            <a:pPr marL="881063" lvl="1" indent="-514350">
              <a:buClr>
                <a:schemeClr val="tx2"/>
              </a:buClr>
              <a:buFont typeface="Calibri" charset="0"/>
              <a:buAutoNum type="arabicPeriod" startAt="2"/>
            </a:pPr>
            <a:endParaRPr lang="en-US" altLang="en-US" dirty="0" smtClean="0"/>
          </a:p>
          <a:p>
            <a:pPr marL="881063" lvl="1" indent="-514350">
              <a:buClr>
                <a:schemeClr val="tx2"/>
              </a:buClr>
              <a:buFont typeface="Calibri" charset="0"/>
              <a:buAutoNum type="arabicPeriod" startAt="2"/>
            </a:pPr>
            <a:endParaRPr lang="en-US" altLang="en-US" dirty="0" smtClean="0"/>
          </a:p>
          <a:p>
            <a:pPr marL="1155700" lvl="2" indent="-514350">
              <a:buClr>
                <a:schemeClr val="tx2"/>
              </a:buClr>
              <a:buFont typeface="Wingdings 2" charset="2"/>
              <a:buNone/>
            </a:pPr>
            <a:r>
              <a:rPr lang="en-US" altLang="en-US" dirty="0" smtClean="0"/>
              <a:t> </a:t>
            </a:r>
          </a:p>
          <a:p>
            <a:pPr marL="881063" lvl="1" indent="-514350">
              <a:buClr>
                <a:schemeClr val="tx2"/>
              </a:buClr>
              <a:buFont typeface="Wingdings 2" charset="2"/>
              <a:buNone/>
            </a:pPr>
            <a:endParaRPr lang="en-US" alt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495410003"/>
              </p:ext>
            </p:extLst>
          </p:nvPr>
        </p:nvGraphicFramePr>
        <p:xfrm>
          <a:off x="1295400" y="1905000"/>
          <a:ext cx="6858000" cy="2832735"/>
        </p:xfrm>
        <a:graphic>
          <a:graphicData uri="http://schemas.openxmlformats.org/drawingml/2006/table">
            <a:tbl>
              <a:tblPr/>
              <a:tblGrid>
                <a:gridCol w="3429000"/>
                <a:gridCol w="3429000"/>
              </a:tblGrid>
              <a:tr h="352425">
                <a:tc gridSpan="2">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onstantia" charset="0"/>
                          <a:cs typeface="Arial" charset="0"/>
                        </a:rPr>
                        <a:t>Impact on Age Adjusted Death Rates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52425">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PI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Education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HMO Effect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No significant impact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Cigarette Consumption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Alcohol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 Non-white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No significant impact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nstantia" charset="0"/>
                          <a:cs typeface="Arial" charset="0"/>
                        </a:rPr>
                        <a:t>Medical Care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 </a:t>
                      </a:r>
                      <a:r>
                        <a:rPr kumimoji="0" lang="en-US" altLang="en-US" sz="1600" b="0" i="0" u="sng" strike="noStrike" cap="none" normalizeH="0" baseline="0" smtClean="0">
                          <a:ln>
                            <a:noFill/>
                          </a:ln>
                          <a:solidFill>
                            <a:schemeClr val="tx1"/>
                          </a:solidFill>
                          <a:effectLst/>
                          <a:latin typeface="Constantia" charset="0"/>
                          <a:cs typeface="Arial" charset="0"/>
                        </a:rPr>
                        <a:t>and </a:t>
                      </a:r>
                      <a:r>
                        <a:rPr kumimoji="0" lang="en-US" altLang="en-US" sz="1600" b="0" i="0" u="none" strike="noStrike" cap="none" normalizeH="0" baseline="0" smtClean="0">
                          <a:ln>
                            <a:noFill/>
                          </a:ln>
                          <a:solidFill>
                            <a:schemeClr val="tx1"/>
                          </a:solidFill>
                          <a:effectLst/>
                          <a:latin typeface="Constantia" charset="0"/>
                          <a:cs typeface="Arial" charset="0"/>
                        </a:rPr>
                        <a:t>highly significant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838200"/>
            <a:ext cx="8229600" cy="5486400"/>
          </a:xfrm>
        </p:spPr>
        <p:txBody>
          <a:bodyPr/>
          <a:lstStyle/>
          <a:p>
            <a:r>
              <a:rPr lang="en-US" altLang="en-US" dirty="0" smtClean="0">
                <a:ea typeface="ＭＳ Ｐゴシック" charset="-128"/>
              </a:rPr>
              <a:t>My results continued…</a:t>
            </a:r>
          </a:p>
          <a:p>
            <a:endParaRPr lang="en-US" altLang="en-US" dirty="0" smtClean="0">
              <a:ea typeface="ＭＳ Ｐゴシック" charset="-128"/>
            </a:endParaRPr>
          </a:p>
          <a:p>
            <a:endParaRPr lang="en-US" altLang="en-US" dirty="0" smtClean="0">
              <a:ea typeface="ＭＳ Ｐゴシック" charset="-128"/>
            </a:endParaRPr>
          </a:p>
          <a:p>
            <a:endParaRPr lang="en-US" altLang="en-US" dirty="0" smtClean="0">
              <a:ea typeface="ＭＳ Ｐゴシック" charset="-128"/>
            </a:endParaRPr>
          </a:p>
          <a:p>
            <a:endParaRPr lang="en-US" altLang="en-US" dirty="0" smtClean="0">
              <a:ea typeface="ＭＳ Ｐゴシック" charset="-128"/>
            </a:endParaRPr>
          </a:p>
          <a:p>
            <a:endParaRPr lang="en-US" altLang="en-US" dirty="0" smtClean="0">
              <a:ea typeface="ＭＳ Ｐゴシック" charset="-128"/>
            </a:endParaRPr>
          </a:p>
          <a:p>
            <a:endParaRPr lang="en-US" altLang="en-US" dirty="0" smtClean="0">
              <a:ea typeface="ＭＳ Ｐゴシック" charset="-128"/>
            </a:endParaRPr>
          </a:p>
          <a:p>
            <a:endParaRPr lang="en-US" altLang="en-US" dirty="0" smtClean="0">
              <a:ea typeface="ＭＳ Ｐゴシック" charset="-128"/>
            </a:endParaRPr>
          </a:p>
          <a:p>
            <a:endParaRPr lang="en-US" altLang="en-US" dirty="0" smtClean="0">
              <a:ea typeface="ＭＳ Ｐゴシック" charset="-128"/>
            </a:endParaRPr>
          </a:p>
          <a:p>
            <a:pPr>
              <a:buFont typeface="Wingdings 2" charset="2"/>
              <a:buNone/>
            </a:pPr>
            <a:r>
              <a:rPr lang="en-US" altLang="en-US" dirty="0" smtClean="0">
                <a:ea typeface="ＭＳ Ｐゴシック" charset="-128"/>
              </a:rPr>
              <a:t> </a:t>
            </a:r>
          </a:p>
        </p:txBody>
      </p:sp>
      <p:graphicFrame>
        <p:nvGraphicFramePr>
          <p:cNvPr id="4" name="Table 3"/>
          <p:cNvGraphicFramePr>
            <a:graphicFrameLocks noGrp="1"/>
          </p:cNvGraphicFramePr>
          <p:nvPr/>
        </p:nvGraphicFramePr>
        <p:xfrm>
          <a:off x="914400" y="1447800"/>
          <a:ext cx="7696200" cy="3771265"/>
        </p:xfrm>
        <a:graphic>
          <a:graphicData uri="http://schemas.openxmlformats.org/drawingml/2006/table">
            <a:tbl>
              <a:tblPr/>
              <a:tblGrid>
                <a:gridCol w="2743200"/>
                <a:gridCol w="4953000"/>
              </a:tblGrid>
              <a:tr h="384175">
                <a:tc gridSpan="2">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Constantia" charset="0"/>
                          <a:cs typeface="Arial" charset="0"/>
                        </a:rPr>
                        <a:t>Impact on Medical Care (PHCE or HOSEXP)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71475">
                <a:tc gridSpan="2">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Demographics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71475">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     PI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Constantia"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     Education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     HMOs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Increasing M.C. in short-run (at decreasing rate) </a:t>
                      </a:r>
                      <a:r>
                        <a:rPr kumimoji="0" lang="en-US" altLang="en-US" sz="1600" b="0" i="0" u="sng" strike="noStrike" cap="none" normalizeH="0" baseline="0" smtClean="0">
                          <a:ln>
                            <a:noFill/>
                          </a:ln>
                          <a:solidFill>
                            <a:schemeClr val="tx1"/>
                          </a:solidFill>
                          <a:effectLst/>
                          <a:latin typeface="Constantia" charset="0"/>
                          <a:cs typeface="Arial" charset="0"/>
                        </a:rPr>
                        <a:t>but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Decreasing M.C. in long-run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Inputs MDs/POP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 MDs General Practice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Hospital Occupancy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 (Hospexp)/ - (PHCE)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Support Personnel/ Capita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charset="2"/>
                        <a:defRPr sz="2200">
                          <a:solidFill>
                            <a:schemeClr val="tx1"/>
                          </a:solidFill>
                          <a:latin typeface="Constantia" charset="0"/>
                          <a:ea typeface="ＭＳ Ｐゴシック" charset="-128"/>
                        </a:defRPr>
                      </a:lvl1pPr>
                      <a:lvl2pPr marL="37931725" indent="-37474525">
                        <a:spcBef>
                          <a:spcPct val="20000"/>
                        </a:spcBef>
                        <a:buClr>
                          <a:schemeClr val="accent1"/>
                        </a:buClr>
                        <a:buSzPct val="85000"/>
                        <a:buFont typeface="Wingdings 2" charset="2"/>
                        <a:defRPr sz="2000">
                          <a:solidFill>
                            <a:schemeClr val="tx1"/>
                          </a:solidFill>
                          <a:latin typeface="Constantia" charset="0"/>
                          <a:ea typeface="ＭＳ Ｐゴシック" charset="-128"/>
                        </a:defRPr>
                      </a:lvl2pPr>
                      <a:lvl3pPr>
                        <a:spcBef>
                          <a:spcPct val="20000"/>
                        </a:spcBef>
                        <a:defRPr sz="1900">
                          <a:solidFill>
                            <a:schemeClr val="tx1"/>
                          </a:solidFill>
                          <a:latin typeface="Constantia" charset="0"/>
                          <a:ea typeface="ＭＳ Ｐゴシック" charset="-128"/>
                        </a:defRPr>
                      </a:lvl3pPr>
                      <a:lvl4pPr>
                        <a:spcBef>
                          <a:spcPct val="20000"/>
                        </a:spcBef>
                        <a:defRPr>
                          <a:solidFill>
                            <a:schemeClr val="tx1"/>
                          </a:solidFill>
                          <a:latin typeface="Constantia" charset="0"/>
                          <a:ea typeface="ＭＳ Ｐゴシック" charset="-128"/>
                        </a:defRPr>
                      </a:lvl4pPr>
                      <a:lvl5pPr>
                        <a:spcBef>
                          <a:spcPct val="20000"/>
                        </a:spcBef>
                        <a:defRPr>
                          <a:solidFill>
                            <a:schemeClr val="tx1"/>
                          </a:solidFill>
                          <a:latin typeface="Constantia" charset="0"/>
                          <a:ea typeface="ＭＳ Ｐゴシック" charset="-128"/>
                        </a:defRPr>
                      </a:lvl5pPr>
                      <a:lvl6pPr marL="457200" eaLnBrk="0" fontAlgn="base" hangingPunct="0">
                        <a:spcBef>
                          <a:spcPct val="20000"/>
                        </a:spcBef>
                        <a:spcAft>
                          <a:spcPct val="0"/>
                        </a:spcAft>
                        <a:defRPr>
                          <a:solidFill>
                            <a:schemeClr val="tx1"/>
                          </a:solidFill>
                          <a:latin typeface="Constantia" charset="0"/>
                          <a:ea typeface="ＭＳ Ｐゴシック" charset="-128"/>
                        </a:defRPr>
                      </a:lvl6pPr>
                      <a:lvl7pPr marL="914400" eaLnBrk="0" fontAlgn="base" hangingPunct="0">
                        <a:spcBef>
                          <a:spcPct val="20000"/>
                        </a:spcBef>
                        <a:spcAft>
                          <a:spcPct val="0"/>
                        </a:spcAft>
                        <a:defRPr>
                          <a:solidFill>
                            <a:schemeClr val="tx1"/>
                          </a:solidFill>
                          <a:latin typeface="Constantia" charset="0"/>
                          <a:ea typeface="ＭＳ Ｐゴシック" charset="-128"/>
                        </a:defRPr>
                      </a:lvl7pPr>
                      <a:lvl8pPr marL="1371600" eaLnBrk="0" fontAlgn="base" hangingPunct="0">
                        <a:spcBef>
                          <a:spcPct val="20000"/>
                        </a:spcBef>
                        <a:spcAft>
                          <a:spcPct val="0"/>
                        </a:spcAft>
                        <a:defRPr>
                          <a:solidFill>
                            <a:schemeClr val="tx1"/>
                          </a:solidFill>
                          <a:latin typeface="Constantia" charset="0"/>
                          <a:ea typeface="ＭＳ Ｐゴシック" charset="-128"/>
                        </a:defRPr>
                      </a:lvl8pPr>
                      <a:lvl9pPr marL="1828800" eaLnBrk="0" fontAlgn="base" hangingPunct="0">
                        <a:spcBef>
                          <a:spcPct val="20000"/>
                        </a:spcBef>
                        <a:spcAft>
                          <a:spcPct val="0"/>
                        </a:spcAft>
                        <a:defRPr>
                          <a:solidFill>
                            <a:schemeClr val="tx1"/>
                          </a:solidFill>
                          <a:latin typeface="Constant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Constantia" charset="0"/>
                          <a:cs typeface="Arial" charset="0"/>
                        </a:rPr>
                        <a:t>+ and  quite large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609600" y="1143000"/>
            <a:ext cx="7543800" cy="4953000"/>
          </a:xfrm>
        </p:spPr>
        <p:txBody>
          <a:bodyPr/>
          <a:lstStyle/>
          <a:p>
            <a:pPr marL="514350" indent="-514350">
              <a:buClr>
                <a:schemeClr val="tx2"/>
              </a:buClr>
              <a:buFont typeface="Arial" charset="0"/>
              <a:buChar char="•"/>
            </a:pPr>
            <a:r>
              <a:rPr lang="en-US" altLang="en-US" sz="3200" dirty="0" smtClean="0">
                <a:ea typeface="ＭＳ Ｐゴシック" charset="-128"/>
              </a:rPr>
              <a:t>Measurement problems in health care</a:t>
            </a:r>
          </a:p>
          <a:p>
            <a:pPr marL="881063" lvl="1" indent="-514350">
              <a:buClr>
                <a:schemeClr val="tx2"/>
              </a:buClr>
            </a:pPr>
            <a:r>
              <a:rPr lang="en-US" altLang="en-US" sz="2800" dirty="0" smtClean="0"/>
              <a:t>Unlike other types of production, it is often difficult to measure items in health care markets.  We will discuss three main types of problems.  How do we measure:</a:t>
            </a:r>
          </a:p>
          <a:p>
            <a:pPr marL="1155700" lvl="2" indent="-514350">
              <a:buClr>
                <a:schemeClr val="tx2"/>
              </a:buClr>
            </a:pPr>
            <a:r>
              <a:rPr lang="en-US" altLang="en-US" sz="2500" dirty="0" smtClean="0"/>
              <a:t>Health</a:t>
            </a:r>
          </a:p>
          <a:p>
            <a:pPr marL="1155700" lvl="2" indent="-514350">
              <a:buClr>
                <a:schemeClr val="tx2"/>
              </a:buClr>
            </a:pPr>
            <a:r>
              <a:rPr lang="en-US" altLang="en-US" sz="2500" dirty="0" smtClean="0"/>
              <a:t>Medical care output</a:t>
            </a:r>
          </a:p>
          <a:p>
            <a:pPr marL="1155700" lvl="2" indent="-514350">
              <a:buClr>
                <a:schemeClr val="tx2"/>
              </a:buClr>
            </a:pPr>
            <a:r>
              <a:rPr lang="en-US" altLang="en-US" sz="2500" dirty="0" smtClean="0"/>
              <a:t>Prices of Medical Care</a:t>
            </a:r>
          </a:p>
          <a:p>
            <a:pPr marL="1428750" lvl="3" indent="-514350">
              <a:buClr>
                <a:schemeClr val="tx2"/>
              </a:buClr>
            </a:pPr>
            <a:endParaRPr lang="en-US" alt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229600" cy="5257800"/>
          </a:xfrm>
        </p:spPr>
        <p:txBody>
          <a:bodyPr/>
          <a:lstStyle/>
          <a:p>
            <a:r>
              <a:rPr lang="en-US" dirty="0" smtClean="0"/>
              <a:t>Measuring Health</a:t>
            </a:r>
          </a:p>
          <a:p>
            <a:pPr lvl="1"/>
            <a:r>
              <a:rPr lang="en-US" dirty="0" smtClean="0"/>
              <a:t>Recall our health production function: </a:t>
            </a:r>
          </a:p>
          <a:p>
            <a:pPr lvl="2"/>
            <a:r>
              <a:rPr lang="en-US" dirty="0" smtClean="0"/>
              <a:t>Health = f(MC, </a:t>
            </a:r>
            <a:r>
              <a:rPr lang="en-US" dirty="0" err="1" smtClean="0"/>
              <a:t>Educ</a:t>
            </a:r>
            <a:r>
              <a:rPr lang="en-US" dirty="0" smtClean="0"/>
              <a:t>, Income, etc.)</a:t>
            </a:r>
          </a:p>
          <a:p>
            <a:pPr lvl="2"/>
            <a:r>
              <a:rPr lang="en-US" dirty="0" smtClean="0"/>
              <a:t>Need to know how to measure health to estimate production functions and determine efficiency.</a:t>
            </a:r>
          </a:p>
          <a:p>
            <a:pPr lvl="1"/>
            <a:r>
              <a:rPr lang="en-US" dirty="0" smtClean="0"/>
              <a:t>What are the alternatives?</a:t>
            </a:r>
          </a:p>
          <a:p>
            <a:pPr lvl="2"/>
            <a:r>
              <a:rPr lang="en-US" dirty="0" smtClean="0"/>
              <a:t>Death Rate</a:t>
            </a:r>
          </a:p>
          <a:p>
            <a:pPr lvl="3"/>
            <a:r>
              <a:rPr lang="en-US" dirty="0" smtClean="0"/>
              <a:t>Usually use Age Adjusted Death Rates = death rates that would occur if every jurisdiction had the same age distribution.</a:t>
            </a:r>
          </a:p>
          <a:p>
            <a:pPr lvl="3"/>
            <a:r>
              <a:rPr lang="en-US" dirty="0" smtClean="0"/>
              <a:t>Advantages = objective, easy to measure/obtain</a:t>
            </a:r>
          </a:p>
          <a:p>
            <a:pPr lvl="3"/>
            <a:r>
              <a:rPr lang="en-US" dirty="0" smtClean="0"/>
              <a:t>Disadvantages = does not entirely measure the concept of “health”, i.e., it’s a dichotomous measure with bad health = death; good health = alive; we actually think health is more than just this.</a:t>
            </a:r>
          </a:p>
        </p:txBody>
      </p:sp>
    </p:spTree>
    <p:extLst>
      <p:ext uri="{BB962C8B-B14F-4D97-AF65-F5344CB8AC3E}">
        <p14:creationId xmlns:p14="http://schemas.microsoft.com/office/powerpoint/2010/main" val="3908582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990600"/>
            <a:ext cx="8229600" cy="5334000"/>
          </a:xfrm>
        </p:spPr>
        <p:txBody>
          <a:bodyPr/>
          <a:lstStyle/>
          <a:p>
            <a:pPr lvl="1"/>
            <a:r>
              <a:rPr lang="en-US" dirty="0" smtClean="0"/>
              <a:t>Survey data – </a:t>
            </a:r>
            <a:r>
              <a:rPr lang="en-US" dirty="0" err="1" smtClean="0"/>
              <a:t>e.g</a:t>
            </a:r>
            <a:r>
              <a:rPr lang="en-US" dirty="0" smtClean="0"/>
              <a:t>, simply survey individuals and ask them about their health – a common way to do this is ask a survey question like “In the past month, how many days have you missed from work due to illness?” or “On a scale of 1 to 5, with 1 being the worst and 5 being the best, rate your average health in the past month”.</a:t>
            </a:r>
          </a:p>
          <a:p>
            <a:pPr lvl="2"/>
            <a:r>
              <a:rPr lang="en-US" dirty="0" smtClean="0"/>
              <a:t>Advantages = more precise measure of health than death rates.</a:t>
            </a:r>
          </a:p>
          <a:p>
            <a:pPr lvl="2"/>
            <a:r>
              <a:rPr lang="en-US" dirty="0" smtClean="0"/>
              <a:t>Disadvantages = subjective, open to interpretation (and lies/misinterpretation – this is a common problem with survey data.)</a:t>
            </a:r>
          </a:p>
          <a:p>
            <a:pPr lvl="2"/>
            <a:endParaRPr lang="en-US" dirty="0"/>
          </a:p>
        </p:txBody>
      </p:sp>
    </p:spTree>
    <p:extLst>
      <p:ext uri="{BB962C8B-B14F-4D97-AF65-F5344CB8AC3E}">
        <p14:creationId xmlns:p14="http://schemas.microsoft.com/office/powerpoint/2010/main" val="260994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pPr lvl="1"/>
            <a:r>
              <a:rPr lang="en-US" dirty="0" smtClean="0"/>
              <a:t>Morbidity Data = incidence of illnesses/disease.  Notice that this requires that the different illnesses/diseases be aggregated to get an overall measure, which requires researches to </a:t>
            </a:r>
            <a:r>
              <a:rPr lang="en-US" u="sng" dirty="0" smtClean="0"/>
              <a:t>weight</a:t>
            </a:r>
            <a:r>
              <a:rPr lang="en-US" dirty="0" smtClean="0"/>
              <a:t> (i.e., decide importance) of each illness/disease.  This is called a weighted average.</a:t>
            </a:r>
          </a:p>
          <a:p>
            <a:pPr lvl="2"/>
            <a:r>
              <a:rPr lang="en-US" dirty="0" smtClean="0"/>
              <a:t>Advantages = more precise, seemingly objective (i.e., the incidences of each illness/disease is objective).</a:t>
            </a:r>
          </a:p>
          <a:p>
            <a:pPr lvl="2"/>
            <a:r>
              <a:rPr lang="en-US" dirty="0" smtClean="0"/>
              <a:t>Disadvantages = actually subjective because the importance of each illness/disease (the weights) are decided subjectively.</a:t>
            </a:r>
          </a:p>
          <a:p>
            <a:pPr lvl="1"/>
            <a:r>
              <a:rPr lang="en-US" dirty="0"/>
              <a:t>This gives you an idea of the problems.  </a:t>
            </a:r>
            <a:r>
              <a:rPr lang="en-US" dirty="0" smtClean="0"/>
              <a:t>Other possibilities exist, all with advantages and disadvantages.  There </a:t>
            </a:r>
            <a:r>
              <a:rPr lang="en-US" dirty="0"/>
              <a:t>is </a:t>
            </a:r>
            <a:r>
              <a:rPr lang="en-US" dirty="0" smtClean="0"/>
              <a:t>not an easy answer.</a:t>
            </a:r>
            <a:endParaRPr lang="en-US" dirty="0"/>
          </a:p>
        </p:txBody>
      </p:sp>
    </p:spTree>
    <p:extLst>
      <p:ext uri="{BB962C8B-B14F-4D97-AF65-F5344CB8AC3E}">
        <p14:creationId xmlns:p14="http://schemas.microsoft.com/office/powerpoint/2010/main" val="3041120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measure Medical Care</a:t>
            </a:r>
            <a:endParaRPr lang="en-US" dirty="0"/>
          </a:p>
        </p:txBody>
      </p:sp>
      <p:sp>
        <p:nvSpPr>
          <p:cNvPr id="3" name="Content Placeholder 2"/>
          <p:cNvSpPr>
            <a:spLocks noGrp="1"/>
          </p:cNvSpPr>
          <p:nvPr>
            <p:ph idx="1"/>
          </p:nvPr>
        </p:nvSpPr>
        <p:spPr/>
        <p:txBody>
          <a:bodyPr/>
          <a:lstStyle/>
          <a:p>
            <a:r>
              <a:rPr lang="en-US" dirty="0" smtClean="0"/>
              <a:t>Recall that our medical care production function is given by: MC = f (hospital care, physician services, HMOs, etc.)</a:t>
            </a:r>
          </a:p>
          <a:p>
            <a:r>
              <a:rPr lang="en-US" dirty="0" smtClean="0"/>
              <a:t>Again there are many possibilities of measuring MC including:</a:t>
            </a:r>
          </a:p>
          <a:p>
            <a:pPr lvl="1"/>
            <a:r>
              <a:rPr lang="en-US" dirty="0" smtClean="0"/>
              <a:t>Medical Care Expenditures = $ spent on Medical Care Services; may be adjusted for price changes</a:t>
            </a:r>
          </a:p>
          <a:p>
            <a:pPr lvl="2"/>
            <a:r>
              <a:rPr lang="en-US" dirty="0" smtClean="0"/>
              <a:t>Advantages = objective, relatively easy to measure</a:t>
            </a:r>
          </a:p>
          <a:p>
            <a:pPr lvl="1"/>
            <a:endParaRPr lang="en-US" dirty="0" smtClean="0"/>
          </a:p>
          <a:p>
            <a:endParaRPr lang="en-US" dirty="0"/>
          </a:p>
        </p:txBody>
      </p:sp>
    </p:spTree>
    <p:extLst>
      <p:ext uri="{BB962C8B-B14F-4D97-AF65-F5344CB8AC3E}">
        <p14:creationId xmlns:p14="http://schemas.microsoft.com/office/powerpoint/2010/main" val="1807564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1"/>
            <a:ext cx="8229600" cy="5410200"/>
          </a:xfrm>
        </p:spPr>
        <p:txBody>
          <a:bodyPr/>
          <a:lstStyle/>
          <a:p>
            <a:pPr marL="820737" lvl="3" indent="-273050">
              <a:buSzPct val="95000"/>
            </a:pPr>
            <a:r>
              <a:rPr lang="en-US" dirty="0" smtClean="0"/>
              <a:t>Disadvantages are many</a:t>
            </a:r>
          </a:p>
          <a:p>
            <a:pPr lvl="2"/>
            <a:r>
              <a:rPr lang="en-US" sz="1800" dirty="0"/>
              <a:t>actually measures $ spent on the inputs in the production function above.  If one measures the output by the inputs used then one cannot test whether the inputs are used efficiently (major problem</a:t>
            </a:r>
            <a:r>
              <a:rPr lang="en-US" sz="1800" dirty="0" smtClean="0"/>
              <a:t>).</a:t>
            </a:r>
          </a:p>
          <a:p>
            <a:pPr lvl="2"/>
            <a:r>
              <a:rPr lang="en-US" sz="1800" dirty="0" smtClean="0"/>
              <a:t>Expenditures vary as both Q of the good consumed changes and as P of the good changes.  We only want Q so must deflate (i.e., subtract the influence of prices – how to do this will be discussed below.)</a:t>
            </a:r>
            <a:endParaRPr lang="en-US" sz="1800" dirty="0"/>
          </a:p>
          <a:p>
            <a:pPr lvl="1"/>
            <a:r>
              <a:rPr lang="en-US" sz="2000" dirty="0"/>
              <a:t>Health Outcomes – a common method is to measure the outcome of treatment; does the patient get better from illness/disease – notice this is measuring patient’s health.</a:t>
            </a:r>
          </a:p>
          <a:p>
            <a:pPr lvl="2"/>
            <a:r>
              <a:rPr lang="en-US" sz="1800" dirty="0"/>
              <a:t>Advantages – not measuring inputs anymore, also more precise measure.</a:t>
            </a:r>
          </a:p>
          <a:p>
            <a:pPr lvl="2"/>
            <a:r>
              <a:rPr lang="en-US" sz="1800" dirty="0"/>
              <a:t>Disadvantages – other factors affect health besides MC =&gt; may have good or bad health outcomes for other reasons.  Recall that health is not easily measured and, more importantly, we can’t measure the impact of MC on </a:t>
            </a:r>
            <a:r>
              <a:rPr lang="en-US" sz="1800" dirty="0" smtClean="0"/>
              <a:t>Health if MC = Health.</a:t>
            </a:r>
            <a:endParaRPr lang="en-US" sz="1800" dirty="0"/>
          </a:p>
        </p:txBody>
      </p:sp>
    </p:spTree>
    <p:extLst>
      <p:ext uri="{BB962C8B-B14F-4D97-AF65-F5344CB8AC3E}">
        <p14:creationId xmlns:p14="http://schemas.microsoft.com/office/powerpoint/2010/main" val="2454283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MC Prices</a:t>
            </a:r>
            <a:endParaRPr lang="en-US" dirty="0"/>
          </a:p>
        </p:txBody>
      </p:sp>
      <p:sp>
        <p:nvSpPr>
          <p:cNvPr id="3" name="Content Placeholder 2"/>
          <p:cNvSpPr>
            <a:spLocks noGrp="1"/>
          </p:cNvSpPr>
          <p:nvPr>
            <p:ph idx="1"/>
          </p:nvPr>
        </p:nvSpPr>
        <p:spPr/>
        <p:txBody>
          <a:bodyPr/>
          <a:lstStyle/>
          <a:p>
            <a:r>
              <a:rPr lang="en-US" dirty="0" smtClean="0"/>
              <a:t>Recall we are interested in prices partially so we can deflate measures like MC expenditures.  Interesting public policy issues include:</a:t>
            </a:r>
          </a:p>
          <a:p>
            <a:pPr lvl="1"/>
            <a:r>
              <a:rPr lang="en-US" dirty="0" smtClean="0"/>
              <a:t>What percent of the increase in MC expenditures is due to increasing prices of MC services?</a:t>
            </a:r>
          </a:p>
          <a:p>
            <a:pPr lvl="1"/>
            <a:r>
              <a:rPr lang="en-US" dirty="0" smtClean="0"/>
              <a:t>Are prices for MC services increasing at a slower or faster rate than prices in general?</a:t>
            </a:r>
          </a:p>
          <a:p>
            <a:r>
              <a:rPr lang="en-US" dirty="0" smtClean="0"/>
              <a:t>How do we measure prices?  Luckily this is a relatively straightforward issue that has a standard answer:</a:t>
            </a:r>
            <a:endParaRPr lang="en-US" dirty="0"/>
          </a:p>
        </p:txBody>
      </p:sp>
    </p:spTree>
    <p:extLst>
      <p:ext uri="{BB962C8B-B14F-4D97-AF65-F5344CB8AC3E}">
        <p14:creationId xmlns:p14="http://schemas.microsoft.com/office/powerpoint/2010/main" val="324405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077200" cy="5029200"/>
          </a:xfrm>
        </p:spPr>
        <p:txBody>
          <a:bodyPr/>
          <a:lstStyle/>
          <a:p>
            <a:pPr marL="514350" indent="-514350">
              <a:buClr>
                <a:schemeClr val="tx2"/>
              </a:buClr>
              <a:buFont typeface="Calibri" charset="0"/>
              <a:buAutoNum type="alphaUcPeriod" startAt="2"/>
            </a:pPr>
            <a:r>
              <a:rPr lang="en-US" altLang="en-US" sz="2400" dirty="0" smtClean="0">
                <a:ea typeface="ＭＳ Ｐゴシック" charset="-128"/>
              </a:rPr>
              <a:t>Uncertainty</a:t>
            </a:r>
          </a:p>
          <a:p>
            <a:pPr marL="709613" lvl="1" indent="-342900">
              <a:buClr>
                <a:schemeClr val="tx2"/>
              </a:buClr>
              <a:buFont typeface="Arial" charset="0"/>
              <a:buChar char="•"/>
            </a:pPr>
            <a:r>
              <a:rPr lang="en-US" altLang="en-US" dirty="0" smtClean="0"/>
              <a:t>How do people make decisions under uncertainty?</a:t>
            </a:r>
          </a:p>
          <a:p>
            <a:pPr marL="709613" lvl="1" indent="-342900">
              <a:buClr>
                <a:schemeClr val="tx2"/>
              </a:buClr>
              <a:buFont typeface="Arial" charset="0"/>
              <a:buChar char="•"/>
            </a:pPr>
            <a:r>
              <a:rPr lang="en-US" altLang="en-US" dirty="0" smtClean="0"/>
              <a:t>Patients face uncertainty with reference to illness and treatment plus its efficacy </a:t>
            </a:r>
          </a:p>
          <a:p>
            <a:pPr marL="709613" lvl="1" indent="-342900">
              <a:buClr>
                <a:schemeClr val="tx2"/>
              </a:buClr>
              <a:buFont typeface="Arial" charset="0"/>
              <a:buChar char="•"/>
            </a:pPr>
            <a:r>
              <a:rPr lang="en-US" altLang="en-US" dirty="0" smtClean="0"/>
              <a:t>Physicians face uncertainty about treatment and medical malpractice</a:t>
            </a:r>
          </a:p>
          <a:p>
            <a:pPr marL="514350" indent="-514350">
              <a:buClr>
                <a:schemeClr val="tx2"/>
              </a:buClr>
              <a:buFont typeface="Calibri" charset="0"/>
              <a:buAutoNum type="alphaUcPeriod" startAt="2"/>
            </a:pPr>
            <a:r>
              <a:rPr lang="en-US" altLang="en-US" sz="2400" dirty="0" smtClean="0">
                <a:ea typeface="ＭＳ Ｐゴシック" charset="-128"/>
              </a:rPr>
              <a:t>Asymmetric Information</a:t>
            </a:r>
          </a:p>
          <a:p>
            <a:pPr marL="709613" lvl="1" indent="-342900">
              <a:buClr>
                <a:schemeClr val="tx2"/>
              </a:buClr>
              <a:buSzPct val="100000"/>
              <a:buFont typeface="Arial" charset="0"/>
              <a:buChar char="•"/>
            </a:pPr>
            <a:r>
              <a:rPr lang="en-US" altLang="en-US" dirty="0" smtClean="0"/>
              <a:t>One party has more or better information than the other and can lead to adverse selection, moral hazard and market failure. </a:t>
            </a:r>
          </a:p>
          <a:p>
            <a:pPr marL="709613" lvl="1" indent="-342900">
              <a:buClr>
                <a:schemeClr val="tx2"/>
              </a:buClr>
              <a:buSzPct val="100000"/>
              <a:buFont typeface="Arial" charset="0"/>
              <a:buChar char="•"/>
            </a:pPr>
            <a:r>
              <a:rPr lang="en-US" altLang="en-US" dirty="0" smtClean="0"/>
              <a:t>For example, a used car salesman selling a lemon to an uninformed buyer or a collector buying an invaluable painting at a used thrift store.</a:t>
            </a:r>
          </a:p>
          <a:p>
            <a:pPr marL="709613" lvl="1" indent="-342900">
              <a:buClr>
                <a:schemeClr val="tx2"/>
              </a:buClr>
              <a:buSzPct val="100000"/>
              <a:buFont typeface="Wingdings 2" charset="2"/>
              <a:buNone/>
            </a:pPr>
            <a:r>
              <a:rPr lang="en-US" altLang="en-US" dirty="0" smtClean="0"/>
              <a:t>    </a:t>
            </a:r>
          </a:p>
          <a:p>
            <a:pPr marL="709613" lvl="1" indent="-342900">
              <a:buClr>
                <a:schemeClr val="tx2"/>
              </a:buClr>
              <a:buFont typeface="Arial" charset="0"/>
              <a:buChar char="•"/>
            </a:pPr>
            <a:endParaRPr lang="en-US" altLang="en-US" sz="20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sz="2400" dirty="0" smtClean="0"/>
              <a:t>What is a price index?  A measure of changes in average prices for a given basket of commodities.  How is the index constructed?  4 steps include</a:t>
            </a:r>
          </a:p>
          <a:p>
            <a:pPr marL="850900" lvl="1" indent="-457200">
              <a:buFont typeface="+mj-lt"/>
              <a:buAutoNum type="arabicPeriod"/>
            </a:pPr>
            <a:r>
              <a:rPr lang="en-US" sz="2000" dirty="0" smtClean="0"/>
              <a:t>Choose a bundle of goods whose prices are of interest.  The CPI (Consumer Price Index) chooses goods that consumers buy the PPI (Producer Price Index) chooses goods that producers buy.</a:t>
            </a:r>
          </a:p>
          <a:p>
            <a:pPr marL="850900" lvl="1" indent="-457200">
              <a:buFont typeface="+mj-lt"/>
              <a:buAutoNum type="arabicPeriod"/>
            </a:pPr>
            <a:r>
              <a:rPr lang="en-US" sz="2000" dirty="0" smtClean="0"/>
              <a:t>Determine how much of each good will be bought.  These </a:t>
            </a:r>
            <a:r>
              <a:rPr lang="en-US" sz="2000" u="sng" dirty="0" smtClean="0"/>
              <a:t>weights</a:t>
            </a:r>
            <a:r>
              <a:rPr lang="en-US" sz="2000" dirty="0" smtClean="0"/>
              <a:t> do not change over time, while prices do change.</a:t>
            </a:r>
          </a:p>
          <a:p>
            <a:pPr marL="850900" lvl="1" indent="-457200">
              <a:buFont typeface="+mj-lt"/>
              <a:buAutoNum type="arabicPeriod"/>
            </a:pPr>
            <a:r>
              <a:rPr lang="en-US" sz="2000" dirty="0" smtClean="0"/>
              <a:t>Calculate how much it would cost to purchase the same bundle (a given quantity of each good) in each year at that year’s prices.</a:t>
            </a:r>
          </a:p>
          <a:p>
            <a:pPr marL="850900" lvl="1" indent="-457200">
              <a:buFont typeface="+mj-lt"/>
              <a:buAutoNum type="arabicPeriod"/>
            </a:pPr>
            <a:r>
              <a:rPr lang="en-US" sz="2000" dirty="0" smtClean="0"/>
              <a:t>Choose a </a:t>
            </a:r>
            <a:r>
              <a:rPr lang="en-US" sz="2000" u="sng" dirty="0" smtClean="0"/>
              <a:t>base</a:t>
            </a:r>
            <a:r>
              <a:rPr lang="en-US" sz="2000" dirty="0" smtClean="0"/>
              <a:t> year and divide each year’s cost (from 3) by the base year’s cost multiplied by 100.  Notice that this means that the base year’s price index is = 100 (often the base year is identified by saying “2014 = 100”).  Index numbers &gt; 100 mean that prices have risen on average while index numbers &lt; 100 mean that prices have fallen on average.</a:t>
            </a:r>
            <a:endParaRPr lang="en-US" sz="2000" dirty="0"/>
          </a:p>
        </p:txBody>
      </p:sp>
    </p:spTree>
    <p:extLst>
      <p:ext uri="{BB962C8B-B14F-4D97-AF65-F5344CB8AC3E}">
        <p14:creationId xmlns:p14="http://schemas.microsoft.com/office/powerpoint/2010/main" val="2170700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1"/>
          </a:xfrm>
        </p:spPr>
        <p:txBody>
          <a:bodyPr/>
          <a:lstStyle/>
          <a:p>
            <a:r>
              <a:rPr lang="en-US" dirty="0" smtClean="0"/>
              <a:t>How are price indices used?</a:t>
            </a:r>
          </a:p>
          <a:p>
            <a:pPr lvl="1"/>
            <a:r>
              <a:rPr lang="en-US" sz="2000" dirty="0" smtClean="0"/>
              <a:t>Measuring inflation rates = the percentage change in average prices.</a:t>
            </a:r>
          </a:p>
          <a:p>
            <a:pPr lvl="2"/>
            <a:r>
              <a:rPr lang="en-US" sz="2000" dirty="0" smtClean="0"/>
              <a:t>Suppose we want to measure the inflation rate between 1984 and 2013 using the CPI</a:t>
            </a:r>
          </a:p>
          <a:p>
            <a:pPr lvl="2"/>
            <a:r>
              <a:rPr lang="en-US" sz="2000" dirty="0" smtClean="0"/>
              <a:t>Look up the CPI on the BLS web site:</a:t>
            </a:r>
          </a:p>
          <a:p>
            <a:pPr lvl="3"/>
            <a:r>
              <a:rPr lang="en-US" dirty="0" smtClean="0">
                <a:hlinkClick r:id="rId2"/>
              </a:rPr>
              <a:t>http://www.bls.gov/cpi/#data</a:t>
            </a:r>
            <a:r>
              <a:rPr lang="en-US" dirty="0" smtClean="0"/>
              <a:t> (Note you must make some choices here – pick CPI-U, top picks, next screen choose U.S. city average)</a:t>
            </a:r>
          </a:p>
          <a:p>
            <a:pPr lvl="3"/>
            <a:r>
              <a:rPr lang="en-US" dirty="0" smtClean="0"/>
              <a:t>1984 CPI = 103.9; 2013 CPI = 232.957</a:t>
            </a:r>
          </a:p>
          <a:p>
            <a:pPr lvl="2"/>
            <a:r>
              <a:rPr lang="en-US" sz="2000" dirty="0" smtClean="0"/>
              <a:t>The inflation rate = ((CPI</a:t>
            </a:r>
            <a:r>
              <a:rPr lang="en-US" sz="2000" baseline="-25000" dirty="0" smtClean="0"/>
              <a:t>13</a:t>
            </a:r>
            <a:r>
              <a:rPr lang="en-US" sz="2000" dirty="0" smtClean="0"/>
              <a:t> – CPI</a:t>
            </a:r>
            <a:r>
              <a:rPr lang="en-US" sz="2000" baseline="-25000" dirty="0" smtClean="0"/>
              <a:t>84</a:t>
            </a:r>
            <a:r>
              <a:rPr lang="en-US" sz="2000" dirty="0" smtClean="0"/>
              <a:t>)/CPI</a:t>
            </a:r>
            <a:r>
              <a:rPr lang="en-US" sz="2000" baseline="-25000" dirty="0" smtClean="0"/>
              <a:t>84</a:t>
            </a:r>
            <a:r>
              <a:rPr lang="en-US" sz="2000" dirty="0" smtClean="0"/>
              <a:t>)*100 = (129.057/103.9)*100 = 124.2</a:t>
            </a:r>
          </a:p>
          <a:p>
            <a:pPr lvl="3"/>
            <a:r>
              <a:rPr lang="en-US" dirty="0" smtClean="0"/>
              <a:t>Prices on average have risen by 124.2% since 1984.</a:t>
            </a:r>
          </a:p>
          <a:p>
            <a:pPr lvl="3"/>
            <a:r>
              <a:rPr lang="en-US" dirty="0" smtClean="0"/>
              <a:t>Notice that Medical Care Prices (same BLS web site only now use the Medical Care price index) have gone from 106.8 to 425.134 over the same time period, or an increase of 298% since 1984.</a:t>
            </a:r>
            <a:endParaRPr lang="en-US" dirty="0"/>
          </a:p>
        </p:txBody>
      </p:sp>
    </p:spTree>
    <p:extLst>
      <p:ext uri="{BB962C8B-B14F-4D97-AF65-F5344CB8AC3E}">
        <p14:creationId xmlns:p14="http://schemas.microsoft.com/office/powerpoint/2010/main" val="2013981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4389437"/>
          </a:xfrm>
        </p:spPr>
        <p:txBody>
          <a:bodyPr/>
          <a:lstStyle/>
          <a:p>
            <a:pPr lvl="1"/>
            <a:r>
              <a:rPr lang="en-US" dirty="0" smtClean="0"/>
              <a:t>Deflating = Subtracting the influence of prices.</a:t>
            </a:r>
          </a:p>
          <a:p>
            <a:pPr lvl="2"/>
            <a:r>
              <a:rPr lang="en-US" dirty="0" smtClean="0"/>
              <a:t>A </a:t>
            </a:r>
            <a:r>
              <a:rPr lang="en-US" u="sng" dirty="0" smtClean="0"/>
              <a:t>nominal</a:t>
            </a:r>
            <a:r>
              <a:rPr lang="en-US" dirty="0" smtClean="0"/>
              <a:t> variable is one measured in the actual dollars of the time period.</a:t>
            </a:r>
          </a:p>
          <a:p>
            <a:pPr lvl="2"/>
            <a:r>
              <a:rPr lang="en-US" dirty="0" smtClean="0"/>
              <a:t>A </a:t>
            </a:r>
            <a:r>
              <a:rPr lang="en-US" u="sng" dirty="0" smtClean="0"/>
              <a:t>real</a:t>
            </a:r>
            <a:r>
              <a:rPr lang="en-US" dirty="0" smtClean="0"/>
              <a:t> variable is deflated, i.e., subtracting the influence of prices.</a:t>
            </a:r>
          </a:p>
          <a:p>
            <a:pPr lvl="2"/>
            <a:r>
              <a:rPr lang="en-US" dirty="0" smtClean="0"/>
              <a:t>Real </a:t>
            </a:r>
            <a:r>
              <a:rPr lang="en-US" dirty="0" err="1" smtClean="0"/>
              <a:t>V</a:t>
            </a:r>
            <a:r>
              <a:rPr lang="en-US" baseline="-25000" dirty="0" err="1" smtClean="0"/>
              <a:t>t</a:t>
            </a:r>
            <a:r>
              <a:rPr lang="en-US" dirty="0" smtClean="0"/>
              <a:t> = (Nominal </a:t>
            </a:r>
            <a:r>
              <a:rPr lang="en-US" dirty="0" err="1" smtClean="0"/>
              <a:t>V</a:t>
            </a:r>
            <a:r>
              <a:rPr lang="en-US" baseline="-25000" dirty="0" err="1" smtClean="0"/>
              <a:t>t</a:t>
            </a:r>
            <a:r>
              <a:rPr lang="en-US" dirty="0" smtClean="0"/>
              <a:t>)/((Price </a:t>
            </a:r>
            <a:r>
              <a:rPr lang="en-US" dirty="0" err="1" smtClean="0"/>
              <a:t>index</a:t>
            </a:r>
            <a:r>
              <a:rPr lang="en-US" baseline="-25000" dirty="0" err="1" smtClean="0"/>
              <a:t>t</a:t>
            </a:r>
            <a:r>
              <a:rPr lang="en-US" dirty="0" smtClean="0"/>
              <a:t>)/100)</a:t>
            </a:r>
          </a:p>
          <a:p>
            <a:pPr lvl="2"/>
            <a:r>
              <a:rPr lang="en-US" dirty="0" smtClean="0"/>
              <a:t>For example, nominal MC expenditures in 2001 = 1,264,099,000,000 ($1.26 trillion).  The CPI-U in 2001 = 177.1</a:t>
            </a:r>
          </a:p>
          <a:p>
            <a:pPr lvl="2"/>
            <a:r>
              <a:rPr lang="en-US" dirty="0" smtClean="0"/>
              <a:t>Hence, Real MC expenditures = $1,264,099,000,000/1.771 = $713,776,962,168 = $714 billion.</a:t>
            </a:r>
            <a:endParaRPr lang="en-US" dirty="0"/>
          </a:p>
        </p:txBody>
      </p:sp>
    </p:spTree>
    <p:extLst>
      <p:ext uri="{BB962C8B-B14F-4D97-AF65-F5344CB8AC3E}">
        <p14:creationId xmlns:p14="http://schemas.microsoft.com/office/powerpoint/2010/main" val="1655521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09600" y="762000"/>
            <a:ext cx="8229600" cy="1447800"/>
          </a:xfrm>
        </p:spPr>
        <p:txBody>
          <a:bodyPr/>
          <a:lstStyle/>
          <a:p>
            <a:r>
              <a:rPr lang="en-US" altLang="en-US" smtClean="0">
                <a:ea typeface="ＭＳ Ｐゴシック" charset="-128"/>
              </a:rPr>
              <a:t>Overview of the </a:t>
            </a:r>
            <a:br>
              <a:rPr lang="en-US" altLang="en-US" smtClean="0">
                <a:ea typeface="ＭＳ Ｐゴシック" charset="-128"/>
              </a:rPr>
            </a:br>
            <a:r>
              <a:rPr lang="en-US" altLang="en-US" smtClean="0">
                <a:ea typeface="ＭＳ Ｐゴシック" charset="-128"/>
              </a:rPr>
              <a:t>Medical Care Industry</a:t>
            </a:r>
          </a:p>
        </p:txBody>
      </p:sp>
      <p:sp>
        <p:nvSpPr>
          <p:cNvPr id="38915" name="Content Placeholder 2"/>
          <p:cNvSpPr>
            <a:spLocks noGrp="1"/>
          </p:cNvSpPr>
          <p:nvPr>
            <p:ph idx="1"/>
          </p:nvPr>
        </p:nvSpPr>
        <p:spPr>
          <a:xfrm>
            <a:off x="457200" y="2438400"/>
            <a:ext cx="8229600" cy="3733800"/>
          </a:xfrm>
        </p:spPr>
        <p:txBody>
          <a:bodyPr/>
          <a:lstStyle/>
          <a:p>
            <a:pPr>
              <a:buClr>
                <a:schemeClr val="tx2"/>
              </a:buClr>
              <a:buFont typeface="Arial" charset="0"/>
              <a:buChar char="•"/>
            </a:pPr>
            <a:r>
              <a:rPr lang="en-US" altLang="en-US" dirty="0" smtClean="0">
                <a:ea typeface="ＭＳ Ｐゴシック" charset="-128"/>
              </a:rPr>
              <a:t>The medical care market is a </a:t>
            </a:r>
            <a:r>
              <a:rPr lang="en-US" altLang="en-US" u="sng" dirty="0" smtClean="0">
                <a:ea typeface="ＭＳ Ｐゴシック" charset="-128"/>
              </a:rPr>
              <a:t>complex</a:t>
            </a:r>
            <a:r>
              <a:rPr lang="en-US" altLang="en-US" dirty="0" smtClean="0">
                <a:ea typeface="ＭＳ Ｐゴシック" charset="-128"/>
              </a:rPr>
              <a:t> market to discuss. Why?</a:t>
            </a:r>
          </a:p>
          <a:p>
            <a:pPr marL="850900" lvl="1" indent="-457200">
              <a:buClr>
                <a:schemeClr val="tx2"/>
              </a:buClr>
              <a:buFont typeface="Calibri" charset="0"/>
              <a:buAutoNum type="arabicPeriod"/>
            </a:pPr>
            <a:r>
              <a:rPr lang="en-US" altLang="en-US" dirty="0" smtClean="0"/>
              <a:t>Medical care depends upon the market for health</a:t>
            </a:r>
          </a:p>
          <a:p>
            <a:pPr marL="850900" lvl="1" indent="-457200">
              <a:buClr>
                <a:schemeClr val="tx2"/>
              </a:buClr>
              <a:buFont typeface="Calibri" charset="0"/>
              <a:buAutoNum type="arabicPeriod"/>
            </a:pPr>
            <a:r>
              <a:rPr lang="en-US" altLang="en-US" dirty="0" smtClean="0"/>
              <a:t>The market for medical care </a:t>
            </a:r>
            <a:r>
              <a:rPr lang="en-US" altLang="en-US" dirty="0" smtClean="0"/>
              <a:t>creates </a:t>
            </a:r>
            <a:r>
              <a:rPr lang="en-US" altLang="en-US" dirty="0" smtClean="0"/>
              <a:t>demand for medical inputs </a:t>
            </a:r>
            <a:r>
              <a:rPr lang="en-US" altLang="en-US" dirty="0" smtClean="0"/>
              <a:t>which in turn creates</a:t>
            </a:r>
            <a:r>
              <a:rPr lang="en-US" altLang="en-US" dirty="0" smtClean="0">
                <a:latin typeface="Albany AMT" pitchFamily="34" charset="0"/>
                <a:sym typeface="Albany AMT" pitchFamily="34" charset="0"/>
              </a:rPr>
              <a:t> </a:t>
            </a:r>
            <a:r>
              <a:rPr lang="en-US" altLang="en-US" dirty="0" smtClean="0">
                <a:sym typeface="Albany AMT" pitchFamily="34" charset="0"/>
              </a:rPr>
              <a:t>demand for education</a:t>
            </a:r>
          </a:p>
          <a:p>
            <a:pPr marL="850900" lvl="1" indent="-457200">
              <a:buClr>
                <a:schemeClr val="tx2"/>
              </a:buClr>
              <a:buFont typeface="Calibri" charset="0"/>
              <a:buAutoNum type="arabicPeriod"/>
            </a:pPr>
            <a:r>
              <a:rPr lang="en-US" altLang="en-US" dirty="0" smtClean="0">
                <a:sym typeface="Albany AMT" pitchFamily="34" charset="0"/>
              </a:rPr>
              <a:t>Health insurance impacts the demand for health</a:t>
            </a:r>
          </a:p>
          <a:p>
            <a:pPr>
              <a:buClr>
                <a:schemeClr val="tx2"/>
              </a:buClr>
              <a:buFont typeface="Arial" charset="0"/>
              <a:buChar char="•"/>
            </a:pPr>
            <a:r>
              <a:rPr lang="en-US" altLang="en-US" dirty="0" smtClean="0">
                <a:ea typeface="ＭＳ Ｐゴシック" charset="-128"/>
                <a:sym typeface="Albany AMT" pitchFamily="34" charset="0"/>
              </a:rPr>
              <a:t>In fact, when we examine the medical care industry we will see several </a:t>
            </a:r>
            <a:r>
              <a:rPr lang="en-US" altLang="en-US" dirty="0" smtClean="0">
                <a:ea typeface="ＭＳ Ｐゴシック" charset="-128"/>
                <a:sym typeface="Albany AMT" pitchFamily="34" charset="0"/>
              </a:rPr>
              <a:t>inter-related </a:t>
            </a:r>
            <a:r>
              <a:rPr lang="en-US" altLang="en-US" dirty="0" smtClean="0">
                <a:ea typeface="ＭＳ Ｐゴシック" charset="-128"/>
                <a:sym typeface="Albany AMT" pitchFamily="34" charset="0"/>
              </a:rPr>
              <a:t>markets.   </a:t>
            </a:r>
          </a:p>
          <a:p>
            <a:pPr marL="850900" lvl="1" indent="-457200">
              <a:buClr>
                <a:schemeClr val="tx2"/>
              </a:buClr>
              <a:buFont typeface="Calibri" charset="0"/>
              <a:buAutoNum type="arabicPeriod"/>
            </a:pPr>
            <a:endParaRPr lang="en-US" alt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685800" y="1219200"/>
            <a:ext cx="7772400" cy="685800"/>
          </a:xfrm>
        </p:spPr>
        <p:txBody>
          <a:bodyPr/>
          <a:lstStyle/>
          <a:p>
            <a:pPr>
              <a:buClr>
                <a:schemeClr val="tx2"/>
              </a:buClr>
              <a:buFont typeface="Arial" charset="0"/>
              <a:buChar char="•"/>
            </a:pPr>
            <a:r>
              <a:rPr lang="en-US" altLang="en-US" sz="2800" smtClean="0">
                <a:ea typeface="ＭＳ Ｐゴシック" charset="-128"/>
              </a:rPr>
              <a:t>What affects the demand for medical care?</a:t>
            </a:r>
          </a:p>
          <a:p>
            <a:pPr marL="1123950" lvl="2" indent="-457200">
              <a:buClr>
                <a:schemeClr val="tx2"/>
              </a:buClr>
              <a:buFont typeface="Arial" charset="0"/>
              <a:buChar char="•"/>
            </a:pPr>
            <a:endParaRPr lang="en-US" altLang="en-US" sz="2400" smtClean="0">
              <a:sym typeface="Albany AMT" pitchFamily="34" charset="0"/>
            </a:endParaRPr>
          </a:p>
          <a:p>
            <a:pPr marL="850900" lvl="1" indent="-457200">
              <a:buClr>
                <a:schemeClr val="tx2"/>
              </a:buClr>
              <a:buFont typeface="Calibri" charset="0"/>
              <a:buAutoNum type="arabicPeriod"/>
            </a:pPr>
            <a:endParaRPr lang="en-US" altLang="en-US" smtClean="0"/>
          </a:p>
        </p:txBody>
      </p:sp>
      <p:sp>
        <p:nvSpPr>
          <p:cNvPr id="5" name="TextBox 4"/>
          <p:cNvSpPr txBox="1"/>
          <p:nvPr/>
        </p:nvSpPr>
        <p:spPr>
          <a:xfrm>
            <a:off x="533400" y="1905000"/>
            <a:ext cx="7848600" cy="4031873"/>
          </a:xfrm>
          <a:prstGeom prst="rect">
            <a:avLst/>
          </a:prstGeom>
          <a:noFill/>
        </p:spPr>
        <p:txBody>
          <a:bodyPr numCol="2">
            <a:spAutoFit/>
          </a:bodyPr>
          <a:lstStyle/>
          <a:p>
            <a:pPr marL="850900" lvl="1" indent="-457200">
              <a:spcAft>
                <a:spcPts val="0"/>
              </a:spcAft>
              <a:buClr>
                <a:schemeClr val="tx2"/>
              </a:buClr>
              <a:buFont typeface="+mj-lt"/>
              <a:buAutoNum type="arabicPeriod"/>
              <a:defRPr/>
            </a:pPr>
            <a:r>
              <a:rPr lang="en-US" sz="2400" dirty="0">
                <a:latin typeface="+mn-lt"/>
                <a:ea typeface="Arial" pitchFamily="28" charset="0"/>
                <a:cs typeface="Arial" pitchFamily="28" charset="0"/>
              </a:rPr>
              <a:t>Illness events </a:t>
            </a:r>
            <a:endParaRPr lang="en-US" sz="2400" dirty="0">
              <a:latin typeface="+mn-lt"/>
              <a:ea typeface="ＭＳ Ｐゴシック" pitchFamily="28" charset="-128"/>
              <a:cs typeface="Arial" pitchFamily="28" charset="0"/>
              <a:sym typeface="Albany AMT" pitchFamily="34" charset="0"/>
            </a:endParaRPr>
          </a:p>
          <a:p>
            <a:pPr marL="1125537" lvl="2" indent="-457200">
              <a:spcAft>
                <a:spcPts val="0"/>
              </a:spcAft>
              <a:buClr>
                <a:schemeClr val="tx2"/>
              </a:buClr>
              <a:buFont typeface="Arial"/>
              <a:buChar char="•"/>
              <a:defRPr/>
            </a:pPr>
            <a:r>
              <a:rPr lang="en-US" sz="2000" dirty="0">
                <a:latin typeface="+mn-lt"/>
                <a:ea typeface="ＭＳ Ｐゴシック" pitchFamily="28" charset="-128"/>
                <a:cs typeface="Arial" pitchFamily="28" charset="0"/>
                <a:sym typeface="Albany AMT" pitchFamily="34" charset="0"/>
              </a:rPr>
              <a:t>As group size increases → less impact </a:t>
            </a:r>
          </a:p>
          <a:p>
            <a:pPr marL="850900" lvl="1" indent="-457200">
              <a:spcAft>
                <a:spcPts val="0"/>
              </a:spcAft>
              <a:buClr>
                <a:schemeClr val="tx2"/>
              </a:buClr>
              <a:buFont typeface="+mj-lt"/>
              <a:buAutoNum type="arabicPeriod"/>
              <a:defRPr/>
            </a:pPr>
            <a:r>
              <a:rPr lang="en-US" sz="2400" dirty="0">
                <a:latin typeface="+mn-lt"/>
                <a:ea typeface="ＭＳ Ｐゴシック" pitchFamily="28" charset="-128"/>
                <a:cs typeface="Arial" pitchFamily="28" charset="0"/>
                <a:sym typeface="Albany AMT" pitchFamily="34" charset="0"/>
              </a:rPr>
              <a:t>Systematic factors</a:t>
            </a:r>
          </a:p>
          <a:p>
            <a:pPr marL="1125537" lvl="2" indent="-457200">
              <a:spcAft>
                <a:spcPts val="0"/>
              </a:spcAft>
              <a:buClr>
                <a:schemeClr val="tx2"/>
              </a:buClr>
              <a:buFont typeface="Arial"/>
              <a:buChar char="•"/>
              <a:defRPr/>
            </a:pPr>
            <a:r>
              <a:rPr lang="en-US" sz="2000" dirty="0">
                <a:latin typeface="+mn-lt"/>
                <a:ea typeface="ＭＳ Ｐゴシック" pitchFamily="28" charset="-128"/>
                <a:cs typeface="Arial" pitchFamily="28" charset="0"/>
                <a:sym typeface="Albany AMT" pitchFamily="34" charset="0"/>
              </a:rPr>
              <a:t>Age</a:t>
            </a:r>
          </a:p>
          <a:p>
            <a:pPr marL="1125537" lvl="2" indent="-457200">
              <a:spcAft>
                <a:spcPts val="0"/>
              </a:spcAft>
              <a:buClr>
                <a:schemeClr val="tx2"/>
              </a:buClr>
              <a:buFont typeface="Arial"/>
              <a:buChar char="•"/>
              <a:defRPr/>
            </a:pPr>
            <a:r>
              <a:rPr lang="en-US" sz="2000" dirty="0" smtClean="0">
                <a:latin typeface="+mn-lt"/>
                <a:ea typeface="ＭＳ Ｐゴシック" pitchFamily="28" charset="-128"/>
                <a:cs typeface="Arial" pitchFamily="28" charset="0"/>
                <a:sym typeface="Albany AMT" pitchFamily="34" charset="0"/>
              </a:rPr>
              <a:t>Sex</a:t>
            </a:r>
          </a:p>
          <a:p>
            <a:pPr marL="1125537" lvl="2" indent="-457200">
              <a:spcAft>
                <a:spcPts val="0"/>
              </a:spcAft>
              <a:buClr>
                <a:schemeClr val="tx2"/>
              </a:buClr>
              <a:buFont typeface="Arial"/>
              <a:buChar char="•"/>
              <a:defRPr/>
            </a:pPr>
            <a:r>
              <a:rPr lang="en-US" sz="2000" dirty="0" smtClean="0">
                <a:latin typeface="+mn-lt"/>
                <a:ea typeface="ＭＳ Ｐゴシック" pitchFamily="28" charset="-128"/>
                <a:cs typeface="Arial" pitchFamily="28" charset="0"/>
                <a:sym typeface="Albany AMT" pitchFamily="34" charset="0"/>
              </a:rPr>
              <a:t>Etc.</a:t>
            </a:r>
            <a:endParaRPr lang="en-US" sz="2000" dirty="0">
              <a:latin typeface="+mn-lt"/>
              <a:ea typeface="ＭＳ Ｐゴシック" pitchFamily="28" charset="-128"/>
              <a:cs typeface="Arial" pitchFamily="28" charset="0"/>
              <a:sym typeface="Albany AMT" pitchFamily="34" charset="0"/>
            </a:endParaRPr>
          </a:p>
          <a:p>
            <a:pPr marL="850900" lvl="1" indent="-457200">
              <a:spcAft>
                <a:spcPts val="0"/>
              </a:spcAft>
              <a:buClr>
                <a:schemeClr val="tx2"/>
              </a:buClr>
              <a:buFont typeface="+mj-lt"/>
              <a:buAutoNum type="arabicPeriod"/>
              <a:defRPr/>
            </a:pPr>
            <a:r>
              <a:rPr lang="en-US" sz="2400" dirty="0">
                <a:latin typeface="+mn-lt"/>
                <a:ea typeface="ＭＳ Ｐゴシック" pitchFamily="28" charset="-128"/>
                <a:cs typeface="Arial" pitchFamily="28" charset="0"/>
                <a:sym typeface="Albany AMT" pitchFamily="34" charset="0"/>
              </a:rPr>
              <a:t>Beliefs</a:t>
            </a:r>
          </a:p>
          <a:p>
            <a:pPr marL="1125537" lvl="2" indent="-457200">
              <a:spcAft>
                <a:spcPts val="0"/>
              </a:spcAft>
              <a:buClr>
                <a:schemeClr val="tx2"/>
              </a:buClr>
              <a:buFont typeface="Arial"/>
              <a:buChar char="•"/>
              <a:defRPr/>
            </a:pPr>
            <a:r>
              <a:rPr lang="en-US" sz="2000" dirty="0">
                <a:latin typeface="+mn-lt"/>
                <a:ea typeface="ＭＳ Ｐゴシック" pitchFamily="28" charset="-128"/>
                <a:cs typeface="Arial" pitchFamily="28" charset="0"/>
                <a:sym typeface="Albany AMT" pitchFamily="34" charset="0"/>
              </a:rPr>
              <a:t>Efficacy of regular medicine</a:t>
            </a:r>
          </a:p>
          <a:p>
            <a:pPr marL="1125537" lvl="2" indent="-457200">
              <a:spcAft>
                <a:spcPts val="0"/>
              </a:spcAft>
              <a:buClr>
                <a:schemeClr val="tx2"/>
              </a:buClr>
              <a:buFont typeface="Arial"/>
              <a:buChar char="•"/>
              <a:defRPr/>
            </a:pPr>
            <a:r>
              <a:rPr lang="en-US" sz="2000" dirty="0">
                <a:latin typeface="+mn-lt"/>
                <a:ea typeface="ＭＳ Ｐゴシック" pitchFamily="28" charset="-128"/>
                <a:cs typeface="Arial" pitchFamily="28" charset="0"/>
                <a:sym typeface="Albany AMT" pitchFamily="34" charset="0"/>
              </a:rPr>
              <a:t>Efficacy of alternatives</a:t>
            </a:r>
          </a:p>
          <a:p>
            <a:pPr marL="850900" lvl="1" indent="-457200">
              <a:spcAft>
                <a:spcPts val="0"/>
              </a:spcAft>
              <a:buClr>
                <a:schemeClr val="tx2"/>
              </a:buClr>
              <a:buFont typeface="+mj-lt"/>
              <a:buAutoNum type="arabicPeriod"/>
              <a:defRPr/>
            </a:pPr>
            <a:r>
              <a:rPr lang="en-US" sz="2400" dirty="0">
                <a:latin typeface="+mn-lt"/>
                <a:ea typeface="ＭＳ Ｐゴシック" pitchFamily="28" charset="-128"/>
                <a:cs typeface="Arial" pitchFamily="28" charset="0"/>
                <a:sym typeface="Albany AMT" pitchFamily="34" charset="0"/>
              </a:rPr>
              <a:t>Doctor as agent</a:t>
            </a:r>
          </a:p>
          <a:p>
            <a:pPr marL="850900" lvl="1" indent="-457200">
              <a:spcAft>
                <a:spcPts val="0"/>
              </a:spcAft>
              <a:buClr>
                <a:schemeClr val="tx2"/>
              </a:buClr>
              <a:buFont typeface="+mj-lt"/>
              <a:buAutoNum type="arabicPeriod"/>
              <a:defRPr/>
            </a:pPr>
            <a:r>
              <a:rPr lang="en-US" sz="2400" dirty="0">
                <a:latin typeface="+mn-lt"/>
                <a:ea typeface="ＭＳ Ｐゴシック" pitchFamily="28" charset="-128"/>
                <a:cs typeface="Arial" pitchFamily="28" charset="0"/>
                <a:sym typeface="Albany AMT" pitchFamily="34" charset="0"/>
              </a:rPr>
              <a:t>Income</a:t>
            </a:r>
          </a:p>
          <a:p>
            <a:pPr marL="850900" lvl="1" indent="-457200">
              <a:spcAft>
                <a:spcPts val="0"/>
              </a:spcAft>
              <a:buClr>
                <a:schemeClr val="tx2"/>
              </a:buClr>
              <a:buFont typeface="+mj-lt"/>
              <a:buAutoNum type="arabicPeriod"/>
              <a:defRPr/>
            </a:pPr>
            <a:r>
              <a:rPr lang="en-US" sz="2400" dirty="0">
                <a:latin typeface="+mn-lt"/>
                <a:ea typeface="ＭＳ Ｐゴシック" pitchFamily="28" charset="-128"/>
                <a:cs typeface="Arial" pitchFamily="28" charset="0"/>
                <a:sym typeface="Albany AMT" pitchFamily="34" charset="0"/>
              </a:rPr>
              <a:t>Education</a:t>
            </a:r>
          </a:p>
          <a:p>
            <a:pPr marL="850900" lvl="1" indent="-457200">
              <a:spcAft>
                <a:spcPts val="0"/>
              </a:spcAft>
              <a:buClr>
                <a:schemeClr val="tx2"/>
              </a:buClr>
              <a:buFont typeface="+mj-lt"/>
              <a:buAutoNum type="arabicPeriod"/>
              <a:defRPr/>
            </a:pPr>
            <a:r>
              <a:rPr lang="en-US" sz="2400" dirty="0">
                <a:latin typeface="+mn-lt"/>
                <a:ea typeface="ＭＳ Ｐゴシック" pitchFamily="28" charset="-128"/>
                <a:cs typeface="Arial" pitchFamily="28" charset="0"/>
                <a:sym typeface="Albany AMT" pitchFamily="34" charset="0"/>
              </a:rPr>
              <a:t>Full price of medical care</a:t>
            </a:r>
          </a:p>
          <a:p>
            <a:pPr marL="1125537" lvl="2" indent="-457200">
              <a:spcAft>
                <a:spcPts val="0"/>
              </a:spcAft>
              <a:buClr>
                <a:schemeClr val="tx2"/>
              </a:buClr>
              <a:buFont typeface="Arial"/>
              <a:buChar char="•"/>
              <a:defRPr/>
            </a:pPr>
            <a:r>
              <a:rPr lang="en-US" sz="2000" dirty="0" smtClean="0">
                <a:latin typeface="+mn-lt"/>
                <a:ea typeface="ＭＳ Ｐゴシック" pitchFamily="28" charset="-128"/>
                <a:cs typeface="Arial" pitchFamily="28" charset="0"/>
                <a:sym typeface="Albany AMT" pitchFamily="34" charset="0"/>
              </a:rPr>
              <a:t>$ Price</a:t>
            </a:r>
            <a:endParaRPr lang="en-US" sz="2000" dirty="0">
              <a:latin typeface="+mn-lt"/>
              <a:ea typeface="ＭＳ Ｐゴシック" pitchFamily="28" charset="-128"/>
              <a:cs typeface="Arial" pitchFamily="28" charset="0"/>
              <a:sym typeface="Albany AMT" pitchFamily="34" charset="0"/>
            </a:endParaRPr>
          </a:p>
          <a:p>
            <a:pPr marL="1125537" lvl="2" indent="-457200">
              <a:spcAft>
                <a:spcPts val="0"/>
              </a:spcAft>
              <a:buClr>
                <a:schemeClr val="tx2"/>
              </a:buClr>
              <a:buFont typeface="Arial"/>
              <a:buChar char="•"/>
              <a:defRPr/>
            </a:pPr>
            <a:r>
              <a:rPr lang="en-US" sz="2000" dirty="0" smtClean="0">
                <a:latin typeface="+mn-lt"/>
                <a:ea typeface="ＭＳ Ｐゴシック" pitchFamily="28" charset="-128"/>
                <a:cs typeface="Arial" pitchFamily="28" charset="0"/>
                <a:sym typeface="Albany AMT" pitchFamily="34" charset="0"/>
              </a:rPr>
              <a:t>Value of time </a:t>
            </a:r>
            <a:endParaRPr lang="en-US" sz="2000" dirty="0">
              <a:latin typeface="+mn-lt"/>
              <a:ea typeface="ＭＳ Ｐゴシック" pitchFamily="28" charset="-128"/>
              <a:cs typeface="Arial" pitchFamily="28" charset="0"/>
              <a:sym typeface="Albany AMT" pitchFamily="34" charset="0"/>
            </a:endParaRPr>
          </a:p>
          <a:p>
            <a:pPr marL="1125537" lvl="2" indent="-457200">
              <a:spcAft>
                <a:spcPts val="0"/>
              </a:spcAft>
              <a:buClr>
                <a:schemeClr val="tx2"/>
              </a:buClr>
              <a:buFont typeface="Arial"/>
              <a:buChar char="•"/>
              <a:defRPr/>
            </a:pPr>
            <a:r>
              <a:rPr lang="en-US" sz="2000" dirty="0">
                <a:latin typeface="+mn-lt"/>
                <a:ea typeface="ＭＳ Ｐゴシック" pitchFamily="28" charset="-128"/>
                <a:cs typeface="Arial" pitchFamily="28" charset="0"/>
                <a:sym typeface="Albany AMT" pitchFamily="34" charset="0"/>
              </a:rPr>
              <a:t>Expected accident cost = </a:t>
            </a:r>
            <a:r>
              <a:rPr lang="en-US" sz="2000" dirty="0" smtClean="0">
                <a:latin typeface="+mn-lt"/>
                <a:ea typeface="ＭＳ Ｐゴシック" pitchFamily="28" charset="-128"/>
                <a:cs typeface="Arial" pitchFamily="28" charset="0"/>
                <a:sym typeface="Albany AMT" pitchFamily="34" charset="0"/>
              </a:rPr>
              <a:t>P </a:t>
            </a:r>
            <a:r>
              <a:rPr lang="en-US" sz="2000" dirty="0">
                <a:latin typeface="+mn-lt"/>
                <a:ea typeface="ＭＳ Ｐゴシック" pitchFamily="28" charset="-128"/>
                <a:cs typeface="Arial" pitchFamily="28" charset="0"/>
                <a:sym typeface="Albany AMT" pitchFamily="34" charset="0"/>
              </a:rPr>
              <a:t>* </a:t>
            </a:r>
            <a:r>
              <a:rPr lang="en-US" sz="2000" dirty="0" smtClean="0">
                <a:latin typeface="+mn-lt"/>
                <a:ea typeface="ＭＳ Ｐゴシック" pitchFamily="28" charset="-128"/>
                <a:cs typeface="Arial" pitchFamily="28" charset="0"/>
                <a:sym typeface="Albany AMT" pitchFamily="34" charset="0"/>
              </a:rPr>
              <a:t>A, where P = probability of accident and A = $ losses</a:t>
            </a:r>
            <a:endParaRPr lang="en-US" sz="2000" dirty="0">
              <a:latin typeface="+mn-lt"/>
              <a:ea typeface="ＭＳ Ｐゴシック" pitchFamily="28" charset="-128"/>
              <a:cs typeface="Arial" pitchFamily="28" charset="0"/>
              <a:sym typeface="Albany AMT"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685800" y="1219200"/>
            <a:ext cx="7772400" cy="685800"/>
          </a:xfrm>
        </p:spPr>
        <p:txBody>
          <a:bodyPr/>
          <a:lstStyle/>
          <a:p>
            <a:pPr>
              <a:buClr>
                <a:schemeClr val="tx2"/>
              </a:buClr>
              <a:buFont typeface="Arial" charset="0"/>
              <a:buChar char="•"/>
            </a:pPr>
            <a:r>
              <a:rPr lang="en-US" altLang="en-US" sz="2800" smtClean="0">
                <a:ea typeface="ＭＳ Ｐゴシック" charset="-128"/>
              </a:rPr>
              <a:t>What affects the supply for medical care?</a:t>
            </a:r>
          </a:p>
          <a:p>
            <a:pPr marL="1123950" lvl="2" indent="-457200">
              <a:buClr>
                <a:schemeClr val="tx2"/>
              </a:buClr>
              <a:buFont typeface="Arial" charset="0"/>
              <a:buChar char="•"/>
            </a:pPr>
            <a:endParaRPr lang="en-US" altLang="en-US" sz="2400" smtClean="0">
              <a:sym typeface="Albany AMT" pitchFamily="34" charset="0"/>
            </a:endParaRPr>
          </a:p>
          <a:p>
            <a:pPr marL="850900" lvl="1" indent="-457200">
              <a:buClr>
                <a:schemeClr val="tx2"/>
              </a:buClr>
              <a:buFont typeface="Calibri" charset="0"/>
              <a:buAutoNum type="arabicPeriod"/>
            </a:pPr>
            <a:endParaRPr lang="en-US" altLang="en-US" smtClean="0"/>
          </a:p>
        </p:txBody>
      </p:sp>
      <p:sp>
        <p:nvSpPr>
          <p:cNvPr id="5" name="TextBox 4"/>
          <p:cNvSpPr txBox="1"/>
          <p:nvPr/>
        </p:nvSpPr>
        <p:spPr>
          <a:xfrm>
            <a:off x="609600" y="1905000"/>
            <a:ext cx="7696200" cy="3657600"/>
          </a:xfrm>
          <a:prstGeom prst="rect">
            <a:avLst/>
          </a:prstGeom>
          <a:noFill/>
        </p:spPr>
        <p:txBody>
          <a:bodyPr numCol="2">
            <a:spAutoFit/>
          </a:bodyPr>
          <a:lstStyle/>
          <a:p>
            <a:pPr marL="850900" lvl="1" indent="-457200">
              <a:spcAft>
                <a:spcPts val="0"/>
              </a:spcAft>
              <a:buClr>
                <a:schemeClr val="tx2"/>
              </a:buClr>
              <a:buFont typeface="+mj-lt"/>
              <a:buAutoNum type="arabicPeriod"/>
              <a:defRPr/>
            </a:pPr>
            <a:r>
              <a:rPr lang="en-US" sz="2400" dirty="0">
                <a:latin typeface="+mn-lt"/>
                <a:ea typeface="Arial" pitchFamily="28" charset="0"/>
                <a:cs typeface="Constantia (Body)"/>
              </a:rPr>
              <a:t>Input costs </a:t>
            </a:r>
            <a:r>
              <a:rPr lang="en-US" sz="2000" dirty="0">
                <a:latin typeface="+mn-lt"/>
                <a:ea typeface="ＭＳ Ｐゴシック" pitchFamily="28" charset="-128"/>
                <a:cs typeface="Constantia (Body)"/>
                <a:sym typeface="Albany AMT" pitchFamily="34" charset="0"/>
              </a:rPr>
              <a:t> </a:t>
            </a:r>
          </a:p>
          <a:p>
            <a:pPr marL="850900" lvl="1" indent="-457200">
              <a:spcAft>
                <a:spcPts val="0"/>
              </a:spcAft>
              <a:buClr>
                <a:schemeClr val="tx2"/>
              </a:buClr>
              <a:buFont typeface="+mj-lt"/>
              <a:buAutoNum type="arabicPeriod"/>
              <a:defRPr/>
            </a:pPr>
            <a:r>
              <a:rPr lang="en-US" sz="2400" dirty="0">
                <a:latin typeface="+mn-lt"/>
                <a:ea typeface="ＭＳ Ｐゴシック" pitchFamily="28" charset="-128"/>
                <a:cs typeface="Constantia (Body)"/>
                <a:sym typeface="Albany AMT" pitchFamily="34" charset="0"/>
              </a:rPr>
              <a:t>Production function</a:t>
            </a:r>
          </a:p>
          <a:p>
            <a:pPr marL="1125537" lvl="2" indent="-457200">
              <a:spcAft>
                <a:spcPts val="0"/>
              </a:spcAft>
              <a:buClr>
                <a:schemeClr val="tx2"/>
              </a:buClr>
              <a:buFont typeface="Arial"/>
              <a:buChar char="•"/>
              <a:defRPr/>
            </a:pPr>
            <a:r>
              <a:rPr lang="en-US" sz="2000" dirty="0">
                <a:latin typeface="+mn-lt"/>
                <a:ea typeface="ＭＳ Ｐゴシック" pitchFamily="28" charset="-128"/>
                <a:cs typeface="Constantia (Body)"/>
                <a:sym typeface="Albany AMT" pitchFamily="34" charset="0"/>
              </a:rPr>
              <a:t>Doctor as agent ( i.e. doctor makes decisions but the doctor is not the one supplying output) </a:t>
            </a:r>
            <a:r>
              <a:rPr lang="en-US" sz="2000" dirty="0">
                <a:latin typeface="Arial" pitchFamily="28" charset="0"/>
                <a:ea typeface="ＭＳ Ｐゴシック" pitchFamily="28" charset="-128"/>
                <a:cs typeface="Arial" pitchFamily="28" charset="0"/>
                <a:sym typeface="Albany AMT" pitchFamily="34" charset="0"/>
              </a:rPr>
              <a:t>→ </a:t>
            </a:r>
            <a:r>
              <a:rPr lang="en-US" sz="2000" dirty="0">
                <a:latin typeface="+mn-lt"/>
                <a:ea typeface="ＭＳ Ｐゴシック" pitchFamily="28" charset="-128"/>
                <a:cs typeface="Arial" pitchFamily="28" charset="0"/>
                <a:sym typeface="Albany AMT" pitchFamily="34" charset="0"/>
              </a:rPr>
              <a:t>Incentive problems may exist</a:t>
            </a:r>
            <a:r>
              <a:rPr lang="en-US" sz="2000" dirty="0">
                <a:latin typeface="+mn-lt"/>
                <a:ea typeface="ＭＳ Ｐゴシック" pitchFamily="28" charset="-128"/>
                <a:cs typeface="Constantia (Body)"/>
                <a:sym typeface="Albany AMT" pitchFamily="34" charset="0"/>
              </a:rPr>
              <a:t>  </a:t>
            </a:r>
          </a:p>
          <a:p>
            <a:pPr marL="850900" lvl="1" indent="-457200">
              <a:spcAft>
                <a:spcPts val="0"/>
              </a:spcAft>
              <a:buClr>
                <a:schemeClr val="tx2"/>
              </a:buClr>
              <a:buFont typeface="+mj-lt"/>
              <a:buAutoNum type="arabicPeriod"/>
              <a:defRPr/>
            </a:pPr>
            <a:r>
              <a:rPr lang="en-US" sz="2400" dirty="0">
                <a:latin typeface="+mn-lt"/>
                <a:ea typeface="ＭＳ Ｐゴシック" pitchFamily="28" charset="-128"/>
                <a:cs typeface="Constantia (Body)"/>
                <a:sym typeface="Albany AMT" pitchFamily="34" charset="0"/>
              </a:rPr>
              <a:t>Laws/Regulations</a:t>
            </a:r>
          </a:p>
          <a:p>
            <a:pPr marL="1125537" lvl="2" indent="-457200">
              <a:spcAft>
                <a:spcPts val="0"/>
              </a:spcAft>
              <a:buClr>
                <a:schemeClr val="tx2"/>
              </a:buClr>
              <a:buFont typeface="Arial"/>
              <a:buChar char="•"/>
              <a:defRPr/>
            </a:pPr>
            <a:r>
              <a:rPr lang="en-US" sz="2000" dirty="0">
                <a:latin typeface="+mn-lt"/>
                <a:ea typeface="ＭＳ Ｐゴシック" pitchFamily="28" charset="-128"/>
                <a:cs typeface="Constantia (Body)"/>
                <a:sym typeface="Albany AMT" pitchFamily="34" charset="0"/>
              </a:rPr>
              <a:t>Licensing</a:t>
            </a:r>
          </a:p>
          <a:p>
            <a:pPr marL="1125537" lvl="2" indent="-457200">
              <a:spcAft>
                <a:spcPts val="0"/>
              </a:spcAft>
              <a:buClr>
                <a:schemeClr val="tx2"/>
              </a:buClr>
              <a:buFont typeface="Arial"/>
              <a:buChar char="•"/>
              <a:defRPr/>
            </a:pPr>
            <a:r>
              <a:rPr lang="en-US" sz="2000" dirty="0">
                <a:latin typeface="+mn-lt"/>
                <a:ea typeface="ＭＳ Ｐゴシック" pitchFamily="28" charset="-128"/>
                <a:cs typeface="Constantia (Body)"/>
                <a:sym typeface="Albany AMT" pitchFamily="34" charset="0"/>
              </a:rPr>
              <a:t> </a:t>
            </a:r>
            <a:r>
              <a:rPr lang="en-US" sz="2000" dirty="0" smtClean="0">
                <a:latin typeface="+mn-lt"/>
                <a:ea typeface="ＭＳ Ｐゴシック" pitchFamily="28" charset="-128"/>
                <a:cs typeface="Constantia (Body)"/>
                <a:sym typeface="Albany AMT" pitchFamily="34" charset="0"/>
              </a:rPr>
              <a:t>CON – Certificate of Need Regulation</a:t>
            </a:r>
            <a:endParaRPr lang="en-US" sz="2000" dirty="0">
              <a:latin typeface="+mn-lt"/>
              <a:ea typeface="ＭＳ Ｐゴシック" pitchFamily="28" charset="-128"/>
              <a:cs typeface="Constantia (Body)"/>
              <a:sym typeface="Albany AMT" pitchFamily="34" charset="0"/>
            </a:endParaRPr>
          </a:p>
          <a:p>
            <a:pPr marL="850900" lvl="1" indent="-457200">
              <a:spcAft>
                <a:spcPts val="0"/>
              </a:spcAft>
              <a:buClr>
                <a:schemeClr val="tx2"/>
              </a:buClr>
              <a:buFont typeface="+mj-lt"/>
              <a:buAutoNum type="arabicPeriod"/>
              <a:defRPr/>
            </a:pPr>
            <a:r>
              <a:rPr lang="en-US" sz="2400" dirty="0">
                <a:latin typeface="+mn-lt"/>
                <a:ea typeface="ＭＳ Ｐゴシック" pitchFamily="28" charset="-128"/>
                <a:cs typeface="Constantia (Body)"/>
                <a:sym typeface="Albany AMT" pitchFamily="34" charset="0"/>
              </a:rPr>
              <a:t>Organizational structure affects S</a:t>
            </a:r>
          </a:p>
          <a:p>
            <a:pPr marL="1308100" lvl="2" indent="-457200">
              <a:spcAft>
                <a:spcPts val="0"/>
              </a:spcAft>
              <a:buClr>
                <a:schemeClr val="tx2"/>
              </a:buClr>
              <a:buFont typeface="Arial"/>
              <a:buChar char="•"/>
              <a:defRPr/>
            </a:pPr>
            <a:r>
              <a:rPr lang="en-US" sz="2000" dirty="0">
                <a:latin typeface="+mn-lt"/>
                <a:ea typeface="ＭＳ Ｐゴシック" pitchFamily="28" charset="-128"/>
                <a:cs typeface="Constantia (Body)"/>
                <a:sym typeface="Albany AMT" pitchFamily="34" charset="0"/>
              </a:rPr>
              <a:t>Not-for-profit vs. For- profit institutions </a:t>
            </a:r>
          </a:p>
          <a:p>
            <a:pPr marL="850900" lvl="1" indent="-457200">
              <a:spcAft>
                <a:spcPts val="0"/>
              </a:spcAft>
              <a:buClr>
                <a:schemeClr val="tx2"/>
              </a:buClr>
              <a:buFont typeface="+mj-lt"/>
              <a:buAutoNum type="arabicPeriod"/>
              <a:defRPr/>
            </a:pPr>
            <a:r>
              <a:rPr lang="en-US" sz="2400" dirty="0">
                <a:latin typeface="+mn-lt"/>
                <a:ea typeface="ＭＳ Ｐゴシック" pitchFamily="28" charset="-128"/>
                <a:cs typeface="Constantia (Body)"/>
                <a:sym typeface="Albany AMT" pitchFamily="34" charset="0"/>
              </a:rPr>
              <a:t>Price</a:t>
            </a:r>
            <a:r>
              <a:rPr lang="en-US" sz="2400" u="sng" dirty="0">
                <a:latin typeface="+mn-lt"/>
                <a:ea typeface="ＭＳ Ｐゴシック" pitchFamily="28" charset="-128"/>
                <a:cs typeface="Constantia (Body)"/>
                <a:sym typeface="Albany AMT" pitchFamily="34" charset="0"/>
              </a:rPr>
              <a:t>s</a:t>
            </a:r>
          </a:p>
          <a:p>
            <a:pPr marL="1308100" lvl="2" indent="-457200">
              <a:spcAft>
                <a:spcPts val="0"/>
              </a:spcAft>
              <a:buClr>
                <a:schemeClr val="tx2"/>
              </a:buClr>
              <a:buFont typeface="Arial"/>
              <a:buChar char="•"/>
              <a:defRPr/>
            </a:pPr>
            <a:r>
              <a:rPr lang="en-US" sz="2000" dirty="0">
                <a:latin typeface="+mn-lt"/>
                <a:ea typeface="ＭＳ Ｐゴシック" pitchFamily="28" charset="-128"/>
                <a:cs typeface="Constantia (Body)"/>
                <a:sym typeface="Albany AMT" pitchFamily="34" charset="0"/>
              </a:rPr>
              <a:t>Why not </a:t>
            </a:r>
            <a:r>
              <a:rPr lang="en-US" sz="2000" u="sng" dirty="0">
                <a:latin typeface="+mn-lt"/>
                <a:ea typeface="ＭＳ Ｐゴシック" pitchFamily="28" charset="-128"/>
                <a:cs typeface="Constantia (Body)"/>
                <a:sym typeface="Albany AMT" pitchFamily="34" charset="0"/>
              </a:rPr>
              <a:t>one</a:t>
            </a:r>
            <a:r>
              <a:rPr lang="en-US" sz="2000" dirty="0">
                <a:latin typeface="+mn-lt"/>
                <a:ea typeface="ＭＳ Ｐゴシック" pitchFamily="28" charset="-128"/>
                <a:cs typeface="Constantia (Body)"/>
                <a:sym typeface="Albany AMT" pitchFamily="34" charset="0"/>
              </a:rPr>
              <a:t> price?</a:t>
            </a:r>
          </a:p>
          <a:p>
            <a:pPr marL="1765300" lvl="3" indent="-457200">
              <a:spcAft>
                <a:spcPts val="0"/>
              </a:spcAft>
              <a:buClr>
                <a:schemeClr val="tx2"/>
              </a:buClr>
              <a:buFont typeface="Arial"/>
              <a:buChar char="•"/>
              <a:defRPr/>
            </a:pPr>
            <a:r>
              <a:rPr lang="en-US" sz="2000" dirty="0">
                <a:latin typeface="+mn-lt"/>
                <a:ea typeface="ＭＳ Ｐゴシック" pitchFamily="28" charset="-128"/>
                <a:cs typeface="Constantia (Body)"/>
                <a:sym typeface="Albany AMT" pitchFamily="34" charset="0"/>
              </a:rPr>
              <a:t>Quality</a:t>
            </a:r>
          </a:p>
          <a:p>
            <a:pPr marL="1765300" lvl="3" indent="-457200">
              <a:spcAft>
                <a:spcPts val="0"/>
              </a:spcAft>
              <a:buClr>
                <a:schemeClr val="tx2"/>
              </a:buClr>
              <a:buFont typeface="Arial"/>
              <a:buChar char="•"/>
              <a:defRPr/>
            </a:pPr>
            <a:r>
              <a:rPr lang="en-US" sz="2000" dirty="0">
                <a:latin typeface="+mn-lt"/>
                <a:ea typeface="ＭＳ Ｐゴシック" pitchFamily="28" charset="-128"/>
                <a:cs typeface="Constantia (Body)"/>
                <a:sym typeface="Albany AMT" pitchFamily="34" charset="0"/>
              </a:rPr>
              <a:t>Asymmetric info</a:t>
            </a:r>
          </a:p>
          <a:p>
            <a:pPr>
              <a:defRPr/>
            </a:pPr>
            <a:endParaRPr lang="en-US" dirty="0">
              <a:latin typeface="Arial" pitchFamily="28" charset="0"/>
              <a:ea typeface="Arial" pitchFamily="28" charset="0"/>
              <a:cs typeface="Arial" pitchFamily="2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457200" y="990600"/>
            <a:ext cx="8229600" cy="5638800"/>
          </a:xfrm>
        </p:spPr>
        <p:txBody>
          <a:bodyPr/>
          <a:lstStyle/>
          <a:p>
            <a:pPr>
              <a:buClr>
                <a:schemeClr val="tx2"/>
              </a:buClr>
              <a:buFont typeface="Arial" charset="0"/>
              <a:buChar char="•"/>
            </a:pPr>
            <a:r>
              <a:rPr lang="en-US" altLang="en-US" dirty="0" smtClean="0">
                <a:ea typeface="ＭＳ Ｐゴシック" charset="-128"/>
              </a:rPr>
              <a:t>How does the health insurance market affect the medical care market? </a:t>
            </a:r>
            <a:r>
              <a:rPr lang="en-US" altLang="en-US" dirty="0" smtClean="0">
                <a:ea typeface="ＭＳ Ｐゴシック" charset="-128"/>
                <a:sym typeface="Albany AMT" pitchFamily="34" charset="0"/>
              </a:rPr>
              <a:t>→ By on its </a:t>
            </a:r>
            <a:r>
              <a:rPr lang="en-US" altLang="en-US" dirty="0" smtClean="0">
                <a:ea typeface="ＭＳ Ｐゴシック" charset="-128"/>
                <a:sym typeface="Albany AMT" pitchFamily="34" charset="0"/>
              </a:rPr>
              <a:t>impact on prices </a:t>
            </a:r>
            <a:endParaRPr lang="en-US" altLang="en-US" dirty="0" smtClean="0">
              <a:ea typeface="ＭＳ Ｐゴシック" charset="-128"/>
              <a:sym typeface="Albany AMT" pitchFamily="34" charset="0"/>
            </a:endParaRPr>
          </a:p>
          <a:p>
            <a:pPr>
              <a:buClr>
                <a:schemeClr val="tx2"/>
              </a:buClr>
              <a:buFont typeface="Arial" charset="0"/>
              <a:buChar char="•"/>
            </a:pPr>
            <a:endParaRPr lang="en-US" altLang="en-US" dirty="0" smtClean="0">
              <a:ea typeface="ＭＳ Ｐゴシック" charset="-128"/>
              <a:sym typeface="Albany AMT" pitchFamily="34" charset="0"/>
            </a:endParaRPr>
          </a:p>
          <a:p>
            <a:pPr lvl="1">
              <a:buClr>
                <a:schemeClr val="tx2"/>
              </a:buClr>
              <a:buFont typeface="Wingdings 2" charset="2"/>
              <a:buNone/>
            </a:pPr>
            <a:endParaRPr lang="en-US" altLang="en-US" sz="2600" dirty="0" smtClean="0">
              <a:sym typeface="Albany AMT" pitchFamily="34" charset="0"/>
            </a:endParaRPr>
          </a:p>
          <a:p>
            <a:pPr lvl="1">
              <a:buClr>
                <a:schemeClr val="tx2"/>
              </a:buClr>
              <a:buFont typeface="Wingdings 2" charset="2"/>
              <a:buNone/>
            </a:pPr>
            <a:endParaRPr lang="en-US" altLang="en-US" sz="2600" dirty="0" smtClean="0">
              <a:sym typeface="Albany AMT" pitchFamily="34" charset="0"/>
            </a:endParaRPr>
          </a:p>
          <a:p>
            <a:pPr lvl="1">
              <a:buClr>
                <a:schemeClr val="tx2"/>
              </a:buClr>
              <a:buFont typeface="Wingdings 2" charset="2"/>
              <a:buNone/>
            </a:pPr>
            <a:endParaRPr lang="en-US" altLang="en-US" sz="2600" dirty="0" smtClean="0">
              <a:sym typeface="Albany AMT" pitchFamily="34" charset="0"/>
            </a:endParaRPr>
          </a:p>
          <a:p>
            <a:pPr lvl="1">
              <a:buClr>
                <a:schemeClr val="tx2"/>
              </a:buClr>
              <a:buFont typeface="Wingdings 2" charset="2"/>
              <a:buNone/>
            </a:pPr>
            <a:endParaRPr lang="en-US" altLang="en-US" sz="2600" dirty="0" smtClean="0">
              <a:sym typeface="Albany AMT" pitchFamily="34" charset="0"/>
            </a:endParaRPr>
          </a:p>
          <a:p>
            <a:pPr lvl="1">
              <a:buClr>
                <a:schemeClr val="tx2"/>
              </a:buClr>
              <a:buFont typeface="Wingdings 2" charset="2"/>
              <a:buNone/>
            </a:pPr>
            <a:endParaRPr lang="en-US" altLang="en-US" sz="2600" dirty="0" smtClean="0">
              <a:sym typeface="Albany AMT" pitchFamily="34" charset="0"/>
            </a:endParaRPr>
          </a:p>
          <a:p>
            <a:pPr lvl="1">
              <a:buClr>
                <a:schemeClr val="tx2"/>
              </a:buClr>
              <a:buFont typeface="Wingdings 2" charset="2"/>
              <a:buNone/>
            </a:pPr>
            <a:endParaRPr lang="en-US" altLang="en-US" sz="2600" dirty="0" smtClean="0">
              <a:sym typeface="Albany AMT" pitchFamily="34" charset="0"/>
            </a:endParaRPr>
          </a:p>
          <a:p>
            <a:pPr lvl="1">
              <a:buClr>
                <a:schemeClr val="tx2"/>
              </a:buClr>
              <a:buFont typeface="Arial" charset="0"/>
              <a:buChar char="•"/>
            </a:pPr>
            <a:r>
              <a:rPr lang="en-US" altLang="en-US" sz="1800" dirty="0" smtClean="0">
                <a:sym typeface="Albany AMT" pitchFamily="34" charset="0"/>
              </a:rPr>
              <a:t>Notice that insurance pays the difference between P</a:t>
            </a:r>
            <a:r>
              <a:rPr lang="en-US" altLang="en-US" sz="1800" baseline="-25000" dirty="0" smtClean="0">
                <a:sym typeface="Albany AMT" pitchFamily="34" charset="0"/>
              </a:rPr>
              <a:t>3</a:t>
            </a:r>
            <a:r>
              <a:rPr lang="en-US" altLang="en-US" sz="1800" dirty="0" smtClean="0">
                <a:sym typeface="Albany AMT" pitchFamily="34" charset="0"/>
              </a:rPr>
              <a:t> (providers price) and P</a:t>
            </a:r>
            <a:r>
              <a:rPr lang="en-US" altLang="en-US" sz="1800" baseline="-25000" dirty="0" smtClean="0">
                <a:sym typeface="Albany AMT" pitchFamily="34" charset="0"/>
              </a:rPr>
              <a:t>2</a:t>
            </a:r>
            <a:r>
              <a:rPr lang="en-US" altLang="en-US" sz="1800" dirty="0" smtClean="0">
                <a:sym typeface="Albany AMT" pitchFamily="34" charset="0"/>
              </a:rPr>
              <a:t>(consumer’s price).  After insurance </a:t>
            </a:r>
            <a:r>
              <a:rPr lang="en-US" altLang="en-US" sz="1800" dirty="0" err="1" smtClean="0">
                <a:sym typeface="Albany AMT" pitchFamily="34" charset="0"/>
              </a:rPr>
              <a:t>Q</a:t>
            </a:r>
            <a:r>
              <a:rPr lang="en-US" altLang="en-US" sz="1800" baseline="-25000" dirty="0" err="1" smtClean="0">
                <a:sym typeface="Albany AMT" pitchFamily="34" charset="0"/>
              </a:rPr>
              <a:t>d</a:t>
            </a:r>
            <a:r>
              <a:rPr lang="en-US" altLang="en-US" sz="1800" dirty="0" smtClean="0">
                <a:sym typeface="Albany AMT" pitchFamily="34" charset="0"/>
              </a:rPr>
              <a:t> = Q</a:t>
            </a:r>
            <a:r>
              <a:rPr lang="en-US" altLang="en-US" sz="1800" baseline="-25000" dirty="0" smtClean="0">
                <a:sym typeface="Albany AMT" pitchFamily="34" charset="0"/>
              </a:rPr>
              <a:t>s</a:t>
            </a:r>
            <a:r>
              <a:rPr lang="en-US" altLang="en-US" sz="1800" dirty="0" smtClean="0">
                <a:sym typeface="Albany AMT" pitchFamily="34" charset="0"/>
              </a:rPr>
              <a:t> = Q</a:t>
            </a:r>
            <a:r>
              <a:rPr lang="en-US" altLang="en-US" sz="1800" baseline="-25000" dirty="0" smtClean="0">
                <a:sym typeface="Albany AMT" pitchFamily="34" charset="0"/>
              </a:rPr>
              <a:t>2</a:t>
            </a:r>
            <a:r>
              <a:rPr lang="en-US" altLang="en-US" sz="1800" dirty="0" smtClean="0">
                <a:sym typeface="Albany AMT" pitchFamily="34" charset="0"/>
              </a:rPr>
              <a:t>.</a:t>
            </a:r>
            <a:endParaRPr lang="en-US" altLang="en-US" dirty="0" smtClean="0"/>
          </a:p>
        </p:txBody>
      </p:sp>
      <p:pic>
        <p:nvPicPr>
          <p:cNvPr id="1026" name="Picture 2" descr="C:\CLASS\HEALTH\Notes\insurance 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91512"/>
            <a:ext cx="5532438" cy="3013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533400" y="1295400"/>
            <a:ext cx="8229600" cy="4572000"/>
          </a:xfrm>
        </p:spPr>
        <p:txBody>
          <a:bodyPr/>
          <a:lstStyle/>
          <a:p>
            <a:pPr>
              <a:buClr>
                <a:schemeClr val="tx2"/>
              </a:buClr>
              <a:buFont typeface="Arial" charset="0"/>
              <a:buChar char="•"/>
            </a:pPr>
            <a:r>
              <a:rPr lang="en-US" altLang="en-US" sz="2800" dirty="0" smtClean="0">
                <a:ea typeface="ＭＳ Ｐゴシック" charset="-128"/>
              </a:rPr>
              <a:t>What affects the D for health insurance?</a:t>
            </a:r>
          </a:p>
          <a:p>
            <a:pPr marL="850900" lvl="1" indent="-457200">
              <a:buClr>
                <a:schemeClr val="tx2"/>
              </a:buClr>
              <a:buFont typeface="Calibri" charset="0"/>
              <a:buAutoNum type="arabicPeriod"/>
            </a:pPr>
            <a:r>
              <a:rPr lang="en-US" altLang="en-US" sz="2800" dirty="0" smtClean="0"/>
              <a:t>Risk or decisions made under uncertainty</a:t>
            </a:r>
          </a:p>
          <a:p>
            <a:pPr marL="850900" lvl="1" indent="-457200">
              <a:buClr>
                <a:schemeClr val="tx2"/>
              </a:buClr>
              <a:buFont typeface="Calibri" charset="0"/>
              <a:buAutoNum type="arabicPeriod"/>
            </a:pPr>
            <a:r>
              <a:rPr lang="en-US" altLang="en-US" sz="2800" dirty="0" smtClean="0"/>
              <a:t>Price of insurance to consumers</a:t>
            </a:r>
          </a:p>
          <a:p>
            <a:pPr marL="1123950" lvl="2" indent="-457200">
              <a:buClr>
                <a:schemeClr val="tx2"/>
              </a:buClr>
              <a:buFont typeface="Arial" charset="0"/>
              <a:buChar char="•"/>
            </a:pPr>
            <a:r>
              <a:rPr lang="en-US" altLang="en-US" sz="2400" dirty="0" smtClean="0"/>
              <a:t>Price of insurance = </a:t>
            </a:r>
          </a:p>
          <a:p>
            <a:pPr marL="1397000" lvl="3" indent="-457200">
              <a:buClr>
                <a:schemeClr val="tx2"/>
              </a:buClr>
              <a:buFont typeface="Wingdings 2" charset="2"/>
              <a:buNone/>
            </a:pPr>
            <a:r>
              <a:rPr lang="en-US" altLang="en-US" sz="2300" dirty="0" smtClean="0"/>
              <a:t>		</a:t>
            </a:r>
            <a:r>
              <a:rPr lang="en-US" altLang="en-US" sz="2400" dirty="0" smtClean="0"/>
              <a:t>Premium – Expected Benefits &gt; 0</a:t>
            </a:r>
          </a:p>
          <a:p>
            <a:pPr marL="1123950" lvl="2" indent="-457200">
              <a:buClr>
                <a:schemeClr val="tx2"/>
              </a:buClr>
              <a:buFont typeface="Arial" charset="0"/>
              <a:buChar char="•"/>
            </a:pPr>
            <a:r>
              <a:rPr lang="en-US" altLang="en-US" sz="2400" dirty="0" smtClean="0"/>
              <a:t>This price is often referred to as </a:t>
            </a:r>
            <a:r>
              <a:rPr lang="en-US" altLang="en-US" sz="2400" u="sng" dirty="0" smtClean="0"/>
              <a:t>loading</a:t>
            </a:r>
          </a:p>
          <a:p>
            <a:pPr marL="1123950" lvl="2" indent="-457200">
              <a:buClr>
                <a:schemeClr val="tx2"/>
              </a:buClr>
              <a:buFont typeface="Arial" charset="0"/>
              <a:buChar char="•"/>
            </a:pPr>
            <a:r>
              <a:rPr lang="en-US" altLang="en-US" sz="2400" dirty="0" smtClean="0"/>
              <a:t>Loading &gt; 0 so insurance firm can pay for costs of running business.</a:t>
            </a:r>
            <a:endParaRPr lang="en-US" altLang="en-US" sz="2400" dirty="0" smtClean="0"/>
          </a:p>
          <a:p>
            <a:pPr marL="850900" lvl="1" indent="-457200">
              <a:buClr>
                <a:schemeClr val="tx2"/>
              </a:buClr>
              <a:buFont typeface="Calibri" charset="0"/>
              <a:buAutoNum type="arabicPeriod"/>
            </a:pPr>
            <a:r>
              <a:rPr lang="en-US" altLang="en-US" sz="2800" dirty="0" smtClean="0"/>
              <a:t>Tax laws</a:t>
            </a:r>
          </a:p>
          <a:p>
            <a:pPr marL="1123950" lvl="2" indent="-457200">
              <a:buClr>
                <a:schemeClr val="tx2"/>
              </a:buClr>
              <a:buFont typeface="Arial" charset="0"/>
              <a:buChar char="•"/>
            </a:pPr>
            <a:r>
              <a:rPr lang="en-US" altLang="en-US" sz="2400" dirty="0" smtClean="0"/>
              <a:t>Health insurance is tax free  </a:t>
            </a:r>
            <a:r>
              <a:rPr lang="en-US" altLang="en-US" sz="2400" dirty="0" smtClean="0">
                <a:sym typeface="Albany AMT" pitchFamily="34" charset="0"/>
              </a:rPr>
              <a:t>→ What is the impact?</a:t>
            </a:r>
          </a:p>
          <a:p>
            <a:pPr marL="850900" lvl="1" indent="-457200">
              <a:buClr>
                <a:schemeClr val="tx2"/>
              </a:buClr>
              <a:buFont typeface="Wingdings 2" charset="2"/>
              <a:buNone/>
            </a:pPr>
            <a:r>
              <a:rPr lang="en-US" altLang="en-US" dirty="0" smtClean="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685800" y="1143000"/>
            <a:ext cx="7848600" cy="5029200"/>
          </a:xfrm>
        </p:spPr>
        <p:txBody>
          <a:bodyPr/>
          <a:lstStyle/>
          <a:p>
            <a:pPr>
              <a:buClr>
                <a:schemeClr val="tx2"/>
              </a:buClr>
              <a:buFont typeface="Arial" charset="0"/>
              <a:buChar char="•"/>
            </a:pPr>
            <a:r>
              <a:rPr lang="en-US" altLang="en-US" sz="2800" dirty="0" smtClean="0">
                <a:ea typeface="ＭＳ Ｐゴシック" charset="-128"/>
              </a:rPr>
              <a:t>What affects the S for health insurance?</a:t>
            </a:r>
          </a:p>
          <a:p>
            <a:pPr marL="850900" lvl="1" indent="-457200">
              <a:buClr>
                <a:schemeClr val="tx2"/>
              </a:buClr>
              <a:buFont typeface="Calibri" charset="0"/>
              <a:buAutoNum type="arabicPeriod"/>
            </a:pPr>
            <a:r>
              <a:rPr lang="en-US" altLang="en-US" sz="2800" dirty="0" smtClean="0"/>
              <a:t>Input costs</a:t>
            </a:r>
          </a:p>
          <a:p>
            <a:pPr marL="1123950" lvl="2" indent="-457200">
              <a:buClr>
                <a:schemeClr val="tx2"/>
              </a:buClr>
              <a:buFont typeface="Arial" charset="0"/>
              <a:buChar char="•"/>
            </a:pPr>
            <a:r>
              <a:rPr lang="en-US" altLang="en-US" sz="2500" dirty="0" smtClean="0"/>
              <a:t>Loading fees arise since production of insurance </a:t>
            </a:r>
            <a:r>
              <a:rPr lang="en-US" altLang="en-US" sz="2500" dirty="0" smtClean="0"/>
              <a:t>is costly.</a:t>
            </a:r>
            <a:endParaRPr lang="en-US" altLang="en-US" sz="2500" dirty="0" smtClean="0"/>
          </a:p>
          <a:p>
            <a:pPr marL="1123950" lvl="2" indent="-457200">
              <a:buClr>
                <a:schemeClr val="tx2"/>
              </a:buClr>
              <a:buFont typeface="Arial" charset="0"/>
              <a:buChar char="•"/>
            </a:pPr>
            <a:r>
              <a:rPr lang="en-US" altLang="en-US" sz="2500" dirty="0" smtClean="0"/>
              <a:t>Premium = (1 + LF) * EB</a:t>
            </a:r>
          </a:p>
          <a:p>
            <a:pPr marL="1397000" lvl="3" indent="-457200">
              <a:buClr>
                <a:schemeClr val="tx2"/>
              </a:buClr>
              <a:buFont typeface="Wingdings 2" charset="2"/>
              <a:buNone/>
            </a:pPr>
            <a:r>
              <a:rPr lang="en-US" altLang="en-US" sz="2400" dirty="0" smtClean="0"/>
              <a:t>	where LF = Loading Fee</a:t>
            </a:r>
          </a:p>
          <a:p>
            <a:pPr marL="1397000" lvl="3" indent="-457200">
              <a:buClr>
                <a:schemeClr val="tx2"/>
              </a:buClr>
              <a:buFont typeface="Wingdings 2" charset="2"/>
              <a:buNone/>
            </a:pPr>
            <a:r>
              <a:rPr lang="en-US" altLang="en-US" sz="2400" dirty="0" smtClean="0"/>
              <a:t>		      EB = Expected Benefits to be paid out </a:t>
            </a:r>
            <a:endParaRPr lang="en-US" altLang="en-US" sz="2400" dirty="0" smtClean="0">
              <a:sym typeface="Albany AMT" pitchFamily="34" charset="0"/>
            </a:endParaRPr>
          </a:p>
          <a:p>
            <a:pPr marL="850900" lvl="1" indent="-457200">
              <a:buClr>
                <a:schemeClr val="tx2"/>
              </a:buClr>
              <a:buFont typeface="Wingdings 2" charset="2"/>
              <a:buNone/>
            </a:pPr>
            <a:r>
              <a:rPr lang="en-US" altLang="en-US" dirty="0" smtClean="0">
                <a:sym typeface="Albany AMT" pitchFamily="34" charset="0"/>
              </a:rPr>
              <a:t>→ </a:t>
            </a:r>
            <a:r>
              <a:rPr lang="en-US" altLang="en-US" sz="2800" dirty="0" smtClean="0">
                <a:sym typeface="Albany AMT" pitchFamily="34" charset="0"/>
              </a:rPr>
              <a:t>The health insurance market </a:t>
            </a:r>
            <a:r>
              <a:rPr lang="en-US" altLang="en-US" sz="2800" u="sng" dirty="0" smtClean="0">
                <a:sym typeface="Albany AMT" pitchFamily="34" charset="0"/>
              </a:rPr>
              <a:t>affects</a:t>
            </a:r>
            <a:r>
              <a:rPr lang="en-US" altLang="en-US" sz="2800" dirty="0" smtClean="0">
                <a:sym typeface="Albany AMT" pitchFamily="34" charset="0"/>
              </a:rPr>
              <a:t> D for medical care, but what about other markets?</a:t>
            </a:r>
            <a:endParaRPr lang="en-US" altLang="en-US" dirty="0" smtClean="0">
              <a:sym typeface="Albany AMT" pitchFamily="34" charset="0"/>
            </a:endParaRPr>
          </a:p>
          <a:p>
            <a:pPr marL="850900" lvl="1" indent="-457200">
              <a:buClr>
                <a:schemeClr val="tx2"/>
              </a:buClr>
              <a:buFont typeface="Wingdings 2" charset="2"/>
              <a:buNone/>
            </a:pPr>
            <a:r>
              <a:rPr lang="en-US" altLang="en-US" dirty="0" smtClean="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533400" y="1219200"/>
            <a:ext cx="7848600" cy="4724400"/>
          </a:xfrm>
        </p:spPr>
        <p:txBody>
          <a:bodyPr/>
          <a:lstStyle/>
          <a:p>
            <a:pPr>
              <a:buClr>
                <a:schemeClr val="tx2"/>
              </a:buClr>
              <a:buFont typeface="Arial" charset="0"/>
              <a:buChar char="•"/>
            </a:pPr>
            <a:r>
              <a:rPr lang="en-US" altLang="en-US" smtClean="0">
                <a:ea typeface="ＭＳ Ｐゴシック" charset="-128"/>
              </a:rPr>
              <a:t>Demand and Supply framework for the medical care market includes: </a:t>
            </a:r>
          </a:p>
          <a:p>
            <a:pPr marL="850900" lvl="1" indent="-457200">
              <a:buClr>
                <a:schemeClr val="tx2"/>
              </a:buClr>
              <a:buFont typeface="Calibri" charset="0"/>
              <a:buAutoNum type="arabicPeriod"/>
            </a:pPr>
            <a:r>
              <a:rPr lang="en-US" altLang="en-US" smtClean="0"/>
              <a:t>D &amp; S for health</a:t>
            </a:r>
          </a:p>
          <a:p>
            <a:pPr marL="850900" lvl="1" indent="-457200">
              <a:buClr>
                <a:schemeClr val="tx2"/>
              </a:buClr>
              <a:buFont typeface="Calibri" charset="0"/>
              <a:buAutoNum type="arabicPeriod"/>
            </a:pPr>
            <a:r>
              <a:rPr lang="en-US" altLang="en-US" smtClean="0"/>
              <a:t>D &amp; S for medical care</a:t>
            </a:r>
          </a:p>
          <a:p>
            <a:pPr marL="850900" lvl="1" indent="-457200">
              <a:buClr>
                <a:schemeClr val="tx2"/>
              </a:buClr>
              <a:buFont typeface="Calibri" charset="0"/>
              <a:buAutoNum type="arabicPeriod"/>
            </a:pPr>
            <a:r>
              <a:rPr lang="en-US" altLang="en-US" smtClean="0"/>
              <a:t>D &amp; S for institutional care  (i.e. hospital, physician services, output patient care, nursing home, home care, etc)</a:t>
            </a:r>
          </a:p>
          <a:p>
            <a:pPr marL="850900" lvl="1" indent="-457200">
              <a:buClr>
                <a:schemeClr val="tx2"/>
              </a:buClr>
              <a:buFont typeface="Calibri" charset="0"/>
              <a:buAutoNum type="arabicPeriod"/>
            </a:pPr>
            <a:r>
              <a:rPr lang="en-US" altLang="en-US" smtClean="0"/>
              <a:t>D &amp; S for inputs ( i.e. nurses, physicians, technicians, capital, etc)</a:t>
            </a:r>
          </a:p>
          <a:p>
            <a:pPr marL="850900" lvl="1" indent="-457200">
              <a:buClr>
                <a:schemeClr val="tx2"/>
              </a:buClr>
              <a:buFont typeface="Calibri" charset="0"/>
              <a:buAutoNum type="arabicPeriod"/>
            </a:pPr>
            <a:r>
              <a:rPr lang="en-US" altLang="en-US" smtClean="0"/>
              <a:t>D &amp; S for education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914400"/>
            <a:ext cx="8305800" cy="5181600"/>
          </a:xfrm>
        </p:spPr>
        <p:txBody>
          <a:bodyPr/>
          <a:lstStyle/>
          <a:p>
            <a:pPr marL="881063" lvl="1" indent="-514350">
              <a:buClr>
                <a:schemeClr val="tx2"/>
              </a:buClr>
              <a:buFont typeface="Arial" charset="0"/>
              <a:buChar char="•"/>
            </a:pPr>
            <a:r>
              <a:rPr lang="en-US" altLang="en-US" sz="2800" smtClean="0"/>
              <a:t>Information </a:t>
            </a:r>
            <a:r>
              <a:rPr lang="en-US" altLang="en-US" sz="2800" u="sng" smtClean="0"/>
              <a:t>only</a:t>
            </a:r>
            <a:r>
              <a:rPr lang="en-US" altLang="en-US" sz="2800" smtClean="0"/>
              <a:t> the patient has:</a:t>
            </a:r>
          </a:p>
          <a:p>
            <a:pPr marL="1155700" lvl="2" indent="-514350">
              <a:buClr>
                <a:schemeClr val="tx2"/>
              </a:buClr>
              <a:buFont typeface="Arial" charset="0"/>
              <a:buChar char="•"/>
            </a:pPr>
            <a:r>
              <a:rPr lang="en-US" altLang="en-US" sz="2600" smtClean="0"/>
              <a:t>Symptoms</a:t>
            </a:r>
          </a:p>
          <a:p>
            <a:pPr marL="1155700" lvl="2" indent="-514350">
              <a:buClr>
                <a:schemeClr val="tx2"/>
              </a:buClr>
              <a:buFont typeface="Arial" charset="0"/>
              <a:buChar char="•"/>
            </a:pPr>
            <a:r>
              <a:rPr lang="en-US" altLang="en-US" sz="2600" smtClean="0"/>
              <a:t>His/her own efforts to treat the issue</a:t>
            </a:r>
          </a:p>
          <a:p>
            <a:pPr marL="881063" lvl="1" indent="-514350">
              <a:buClr>
                <a:schemeClr val="tx2"/>
              </a:buClr>
              <a:buFont typeface="Arial" charset="0"/>
              <a:buChar char="•"/>
            </a:pPr>
            <a:r>
              <a:rPr lang="en-US" altLang="en-US" sz="2800" smtClean="0"/>
              <a:t>Information </a:t>
            </a:r>
            <a:r>
              <a:rPr lang="en-US" altLang="en-US" sz="2800" u="sng" smtClean="0"/>
              <a:t>only</a:t>
            </a:r>
            <a:r>
              <a:rPr lang="en-US" altLang="en-US" sz="2800" smtClean="0"/>
              <a:t> the physician has:</a:t>
            </a:r>
          </a:p>
          <a:p>
            <a:pPr marL="1155700" lvl="2" indent="-514350">
              <a:buClr>
                <a:schemeClr val="tx2"/>
              </a:buClr>
              <a:buSzPct val="100000"/>
              <a:buFont typeface="Arial" charset="0"/>
              <a:buChar char="•"/>
            </a:pPr>
            <a:r>
              <a:rPr lang="en-US" altLang="en-US" sz="2600" smtClean="0"/>
              <a:t>Treatment of diseases</a:t>
            </a:r>
          </a:p>
          <a:p>
            <a:pPr marL="1155700" lvl="2" indent="-514350">
              <a:buClr>
                <a:schemeClr val="tx2"/>
              </a:buClr>
              <a:buSzPct val="100000"/>
              <a:buFont typeface="Arial" charset="0"/>
              <a:buChar char="•"/>
            </a:pPr>
            <a:r>
              <a:rPr lang="en-US" altLang="en-US" sz="2600" smtClean="0"/>
              <a:t>His/her own efforts to treat the issue </a:t>
            </a:r>
          </a:p>
          <a:p>
            <a:pPr marL="1428750" lvl="3" indent="-514350">
              <a:buClr>
                <a:schemeClr val="tx2"/>
              </a:buClr>
              <a:buSzPct val="100000"/>
              <a:buFont typeface="Arial" charset="0"/>
              <a:buChar char="•"/>
            </a:pPr>
            <a:r>
              <a:rPr lang="en-US" altLang="en-US" sz="2400" smtClean="0"/>
              <a:t>Shirking may be a problem</a:t>
            </a:r>
          </a:p>
          <a:p>
            <a:pPr marL="1428750" lvl="3" indent="-514350">
              <a:buClr>
                <a:schemeClr val="tx2"/>
              </a:buClr>
              <a:buSzPct val="100000"/>
              <a:buFont typeface="Wingdings 2" charset="2"/>
              <a:buNone/>
            </a:pPr>
            <a:r>
              <a:rPr lang="en-US" altLang="en-US" sz="2600" smtClean="0"/>
              <a:t> </a:t>
            </a:r>
          </a:p>
          <a:p>
            <a:pPr marL="881063" lvl="1" indent="-514350">
              <a:buClr>
                <a:schemeClr val="tx2"/>
              </a:buClr>
              <a:buFont typeface="Arial" charset="0"/>
              <a:buChar char="•"/>
            </a:pPr>
            <a:r>
              <a:rPr lang="en-US" altLang="en-US" sz="2800" smtClean="0"/>
              <a:t>What incentives exist for both physician and patient?</a:t>
            </a:r>
          </a:p>
          <a:p>
            <a:pPr marL="1155700" lvl="2" indent="-514350">
              <a:buClr>
                <a:schemeClr val="tx2"/>
              </a:buClr>
              <a:buFont typeface="Calibri" charset="0"/>
              <a:buAutoNum type="arabicPeriod"/>
            </a:pPr>
            <a:endParaRPr lang="en-US" altLang="en-US" sz="18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457200" y="914400"/>
            <a:ext cx="8229600" cy="5334000"/>
          </a:xfrm>
        </p:spPr>
        <p:txBody>
          <a:bodyPr/>
          <a:lstStyle/>
          <a:p>
            <a:pPr>
              <a:buClr>
                <a:schemeClr val="tx2"/>
              </a:buClr>
              <a:buFont typeface="Arial" charset="0"/>
              <a:buChar char="•"/>
            </a:pPr>
            <a:r>
              <a:rPr lang="en-US" altLang="en-US" smtClean="0">
                <a:ea typeface="ＭＳ Ｐゴシック" charset="-128"/>
              </a:rPr>
              <a:t>Look at the D &amp; S framework another way: </a:t>
            </a:r>
          </a:p>
          <a:p>
            <a:pPr>
              <a:buClr>
                <a:schemeClr val="tx2"/>
              </a:buClr>
              <a:buFont typeface="Wingdings 2" charset="2"/>
              <a:buNone/>
            </a:pPr>
            <a:endParaRPr lang="en-US" altLang="en-US" smtClean="0">
              <a:ea typeface="ＭＳ Ｐゴシック" charset="-128"/>
            </a:endParaRPr>
          </a:p>
        </p:txBody>
      </p:sp>
      <p:pic>
        <p:nvPicPr>
          <p:cNvPr id="460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533400" y="762000"/>
            <a:ext cx="8229600" cy="5410200"/>
          </a:xfrm>
        </p:spPr>
        <p:txBody>
          <a:bodyPr/>
          <a:lstStyle/>
          <a:p>
            <a:pPr>
              <a:buClr>
                <a:schemeClr val="tx2"/>
              </a:buClr>
              <a:buFont typeface="Arial" charset="0"/>
              <a:buChar char="•"/>
            </a:pPr>
            <a:r>
              <a:rPr lang="en-US" altLang="en-US" smtClean="0">
                <a:ea typeface="ＭＳ Ｐゴシック" charset="-128"/>
              </a:rPr>
              <a:t>Or another way: </a:t>
            </a:r>
          </a:p>
        </p:txBody>
      </p:sp>
      <p:pic>
        <p:nvPicPr>
          <p:cNvPr id="471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488" y="1219200"/>
            <a:ext cx="892651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4648200" y="1066800"/>
            <a:ext cx="4267200" cy="5257800"/>
          </a:xfrm>
        </p:spPr>
        <p:txBody>
          <a:bodyPr/>
          <a:lstStyle/>
          <a:p>
            <a:pPr>
              <a:buClr>
                <a:schemeClr val="tx2"/>
              </a:buClr>
              <a:buFont typeface="Arial" charset="0"/>
              <a:buChar char="•"/>
            </a:pPr>
            <a:r>
              <a:rPr lang="en-US" altLang="en-US" sz="2400" dirty="0" smtClean="0">
                <a:ea typeface="ＭＳ Ｐゴシック" charset="-128"/>
              </a:rPr>
              <a:t>How does the transmittal </a:t>
            </a:r>
            <a:r>
              <a:rPr lang="en-US" altLang="en-US" sz="2400" dirty="0" smtClean="0">
                <a:ea typeface="ＭＳ Ｐゴシック" charset="-128"/>
              </a:rPr>
              <a:t>between markets occur</a:t>
            </a:r>
            <a:r>
              <a:rPr lang="en-US" altLang="en-US" sz="2400" dirty="0" smtClean="0">
                <a:ea typeface="ＭＳ Ｐゴシック" charset="-128"/>
              </a:rPr>
              <a:t>?</a:t>
            </a:r>
          </a:p>
          <a:p>
            <a:pPr lvl="1">
              <a:buClr>
                <a:schemeClr val="tx2"/>
              </a:buClr>
              <a:buFont typeface="Arial" charset="0"/>
              <a:buChar char="•"/>
            </a:pPr>
            <a:r>
              <a:rPr lang="en-US" altLang="en-US" dirty="0" smtClean="0"/>
              <a:t>Assume we have a health production function: </a:t>
            </a:r>
            <a:r>
              <a:rPr lang="en-US" altLang="en-US" sz="2800" dirty="0" smtClean="0"/>
              <a:t> </a:t>
            </a:r>
          </a:p>
          <a:p>
            <a:pPr lvl="1">
              <a:buClr>
                <a:schemeClr val="tx2"/>
              </a:buClr>
              <a:buFont typeface="Wingdings 2" charset="2"/>
              <a:buNone/>
            </a:pPr>
            <a:r>
              <a:rPr lang="en-US" altLang="en-US" dirty="0" smtClean="0"/>
              <a:t>H = f(M.C., + other inputs)</a:t>
            </a:r>
          </a:p>
          <a:p>
            <a:pPr lvl="1">
              <a:buClr>
                <a:schemeClr val="tx2"/>
              </a:buClr>
              <a:buFont typeface="Wingdings 2" charset="2"/>
              <a:buNone/>
            </a:pPr>
            <a:r>
              <a:rPr lang="en-US" altLang="en-US" sz="2200" dirty="0" smtClean="0">
                <a:sym typeface="Albany AMT" pitchFamily="34" charset="0"/>
              </a:rPr>
              <a:t>→ </a:t>
            </a:r>
            <a:r>
              <a:rPr lang="en-US" altLang="en-US" sz="2200" dirty="0" smtClean="0"/>
              <a:t>It defines the costs of producing health (specifically M.C.) </a:t>
            </a:r>
          </a:p>
          <a:p>
            <a:pPr lvl="1">
              <a:buClr>
                <a:schemeClr val="tx2"/>
              </a:buClr>
              <a:buFont typeface="Wingdings 2" charset="2"/>
              <a:buNone/>
            </a:pPr>
            <a:r>
              <a:rPr lang="en-US" altLang="en-US" sz="2200" dirty="0" smtClean="0">
                <a:sym typeface="Albany AMT" pitchFamily="34" charset="0"/>
              </a:rPr>
              <a:t>→ Demand for health is derived from utility analysis (see </a:t>
            </a:r>
            <a:r>
              <a:rPr lang="en-US" altLang="en-US" sz="2200" dirty="0" smtClean="0">
                <a:sym typeface="Albany AMT" pitchFamily="34" charset="0"/>
              </a:rPr>
              <a:t>graph </a:t>
            </a:r>
            <a:r>
              <a:rPr lang="en-US" altLang="en-US" sz="2200" dirty="0" smtClean="0">
                <a:sym typeface="Albany AMT" pitchFamily="34" charset="0"/>
              </a:rPr>
              <a:t>on left) </a:t>
            </a:r>
            <a:endParaRPr lang="en-US" altLang="en-US" sz="2200" dirty="0" smtClean="0">
              <a:sym typeface="Albany AMT" pitchFamily="34" charset="0"/>
            </a:endParaRPr>
          </a:p>
          <a:p>
            <a:pPr lvl="2">
              <a:buClr>
                <a:schemeClr val="tx2"/>
              </a:buClr>
            </a:pPr>
            <a:r>
              <a:rPr lang="en-US" altLang="en-US" sz="1900" dirty="0" smtClean="0">
                <a:sym typeface="Albany AMT" pitchFamily="34" charset="0"/>
              </a:rPr>
              <a:t>The interaction of D and S set the P and Q of Health.</a:t>
            </a:r>
            <a:endParaRPr lang="en-US" altLang="en-US" sz="1900" dirty="0" smtClean="0"/>
          </a:p>
          <a:p>
            <a:pPr lvl="1">
              <a:buClr>
                <a:schemeClr val="tx2"/>
              </a:buClr>
              <a:buFont typeface="Wingdings 2" charset="2"/>
              <a:buNone/>
            </a:pPr>
            <a:endParaRPr lang="en-US" altLang="en-US" dirty="0" smtClean="0"/>
          </a:p>
        </p:txBody>
      </p:sp>
      <p:pic>
        <p:nvPicPr>
          <p:cNvPr id="2050" name="Picture 2" descr="C:\CLASS\HEALTH\Notes\derving ut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419600" cy="5211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609600" y="1524000"/>
            <a:ext cx="7772400" cy="3352800"/>
          </a:xfrm>
        </p:spPr>
        <p:txBody>
          <a:bodyPr/>
          <a:lstStyle/>
          <a:p>
            <a:pPr>
              <a:buClr>
                <a:schemeClr val="tx2"/>
              </a:buClr>
              <a:buFont typeface="Arial" charset="0"/>
              <a:buChar char="•"/>
            </a:pPr>
            <a:r>
              <a:rPr lang="en-US" altLang="en-US" sz="3200" dirty="0" smtClean="0">
                <a:ea typeface="ＭＳ Ｐゴシック" charset="-128"/>
              </a:rPr>
              <a:t>But what is the D for medical care derived from?</a:t>
            </a:r>
            <a:r>
              <a:rPr lang="en-US" altLang="en-US" sz="3200" dirty="0" smtClean="0">
                <a:ea typeface="ＭＳ Ｐゴシック" charset="-128"/>
                <a:sym typeface="Albany AMT" pitchFamily="34" charset="0"/>
              </a:rPr>
              <a:t> </a:t>
            </a:r>
          </a:p>
          <a:p>
            <a:pPr lvl="1">
              <a:buClr>
                <a:schemeClr val="tx2"/>
              </a:buClr>
              <a:buFont typeface="Arial" charset="0"/>
              <a:buChar char="•"/>
            </a:pPr>
            <a:r>
              <a:rPr lang="en-US" altLang="en-US" sz="2800" dirty="0" smtClean="0">
                <a:sym typeface="Albany AMT" pitchFamily="34" charset="0"/>
              </a:rPr>
              <a:t>From the demand for health → consumers willing to buy more M.C. to be healthier</a:t>
            </a:r>
          </a:p>
          <a:p>
            <a:pPr lvl="1">
              <a:buClr>
                <a:schemeClr val="tx2"/>
              </a:buClr>
              <a:buFont typeface="Arial" charset="0"/>
              <a:buChar char="•"/>
            </a:pPr>
            <a:r>
              <a:rPr lang="en-US" altLang="en-US" sz="2800" dirty="0" smtClean="0">
                <a:sym typeface="Albany AMT" pitchFamily="34" charset="0"/>
              </a:rPr>
              <a:t>Likewise the D for institutional services is derived from increases in need for M.C., and so on down the </a:t>
            </a:r>
            <a:r>
              <a:rPr lang="en-US" altLang="en-US" sz="2800" dirty="0" smtClean="0">
                <a:sym typeface="Albany AMT" pitchFamily="34" charset="0"/>
              </a:rPr>
              <a:t>structure.</a:t>
            </a:r>
            <a:endParaRPr lang="en-US" altLang="en-US" sz="2800" dirty="0" smtClean="0">
              <a:sym typeface="Albany AMT" pitchFamily="34" charset="0"/>
            </a:endParaRPr>
          </a:p>
          <a:p>
            <a:pPr lvl="1">
              <a:buClr>
                <a:schemeClr val="tx2"/>
              </a:buClr>
              <a:buFont typeface="Wingdings 2" charset="2"/>
              <a:buNone/>
            </a:pPr>
            <a:r>
              <a:rPr lang="en-US" altLang="en-US" dirty="0" smtClean="0">
                <a:sym typeface="Albany AMT" pitchFamily="34" charset="0"/>
              </a:rPr>
              <a:t> </a:t>
            </a:r>
          </a:p>
          <a:p>
            <a:pPr lvl="1">
              <a:buClr>
                <a:schemeClr val="tx2"/>
              </a:buClr>
              <a:buFont typeface="Wingdings 2" charset="2"/>
              <a:buNone/>
            </a:pPr>
            <a:endParaRPr lang="en-US" altLang="en-US" dirty="0" smtClean="0"/>
          </a:p>
          <a:p>
            <a:pPr lvl="1"/>
            <a:endParaRPr lang="en-US" alt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457200" y="838200"/>
            <a:ext cx="8077200" cy="2819400"/>
          </a:xfrm>
        </p:spPr>
        <p:txBody>
          <a:bodyPr/>
          <a:lstStyle/>
          <a:p>
            <a:pPr>
              <a:buClr>
                <a:schemeClr val="tx2"/>
              </a:buClr>
              <a:buFont typeface="Arial" charset="0"/>
              <a:buChar char="•"/>
            </a:pPr>
            <a:r>
              <a:rPr lang="en-US" altLang="en-US" dirty="0" smtClean="0">
                <a:ea typeface="ＭＳ Ｐゴシック" charset="-128"/>
              </a:rPr>
              <a:t>Example: Suppose an increase in the D for health</a:t>
            </a:r>
          </a:p>
          <a:p>
            <a:pPr lvl="1">
              <a:buClr>
                <a:schemeClr val="tx2"/>
              </a:buClr>
              <a:buFont typeface="Wingdings 2" charset="2"/>
              <a:buNone/>
            </a:pPr>
            <a:r>
              <a:rPr lang="en-US" altLang="en-US" dirty="0" smtClean="0">
                <a:sym typeface="Albany AMT" pitchFamily="34" charset="0"/>
              </a:rPr>
              <a:t>→ H* increases</a:t>
            </a:r>
          </a:p>
          <a:p>
            <a:pPr lvl="1">
              <a:buClr>
                <a:schemeClr val="tx2"/>
              </a:buClr>
              <a:buFont typeface="Arial" charset="0"/>
              <a:buChar char="•"/>
            </a:pPr>
            <a:r>
              <a:rPr lang="en-US" altLang="en-US" dirty="0" smtClean="0">
                <a:sym typeface="Albany AMT" pitchFamily="34" charset="0"/>
              </a:rPr>
              <a:t>Just as demand for health increases → So does demand for medical care</a:t>
            </a:r>
          </a:p>
          <a:p>
            <a:pPr lvl="1">
              <a:buClr>
                <a:schemeClr val="tx2"/>
              </a:buClr>
              <a:buFont typeface="Arial" charset="0"/>
              <a:buChar char="•"/>
            </a:pPr>
            <a:r>
              <a:rPr lang="en-US" altLang="en-US" dirty="0" smtClean="0">
                <a:sym typeface="Albany AMT" pitchFamily="34" charset="0"/>
              </a:rPr>
              <a:t>That is, to get an increase in health must increase inputs – including M.C</a:t>
            </a:r>
            <a:r>
              <a:rPr lang="en-US" altLang="en-US" dirty="0" smtClean="0">
                <a:sym typeface="Albany AMT" pitchFamily="34" charset="0"/>
              </a:rPr>
              <a:t>. </a:t>
            </a:r>
            <a:r>
              <a:rPr lang="en-US" altLang="en-US" u="sng" dirty="0" smtClean="0">
                <a:sym typeface="Albany AMT" pitchFamily="34" charset="0"/>
              </a:rPr>
              <a:t>and</a:t>
            </a:r>
            <a:r>
              <a:rPr lang="en-US" altLang="en-US" dirty="0" smtClean="0">
                <a:sym typeface="Albany AMT" pitchFamily="34" charset="0"/>
              </a:rPr>
              <a:t> other inputs   </a:t>
            </a:r>
            <a:endParaRPr lang="en-US" altLang="en-US" dirty="0" smtClean="0"/>
          </a:p>
          <a:p>
            <a:pPr lvl="1">
              <a:buClr>
                <a:schemeClr val="tx2"/>
              </a:buClr>
              <a:buFont typeface="Wingdings 2" charset="2"/>
              <a:buNone/>
            </a:pPr>
            <a:endParaRPr lang="en-US" altLang="en-US" dirty="0" smtClean="0"/>
          </a:p>
        </p:txBody>
      </p:sp>
      <p:pic>
        <p:nvPicPr>
          <p:cNvPr id="5017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581400"/>
            <a:ext cx="5638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457200" y="762000"/>
            <a:ext cx="8229600" cy="5867400"/>
          </a:xfrm>
        </p:spPr>
        <p:txBody>
          <a:bodyPr/>
          <a:lstStyle/>
          <a:p>
            <a:pPr>
              <a:buFont typeface="Wingdings 2" charset="2"/>
              <a:buNone/>
            </a:pPr>
            <a:r>
              <a:rPr lang="en-US" altLang="en-US" sz="2400" dirty="0" smtClean="0">
                <a:ea typeface="ＭＳ Ｐゴシック" charset="-128"/>
                <a:sym typeface="Albany AMT" pitchFamily="34" charset="0"/>
              </a:rPr>
              <a:t>→ The increase in D for M.C. is derived from graph above, but M.C. = f (MDs, RNs, TECHs, HOSP, </a:t>
            </a:r>
            <a:r>
              <a:rPr lang="en-US" altLang="en-US" sz="2400" dirty="0" err="1" smtClean="0">
                <a:ea typeface="ＭＳ Ｐゴシック" charset="-128"/>
                <a:sym typeface="Albany AMT" pitchFamily="34" charset="0"/>
              </a:rPr>
              <a:t>etc</a:t>
            </a:r>
            <a:r>
              <a:rPr lang="en-US" altLang="en-US" sz="2400" dirty="0" smtClean="0">
                <a:ea typeface="ＭＳ Ｐゴシック" charset="-128"/>
                <a:sym typeface="Albany AMT" pitchFamily="34" charset="0"/>
              </a:rPr>
              <a:t>): </a:t>
            </a:r>
          </a:p>
          <a:p>
            <a:pPr>
              <a:buFont typeface="Wingdings 2" charset="2"/>
              <a:buNone/>
            </a:pPr>
            <a:r>
              <a:rPr lang="en-US" altLang="en-US" sz="2400" dirty="0" smtClean="0">
                <a:ea typeface="ＭＳ Ｐゴシック" charset="-128"/>
                <a:sym typeface="Albany AMT" pitchFamily="34" charset="0"/>
              </a:rPr>
              <a:t>		</a:t>
            </a:r>
          </a:p>
          <a:p>
            <a:pPr>
              <a:buFont typeface="Wingdings 2" charset="2"/>
              <a:buNone/>
            </a:pPr>
            <a:endParaRPr lang="en-US" altLang="en-US" sz="2400" dirty="0" smtClean="0">
              <a:ea typeface="ＭＳ Ｐゴシック" charset="-128"/>
              <a:sym typeface="Albany AMT" pitchFamily="34" charset="0"/>
            </a:endParaRPr>
          </a:p>
          <a:p>
            <a:pPr>
              <a:buFont typeface="Wingdings 2" charset="2"/>
              <a:buNone/>
            </a:pPr>
            <a:endParaRPr lang="en-US" altLang="en-US" sz="2400" dirty="0" smtClean="0">
              <a:ea typeface="ＭＳ Ｐゴシック" charset="-128"/>
              <a:sym typeface="Albany AMT" pitchFamily="34" charset="0"/>
            </a:endParaRPr>
          </a:p>
          <a:p>
            <a:pPr>
              <a:buFont typeface="Wingdings 2" charset="2"/>
              <a:buNone/>
            </a:pPr>
            <a:endParaRPr lang="en-US" altLang="en-US" sz="2400" dirty="0" smtClean="0">
              <a:ea typeface="ＭＳ Ｐゴシック" charset="-128"/>
              <a:sym typeface="Albany AMT" pitchFamily="34" charset="0"/>
            </a:endParaRPr>
          </a:p>
          <a:p>
            <a:pPr>
              <a:buFont typeface="Wingdings 2" charset="2"/>
              <a:buNone/>
            </a:pPr>
            <a:endParaRPr lang="en-US" altLang="en-US" sz="2400" dirty="0" smtClean="0">
              <a:ea typeface="ＭＳ Ｐゴシック" charset="-128"/>
              <a:sym typeface="Albany AMT" pitchFamily="34" charset="0"/>
            </a:endParaRPr>
          </a:p>
          <a:p>
            <a:pPr>
              <a:buFont typeface="Wingdings 2" charset="2"/>
              <a:buNone/>
            </a:pPr>
            <a:endParaRPr lang="en-US" altLang="en-US" sz="2400" dirty="0" smtClean="0">
              <a:ea typeface="ＭＳ Ｐゴシック" charset="-128"/>
              <a:sym typeface="Albany AMT" pitchFamily="34" charset="0"/>
            </a:endParaRPr>
          </a:p>
          <a:p>
            <a:pPr>
              <a:buFont typeface="Wingdings 2" charset="2"/>
              <a:buNone/>
            </a:pPr>
            <a:endParaRPr lang="en-US" altLang="en-US" sz="2400" dirty="0" smtClean="0">
              <a:ea typeface="ＭＳ Ｐゴシック" charset="-128"/>
              <a:sym typeface="Albany AMT" pitchFamily="34" charset="0"/>
            </a:endParaRPr>
          </a:p>
          <a:p>
            <a:pPr>
              <a:buFont typeface="Arial" charset="0"/>
              <a:buChar char="•"/>
            </a:pPr>
            <a:r>
              <a:rPr lang="en-US" altLang="en-US" sz="2400" dirty="0" smtClean="0">
                <a:ea typeface="ＭＳ Ｐゴシック" charset="-128"/>
                <a:sym typeface="Albany AMT" pitchFamily="34" charset="0"/>
              </a:rPr>
              <a:t>Use more of these inputs throughout the market</a:t>
            </a:r>
          </a:p>
          <a:p>
            <a:pPr>
              <a:buFont typeface="Arial" charset="0"/>
              <a:buChar char="•"/>
            </a:pPr>
            <a:r>
              <a:rPr lang="en-US" altLang="en-US" sz="2400" dirty="0" smtClean="0">
                <a:ea typeface="ＭＳ Ｐゴシック" charset="-128"/>
                <a:sym typeface="Albany AMT" pitchFamily="34" charset="0"/>
              </a:rPr>
              <a:t>An increase in D for health ripples though all of the other markets as well → It is </a:t>
            </a:r>
            <a:r>
              <a:rPr lang="en-US" altLang="en-US" sz="2400" dirty="0" smtClean="0">
                <a:ea typeface="ＭＳ Ｐゴシック" charset="-128"/>
                <a:sym typeface="Albany AMT" pitchFamily="34" charset="0"/>
              </a:rPr>
              <a:t>continues </a:t>
            </a:r>
            <a:r>
              <a:rPr lang="en-US" altLang="en-US" sz="2400" dirty="0" smtClean="0">
                <a:ea typeface="ＭＳ Ｐゴシック" charset="-128"/>
                <a:sym typeface="Albany AMT" pitchFamily="34" charset="0"/>
              </a:rPr>
              <a:t>through all of the other </a:t>
            </a:r>
            <a:r>
              <a:rPr lang="en-US" altLang="en-US" sz="2400" dirty="0" smtClean="0">
                <a:ea typeface="ＭＳ Ｐゴシック" charset="-128"/>
                <a:sym typeface="Albany AMT" pitchFamily="34" charset="0"/>
              </a:rPr>
              <a:t>markets.</a:t>
            </a:r>
            <a:endParaRPr lang="en-US" altLang="en-US" dirty="0" smtClean="0">
              <a:ea typeface="ＭＳ Ｐゴシック" charset="-128"/>
            </a:endParaRPr>
          </a:p>
        </p:txBody>
      </p:sp>
      <p:pic>
        <p:nvPicPr>
          <p:cNvPr id="5120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5638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1"/>
            <a:ext cx="8229600" cy="5486400"/>
          </a:xfrm>
        </p:spPr>
        <p:txBody>
          <a:bodyPr/>
          <a:lstStyle/>
          <a:p>
            <a:r>
              <a:rPr lang="en-US" dirty="0" smtClean="0"/>
              <a:t>Thus, increased D for Health increases D for MC, increasing P and Q of MC.</a:t>
            </a:r>
          </a:p>
          <a:p>
            <a:r>
              <a:rPr lang="en-US" dirty="0" smtClean="0"/>
              <a:t>But increased D for MC increases D for institutional Care (e.g., hospital services and physician services), increasing P and Q of Institutional Services.</a:t>
            </a:r>
          </a:p>
          <a:p>
            <a:r>
              <a:rPr lang="en-US" dirty="0" smtClean="0"/>
              <a:t>But increased D for Institutional Services increases D for labor inputs to produce those services (e.g., Physicians and Nurses), increasing wages (price) and Q of labor.</a:t>
            </a:r>
          </a:p>
          <a:p>
            <a:r>
              <a:rPr lang="en-US" dirty="0" smtClean="0"/>
              <a:t>But increased D for Labor increases D for the education of that labor, increasing P and Q of education of labor.</a:t>
            </a:r>
            <a:endParaRPr lang="en-US" dirty="0"/>
          </a:p>
        </p:txBody>
      </p:sp>
    </p:spTree>
    <p:extLst>
      <p:ext uri="{BB962C8B-B14F-4D97-AF65-F5344CB8AC3E}">
        <p14:creationId xmlns:p14="http://schemas.microsoft.com/office/powerpoint/2010/main" val="478373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381000" y="1447800"/>
            <a:ext cx="8229600" cy="4572000"/>
          </a:xfrm>
        </p:spPr>
        <p:txBody>
          <a:bodyPr/>
          <a:lstStyle/>
          <a:p>
            <a:pPr>
              <a:buFont typeface="Arial" charset="0"/>
              <a:buChar char="•"/>
            </a:pPr>
            <a:r>
              <a:rPr lang="en-US" altLang="en-US" dirty="0" smtClean="0">
                <a:ea typeface="ＭＳ Ｐゴシック" charset="-128"/>
              </a:rPr>
              <a:t>At each level, how much D &amp; S exists for the particular good or input (health, M.C., institutional inputs, manpower, education, etc.)? </a:t>
            </a:r>
          </a:p>
          <a:p>
            <a:pPr>
              <a:buFont typeface="Arial" charset="0"/>
              <a:buChar char="•"/>
            </a:pPr>
            <a:r>
              <a:rPr lang="en-US" altLang="en-US" dirty="0" smtClean="0">
                <a:ea typeface="ＭＳ Ｐゴシック" charset="-128"/>
              </a:rPr>
              <a:t>It depends upon several factors:</a:t>
            </a:r>
          </a:p>
          <a:p>
            <a:pPr marL="850900" lvl="1" indent="-457200">
              <a:buFont typeface="Calibri" charset="0"/>
              <a:buAutoNum type="arabicPeriod"/>
            </a:pPr>
            <a:r>
              <a:rPr lang="en-US" altLang="en-US" dirty="0" smtClean="0"/>
              <a:t>Prices of other inputs </a:t>
            </a:r>
          </a:p>
          <a:p>
            <a:pPr marL="850900" lvl="1" indent="-457200">
              <a:buFont typeface="Calibri" charset="0"/>
              <a:buAutoNum type="arabicPeriod"/>
            </a:pPr>
            <a:r>
              <a:rPr lang="en-US" altLang="en-US" dirty="0" smtClean="0"/>
              <a:t>Legal restrictions on the use of the inputs </a:t>
            </a:r>
          </a:p>
          <a:p>
            <a:pPr marL="850900" lvl="1" indent="-457200">
              <a:buFont typeface="Calibri" charset="0"/>
              <a:buAutoNum type="arabicPeriod"/>
            </a:pPr>
            <a:r>
              <a:rPr lang="en-US" altLang="en-US" dirty="0" smtClean="0"/>
              <a:t>Whether the inputs are substitutes or complements</a:t>
            </a:r>
          </a:p>
          <a:p>
            <a:pPr marL="850900" lvl="1" indent="-457200">
              <a:buFont typeface="Calibri" charset="0"/>
              <a:buAutoNum type="arabicPeriod"/>
            </a:pPr>
            <a:r>
              <a:rPr lang="en-US" altLang="en-US" dirty="0" smtClean="0"/>
              <a:t>Price of the input</a:t>
            </a:r>
          </a:p>
          <a:p>
            <a:pPr marL="850900" lvl="1" indent="-457200">
              <a:buFont typeface="Calibri" charset="0"/>
              <a:buAutoNum type="arabicPeriod"/>
            </a:pPr>
            <a:r>
              <a:rPr lang="en-US" altLang="en-US" dirty="0" smtClean="0"/>
              <a:t>etc…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381000" y="838200"/>
            <a:ext cx="8229600" cy="5562600"/>
          </a:xfrm>
        </p:spPr>
        <p:txBody>
          <a:bodyPr/>
          <a:lstStyle/>
          <a:p>
            <a:pPr>
              <a:buFont typeface="Arial" charset="0"/>
              <a:buChar char="•"/>
            </a:pPr>
            <a:r>
              <a:rPr lang="en-US" altLang="en-US" dirty="0" smtClean="0">
                <a:ea typeface="ＭＳ Ｐゴシック" charset="-128"/>
              </a:rPr>
              <a:t>Second Example</a:t>
            </a:r>
            <a:r>
              <a:rPr lang="en-US" altLang="en-US" dirty="0" smtClean="0">
                <a:ea typeface="ＭＳ Ｐゴシック" charset="-128"/>
              </a:rPr>
              <a:t>: Suppose the educational market for nurses is subsidized by the government?</a:t>
            </a:r>
          </a:p>
          <a:p>
            <a:pPr lvl="1">
              <a:buFont typeface="Arial" charset="0"/>
              <a:buChar char="•"/>
            </a:pPr>
            <a:r>
              <a:rPr lang="en-US" altLang="en-US" dirty="0" smtClean="0"/>
              <a:t>Before subsidy exists </a:t>
            </a:r>
            <a:r>
              <a:rPr lang="en-US" altLang="en-US" dirty="0" smtClean="0">
                <a:sym typeface="Albany AMT" pitchFamily="34" charset="0"/>
              </a:rPr>
              <a:t>→</a:t>
            </a:r>
            <a:endParaRPr lang="en-US" altLang="en-US" dirty="0" smtClean="0"/>
          </a:p>
          <a:p>
            <a:pPr>
              <a:buFont typeface="Arial" charset="0"/>
              <a:buChar char="•"/>
            </a:pPr>
            <a:endParaRPr lang="en-US" altLang="en-US" dirty="0" smtClean="0">
              <a:ea typeface="ＭＳ Ｐゴシック" charset="-128"/>
            </a:endParaRPr>
          </a:p>
          <a:p>
            <a:pPr>
              <a:buFont typeface="Arial" charset="0"/>
              <a:buChar char="•"/>
            </a:pPr>
            <a:endParaRPr lang="en-US" altLang="en-US" dirty="0" smtClean="0">
              <a:ea typeface="ＭＳ Ｐゴシック" charset="-128"/>
            </a:endParaRPr>
          </a:p>
          <a:p>
            <a:pPr>
              <a:buFont typeface="Arial" charset="0"/>
              <a:buChar char="•"/>
            </a:pPr>
            <a:endParaRPr lang="en-US" altLang="en-US" dirty="0" smtClean="0">
              <a:ea typeface="ＭＳ Ｐゴシック" charset="-128"/>
            </a:endParaRPr>
          </a:p>
          <a:p>
            <a:pPr>
              <a:buFont typeface="Arial" charset="0"/>
              <a:buChar char="•"/>
            </a:pPr>
            <a:endParaRPr lang="en-US" altLang="en-US" dirty="0" smtClean="0">
              <a:ea typeface="ＭＳ Ｐゴシック" charset="-128"/>
            </a:endParaRPr>
          </a:p>
          <a:p>
            <a:pPr>
              <a:buFont typeface="Wingdings 2" charset="2"/>
              <a:buNone/>
            </a:pPr>
            <a:endParaRPr lang="en-US" altLang="en-US" dirty="0" smtClean="0">
              <a:ea typeface="ＭＳ Ｐゴシック" charset="-128"/>
            </a:endParaRPr>
          </a:p>
          <a:p>
            <a:pPr>
              <a:buFont typeface="Arial" charset="0"/>
              <a:buChar char="•"/>
            </a:pPr>
            <a:endParaRPr lang="en-US" altLang="en-US" dirty="0" smtClean="0">
              <a:ea typeface="ＭＳ Ｐゴシック" charset="-128"/>
            </a:endParaRPr>
          </a:p>
          <a:p>
            <a:pPr lvl="1">
              <a:buFont typeface="Arial" charset="0"/>
              <a:buChar char="•"/>
            </a:pPr>
            <a:r>
              <a:rPr lang="en-US" altLang="en-US" dirty="0" smtClean="0"/>
              <a:t>How does this market operate if the subsidy exists?</a:t>
            </a:r>
          </a:p>
          <a:p>
            <a:pPr marL="1123950" lvl="2" indent="-457200">
              <a:buFont typeface="Calibri" charset="0"/>
              <a:buAutoNum type="alphaUcPeriod"/>
            </a:pPr>
            <a:r>
              <a:rPr lang="en-US" altLang="en-US" dirty="0" smtClean="0"/>
              <a:t>Who demands nurse education? </a:t>
            </a:r>
            <a:r>
              <a:rPr lang="en-US" altLang="en-US" sz="2000" dirty="0" smtClean="0">
                <a:sym typeface="Albany AMT" pitchFamily="34" charset="0"/>
              </a:rPr>
              <a:t>→  potential nurses</a:t>
            </a:r>
            <a:endParaRPr lang="en-US" altLang="en-US" dirty="0" smtClean="0"/>
          </a:p>
          <a:p>
            <a:pPr marL="1123950" lvl="2" indent="-457200">
              <a:buFont typeface="Calibri" charset="0"/>
              <a:buAutoNum type="alphaUcPeriod"/>
            </a:pPr>
            <a:r>
              <a:rPr lang="en-US" altLang="en-US" dirty="0" smtClean="0"/>
              <a:t>Who supplies nurse education? </a:t>
            </a:r>
            <a:r>
              <a:rPr lang="en-US" altLang="en-US" sz="2000" dirty="0" smtClean="0">
                <a:sym typeface="Albany AMT" pitchFamily="34" charset="0"/>
              </a:rPr>
              <a:t>→  nursing schools</a:t>
            </a:r>
          </a:p>
          <a:p>
            <a:pPr marL="1123950" lvl="2" indent="-457200">
              <a:buFont typeface="Calibri" charset="0"/>
              <a:buAutoNum type="alphaUcPeriod"/>
            </a:pPr>
            <a:endParaRPr lang="en-US" altLang="en-US" sz="2000" dirty="0" smtClean="0">
              <a:sym typeface="Albany AMT" pitchFamily="34" charset="0"/>
            </a:endParaRPr>
          </a:p>
          <a:p>
            <a:pPr>
              <a:buFont typeface="Wingdings 2" charset="2"/>
              <a:buNone/>
            </a:pPr>
            <a:r>
              <a:rPr lang="en-US" altLang="en-US" sz="2500" dirty="0" smtClean="0">
                <a:ea typeface="ＭＳ Ｐゴシック" charset="-128"/>
                <a:sym typeface="Albany AMT" pitchFamily="34" charset="0"/>
              </a:rPr>
              <a:t> </a:t>
            </a:r>
          </a:p>
        </p:txBody>
      </p:sp>
      <p:pic>
        <p:nvPicPr>
          <p:cNvPr id="5325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5486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10600" cy="5334000"/>
          </a:xfrm>
        </p:spPr>
        <p:txBody>
          <a:bodyPr/>
          <a:lstStyle/>
          <a:p>
            <a:pPr marL="850900" lvl="1" indent="-457200">
              <a:buFont typeface="Arial" charset="0"/>
              <a:buChar char="•"/>
            </a:pPr>
            <a:r>
              <a:rPr lang="en-US" altLang="en-US" smtClean="0"/>
              <a:t>What do potential nurses look at?</a:t>
            </a:r>
          </a:p>
          <a:p>
            <a:pPr marL="1123950" lvl="2" indent="-457200">
              <a:buFont typeface="Calibri" charset="0"/>
              <a:buAutoNum type="arabicPeriod"/>
            </a:pPr>
            <a:r>
              <a:rPr lang="en-US" altLang="en-US" smtClean="0"/>
              <a:t>Usage in the market for nurses</a:t>
            </a:r>
          </a:p>
          <a:p>
            <a:pPr marL="1123950" lvl="2" indent="-457200">
              <a:buFont typeface="Calibri" charset="0"/>
              <a:buAutoNum type="arabicPeriod"/>
            </a:pPr>
            <a:r>
              <a:rPr lang="en-US" altLang="en-US" smtClean="0"/>
              <a:t>Price of nursing education</a:t>
            </a:r>
          </a:p>
          <a:p>
            <a:pPr marL="1123950" lvl="2" indent="-457200">
              <a:buFont typeface="Calibri" charset="0"/>
              <a:buAutoNum type="arabicPeriod"/>
            </a:pPr>
            <a:r>
              <a:rPr lang="en-US" altLang="en-US" smtClean="0"/>
              <a:t>Usage in their next best alternative</a:t>
            </a:r>
          </a:p>
          <a:p>
            <a:pPr marL="1123950" lvl="2" indent="-457200">
              <a:buFont typeface="Calibri" charset="0"/>
              <a:buAutoNum type="arabicPeriod"/>
            </a:pPr>
            <a:r>
              <a:rPr lang="en-US" altLang="en-US" smtClean="0"/>
              <a:t>Price of their next best alternative </a:t>
            </a:r>
          </a:p>
          <a:p>
            <a:pPr marL="1123950" lvl="2" indent="-457200">
              <a:buFont typeface="Wingdings 2" charset="2"/>
              <a:buNone/>
            </a:pPr>
            <a:r>
              <a:rPr lang="en-US" altLang="en-US" sz="2000" smtClean="0">
                <a:sym typeface="Albany AMT" pitchFamily="34" charset="0"/>
              </a:rPr>
              <a:t>→  Decide based on the expected return </a:t>
            </a:r>
          </a:p>
          <a:p>
            <a:pPr marL="1123950" lvl="2" indent="-457200">
              <a:buFont typeface="Wingdings 2" charset="2"/>
              <a:buNone/>
            </a:pPr>
            <a:r>
              <a:rPr lang="en-US" altLang="en-US" sz="2000" smtClean="0">
                <a:sym typeface="Albany AMT" pitchFamily="34" charset="0"/>
              </a:rPr>
              <a:t>	= Present Value of Income Stream - Price</a:t>
            </a:r>
            <a:endParaRPr lang="en-US" altLang="en-US" smtClean="0"/>
          </a:p>
          <a:p>
            <a:pPr marL="850900" lvl="1" indent="-457200">
              <a:buFont typeface="Arial" charset="0"/>
              <a:buChar char="•"/>
            </a:pPr>
            <a:r>
              <a:rPr lang="en-US" altLang="en-US" smtClean="0"/>
              <a:t>So more potential nurses will become nurse if</a:t>
            </a:r>
          </a:p>
          <a:p>
            <a:pPr marL="1123950" lvl="2" indent="-457200">
              <a:buFont typeface="Calibri" charset="0"/>
              <a:buAutoNum type="arabicPeriod"/>
            </a:pPr>
            <a:r>
              <a:rPr lang="en-US" altLang="en-US" smtClean="0"/>
              <a:t>Usage for nurses increase </a:t>
            </a:r>
            <a:r>
              <a:rPr lang="en-US" altLang="en-US" smtClean="0">
                <a:sym typeface="Albany AMT" pitchFamily="34" charset="0"/>
              </a:rPr>
              <a:t>→ D for nurses increase</a:t>
            </a:r>
          </a:p>
          <a:p>
            <a:pPr marL="1123950" lvl="2" indent="-457200">
              <a:buFont typeface="Calibri" charset="0"/>
              <a:buAutoNum type="arabicPeriod"/>
            </a:pPr>
            <a:r>
              <a:rPr lang="en-US" altLang="en-US" smtClean="0">
                <a:sym typeface="Albany AMT" pitchFamily="34" charset="0"/>
              </a:rPr>
              <a:t>P of nurse education decreases → Quantity of nurses increase</a:t>
            </a:r>
          </a:p>
          <a:p>
            <a:pPr marL="1123950" lvl="2" indent="-457200">
              <a:buFont typeface="Calibri" charset="0"/>
              <a:buAutoNum type="arabicPeriod"/>
            </a:pPr>
            <a:r>
              <a:rPr lang="en-US" altLang="en-US" smtClean="0">
                <a:sym typeface="Albany AMT" pitchFamily="34" charset="0"/>
              </a:rPr>
              <a:t>Usage for alternative increase →  D for nurses decrease</a:t>
            </a:r>
          </a:p>
          <a:p>
            <a:pPr marL="1123950" lvl="2" indent="-457200">
              <a:buFont typeface="Calibri" charset="0"/>
              <a:buAutoNum type="arabicPeriod"/>
            </a:pPr>
            <a:r>
              <a:rPr lang="en-US" altLang="en-US" smtClean="0">
                <a:sym typeface="Albany AMT" pitchFamily="34" charset="0"/>
              </a:rPr>
              <a:t>P of alternative decrease →  Quantity of nurses decease</a:t>
            </a:r>
          </a:p>
          <a:p>
            <a:pPr marL="850900" lvl="1" indent="-457200">
              <a:buFont typeface="Wingdings 2" charset="2"/>
              <a:buNone/>
            </a:pPr>
            <a:r>
              <a:rPr lang="en-US" altLang="en-US" smtClean="0">
                <a:sym typeface="Albany AMT" pitchFamily="34" charset="0"/>
              </a:rPr>
              <a:t>→  and vice versa</a:t>
            </a:r>
          </a:p>
          <a:p>
            <a:pPr marL="850900" lvl="1" indent="-457200">
              <a:buFont typeface="Wingdings 2" charset="2"/>
              <a:buNone/>
            </a:pPr>
            <a:endParaRPr lang="en-US" altLang="en-US" smtClean="0">
              <a:sym typeface="Albany AMT"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990600"/>
            <a:ext cx="7924800" cy="5257800"/>
          </a:xfrm>
        </p:spPr>
        <p:txBody>
          <a:bodyPr/>
          <a:lstStyle/>
          <a:p>
            <a:pPr marL="514350" indent="-514350">
              <a:buClr>
                <a:schemeClr val="tx2"/>
              </a:buClr>
              <a:buSzPct val="100000"/>
              <a:buFont typeface="Arial" charset="0"/>
              <a:buChar char="•"/>
            </a:pPr>
            <a:r>
              <a:rPr lang="en-US" altLang="en-US" sz="2800" dirty="0" smtClean="0">
                <a:ea typeface="ＭＳ Ｐゴシック" charset="-128"/>
              </a:rPr>
              <a:t>Why are we concerned about information &amp; asymmetry?</a:t>
            </a:r>
          </a:p>
          <a:p>
            <a:pPr marL="881063" lvl="1" indent="-514350">
              <a:buClr>
                <a:schemeClr val="tx2"/>
              </a:buClr>
              <a:buSzPct val="100000"/>
              <a:buFont typeface="Calibri" charset="0"/>
              <a:buAutoNum type="arabicPeriod"/>
            </a:pPr>
            <a:r>
              <a:rPr lang="en-US" altLang="en-US" dirty="0" smtClean="0"/>
              <a:t>Moral Hazard - the</a:t>
            </a:r>
            <a:r>
              <a:rPr lang="en-US" altLang="en-US" i="1" dirty="0" smtClean="0"/>
              <a:t> lemon principle </a:t>
            </a:r>
            <a:r>
              <a:rPr lang="en-US" altLang="en-US" dirty="0" smtClean="0"/>
              <a:t>causes high quality cars not to be sold- relies on information asymmetry where knowledge about quality of the car is only known by seller. The buyer knows only average quality </a:t>
            </a:r>
            <a:r>
              <a:rPr lang="en-US" altLang="en-US" dirty="0" smtClean="0">
                <a:latin typeface="Albany AMT" pitchFamily="34" charset="0"/>
                <a:sym typeface="Albany AMT" pitchFamily="34" charset="0"/>
              </a:rPr>
              <a:t>→ </a:t>
            </a:r>
            <a:r>
              <a:rPr lang="en-US" altLang="en-US" dirty="0" smtClean="0">
                <a:sym typeface="Albany AMT" pitchFamily="34" charset="0"/>
              </a:rPr>
              <a:t>buyer is </a:t>
            </a:r>
            <a:r>
              <a:rPr lang="en-US" altLang="en-US" dirty="0" smtClean="0"/>
              <a:t>only willing to pay for average quality </a:t>
            </a:r>
            <a:r>
              <a:rPr lang="en-US" altLang="en-US" u="sng" dirty="0" smtClean="0"/>
              <a:t>not</a:t>
            </a:r>
            <a:r>
              <a:rPr lang="en-US" altLang="en-US" dirty="0" smtClean="0"/>
              <a:t> high quality </a:t>
            </a:r>
            <a:r>
              <a:rPr lang="en-US" altLang="en-US" dirty="0" smtClean="0">
                <a:latin typeface="Albany AMT" pitchFamily="34" charset="0"/>
                <a:sym typeface="Albany AMT" pitchFamily="34" charset="0"/>
              </a:rPr>
              <a:t>→ </a:t>
            </a:r>
            <a:r>
              <a:rPr lang="en-US" altLang="en-US" dirty="0" smtClean="0"/>
              <a:t>causing high quality cars not to be sold.</a:t>
            </a:r>
            <a:endParaRPr lang="en-US" altLang="en-US" sz="1400" dirty="0" smtClean="0"/>
          </a:p>
          <a:p>
            <a:pPr marL="881063" lvl="1" indent="-514350">
              <a:buClr>
                <a:schemeClr val="tx2"/>
              </a:buClr>
              <a:buSzPct val="100000"/>
              <a:buFont typeface="Calibri" charset="0"/>
              <a:buAutoNum type="arabicPeriod"/>
            </a:pPr>
            <a:r>
              <a:rPr lang="en-US" altLang="en-US" dirty="0" smtClean="0"/>
              <a:t>Adverse selection in health insurance (more later)</a:t>
            </a:r>
            <a:endParaRPr lang="en-US" altLang="en-US" sz="1400" dirty="0" smtClean="0"/>
          </a:p>
          <a:p>
            <a:pPr marL="881063" lvl="1" indent="-514350">
              <a:buClr>
                <a:schemeClr val="tx2"/>
              </a:buClr>
              <a:buSzPct val="100000"/>
              <a:buFont typeface="Calibri" charset="0"/>
              <a:buAutoNum type="arabicPeriod"/>
            </a:pPr>
            <a:r>
              <a:rPr lang="en-US" altLang="en-US" dirty="0" smtClean="0"/>
              <a:t>Agency = with incomplete information it is common for consumers (patients) to have an agent to make decisions.</a:t>
            </a:r>
          </a:p>
          <a:p>
            <a:pPr marL="881063" lvl="1" indent="-514350">
              <a:buClr>
                <a:schemeClr val="tx2"/>
              </a:buClr>
              <a:buFont typeface="Calibri" charset="0"/>
              <a:buAutoNum type="arabicPeriod"/>
            </a:pPr>
            <a:endParaRPr lang="en-US" altLang="en-U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457200" y="990600"/>
            <a:ext cx="8229600" cy="5257800"/>
          </a:xfrm>
        </p:spPr>
        <p:txBody>
          <a:bodyPr/>
          <a:lstStyle/>
          <a:p>
            <a:pPr>
              <a:buFont typeface="Arial" charset="0"/>
              <a:buChar char="•"/>
            </a:pPr>
            <a:r>
              <a:rPr lang="en-US" altLang="en-US" smtClean="0">
                <a:ea typeface="ＭＳ Ｐゴシック" charset="-128"/>
                <a:sym typeface="Albany AMT" pitchFamily="34" charset="0"/>
              </a:rPr>
              <a:t>What impact the subsidy have on nurse D, S, and the other markets?</a:t>
            </a:r>
          </a:p>
          <a:p>
            <a:pPr>
              <a:buFont typeface="Wingdings 2" charset="2"/>
              <a:buNone/>
            </a:pPr>
            <a:r>
              <a:rPr lang="en-US" altLang="en-US" sz="2400" smtClean="0">
                <a:ea typeface="ＭＳ Ｐゴシック" charset="-128"/>
                <a:sym typeface="Albany AMT" pitchFamily="34" charset="0"/>
              </a:rPr>
              <a:t>Before subsidy → P</a:t>
            </a:r>
            <a:r>
              <a:rPr lang="en-US" altLang="en-US" sz="2400" baseline="-25000" smtClean="0">
                <a:ea typeface="ＭＳ Ｐゴシック" charset="-128"/>
                <a:sym typeface="Albany AMT" pitchFamily="34" charset="0"/>
              </a:rPr>
              <a:t>D</a:t>
            </a:r>
            <a:r>
              <a:rPr lang="en-US" altLang="en-US" sz="2400" smtClean="0">
                <a:ea typeface="ＭＳ Ｐゴシック" charset="-128"/>
                <a:sym typeface="Albany AMT" pitchFamily="34" charset="0"/>
              </a:rPr>
              <a:t> = P</a:t>
            </a:r>
            <a:r>
              <a:rPr lang="en-US" altLang="en-US" sz="2400" baseline="-25000" smtClean="0">
                <a:ea typeface="ＭＳ Ｐゴシック" charset="-128"/>
                <a:sym typeface="Albany AMT" pitchFamily="34" charset="0"/>
              </a:rPr>
              <a:t>S</a:t>
            </a:r>
            <a:r>
              <a:rPr lang="en-US" altLang="en-US" sz="2400" smtClean="0">
                <a:ea typeface="ＭＳ Ｐゴシック" charset="-128"/>
                <a:sym typeface="Albany AMT" pitchFamily="34" charset="0"/>
              </a:rPr>
              <a:t>           After subsidy → P</a:t>
            </a:r>
            <a:r>
              <a:rPr lang="en-US" altLang="en-US" sz="2400" baseline="-25000" smtClean="0">
                <a:ea typeface="ＭＳ Ｐゴシック" charset="-128"/>
                <a:sym typeface="Albany AMT" pitchFamily="34" charset="0"/>
              </a:rPr>
              <a:t>D</a:t>
            </a:r>
            <a:r>
              <a:rPr lang="en-US" altLang="en-US" sz="2400" smtClean="0">
                <a:ea typeface="ＭＳ Ｐゴシック" charset="-128"/>
                <a:sym typeface="Albany AMT" pitchFamily="34" charset="0"/>
              </a:rPr>
              <a:t> = P</a:t>
            </a:r>
            <a:r>
              <a:rPr lang="en-US" altLang="en-US" sz="2400" baseline="-25000" smtClean="0">
                <a:ea typeface="ＭＳ Ｐゴシック" charset="-128"/>
                <a:sym typeface="Albany AMT" pitchFamily="34" charset="0"/>
              </a:rPr>
              <a:t>S</a:t>
            </a:r>
            <a:r>
              <a:rPr lang="en-US" altLang="en-US" sz="2400" smtClean="0">
                <a:ea typeface="ＭＳ Ｐゴシック" charset="-128"/>
                <a:sym typeface="Albany AMT" pitchFamily="34" charset="0"/>
              </a:rPr>
              <a:t> – S, </a:t>
            </a:r>
          </a:p>
          <a:p>
            <a:pPr>
              <a:buFont typeface="Wingdings 2" charset="2"/>
              <a:buNone/>
            </a:pPr>
            <a:r>
              <a:rPr lang="en-US" altLang="en-US" smtClean="0">
                <a:ea typeface="ＭＳ Ｐゴシック" charset="-128"/>
                <a:sym typeface="Albany AMT" pitchFamily="34" charset="0"/>
              </a:rPr>
              <a:t>						</a:t>
            </a:r>
            <a:r>
              <a:rPr lang="en-US" altLang="en-US" sz="2000" smtClean="0">
                <a:ea typeface="ＭＳ Ｐゴシック" charset="-128"/>
                <a:sym typeface="Albany AMT" pitchFamily="34" charset="0"/>
              </a:rPr>
              <a:t>where S = $ amount of subsidy</a:t>
            </a:r>
          </a:p>
          <a:p>
            <a:pPr lvl="1">
              <a:buFont typeface="Wingdings 2" charset="2"/>
              <a:buNone/>
            </a:pPr>
            <a:endParaRPr lang="en-US" altLang="en-US" sz="2000" smtClean="0">
              <a:sym typeface="Albany AMT" pitchFamily="34" charset="0"/>
            </a:endParaRPr>
          </a:p>
          <a:p>
            <a:pPr lvl="1">
              <a:buFont typeface="Wingdings 2" charset="2"/>
              <a:buNone/>
            </a:pPr>
            <a:endParaRPr lang="en-US" altLang="en-US" sz="2000" smtClean="0">
              <a:sym typeface="Albany AMT" pitchFamily="34" charset="0"/>
            </a:endParaRPr>
          </a:p>
          <a:p>
            <a:pPr lvl="1">
              <a:buFont typeface="Wingdings 2" charset="2"/>
              <a:buNone/>
            </a:pPr>
            <a:endParaRPr lang="en-US" altLang="en-US" sz="2000" smtClean="0">
              <a:sym typeface="Albany AMT" pitchFamily="34" charset="0"/>
            </a:endParaRPr>
          </a:p>
          <a:p>
            <a:pPr lvl="1">
              <a:buFont typeface="Wingdings 2" charset="2"/>
              <a:buNone/>
            </a:pPr>
            <a:endParaRPr lang="en-US" altLang="en-US" sz="2000" smtClean="0">
              <a:sym typeface="Albany AMT" pitchFamily="34" charset="0"/>
            </a:endParaRPr>
          </a:p>
        </p:txBody>
      </p:sp>
      <p:pic>
        <p:nvPicPr>
          <p:cNvPr id="552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396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95600"/>
            <a:ext cx="40640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914400"/>
            <a:ext cx="8229600" cy="5562600"/>
          </a:xfrm>
        </p:spPr>
        <p:txBody>
          <a:bodyPr/>
          <a:lstStyle/>
          <a:p>
            <a:pPr>
              <a:buFont typeface="Arial" charset="0"/>
              <a:buChar char="•"/>
            </a:pPr>
            <a:r>
              <a:rPr lang="en-US" altLang="en-US" sz="2800" smtClean="0">
                <a:ea typeface="ＭＳ Ｐゴシック" charset="-128"/>
              </a:rPr>
              <a:t>The subsidy impacts D &amp; S of nurses ( although with some lag) </a:t>
            </a:r>
          </a:p>
          <a:p>
            <a:pPr>
              <a:buFont typeface="Arial" charset="0"/>
              <a:buChar char="•"/>
            </a:pPr>
            <a:endParaRPr lang="en-US" altLang="en-US" smtClean="0">
              <a:ea typeface="ＭＳ Ｐゴシック" charset="-128"/>
            </a:endParaRPr>
          </a:p>
          <a:p>
            <a:pPr>
              <a:buFont typeface="Arial" charset="0"/>
              <a:buChar char="•"/>
            </a:pPr>
            <a:endParaRPr lang="en-US" altLang="en-US" smtClean="0">
              <a:ea typeface="ＭＳ Ｐゴシック" charset="-128"/>
            </a:endParaRPr>
          </a:p>
          <a:p>
            <a:pPr>
              <a:buFont typeface="Arial" charset="0"/>
              <a:buChar char="•"/>
            </a:pPr>
            <a:endParaRPr lang="en-US" altLang="en-US" smtClean="0">
              <a:ea typeface="ＭＳ Ｐゴシック" charset="-128"/>
            </a:endParaRPr>
          </a:p>
          <a:p>
            <a:pPr>
              <a:buFont typeface="Arial" charset="0"/>
              <a:buChar char="•"/>
            </a:pPr>
            <a:endParaRPr lang="en-US" altLang="en-US" smtClean="0">
              <a:ea typeface="ＭＳ Ｐゴシック" charset="-128"/>
            </a:endParaRPr>
          </a:p>
          <a:p>
            <a:pPr>
              <a:buFont typeface="Arial" charset="0"/>
              <a:buChar char="•"/>
            </a:pPr>
            <a:endParaRPr lang="en-US" altLang="en-US" smtClean="0">
              <a:ea typeface="ＭＳ Ｐゴシック" charset="-128"/>
            </a:endParaRPr>
          </a:p>
          <a:p>
            <a:pPr>
              <a:buFont typeface="Arial" charset="0"/>
              <a:buChar char="•"/>
            </a:pPr>
            <a:endParaRPr lang="en-US" altLang="en-US" smtClean="0">
              <a:ea typeface="ＭＳ Ｐゴシック" charset="-128"/>
            </a:endParaRPr>
          </a:p>
          <a:p>
            <a:pPr>
              <a:buFont typeface="Arial" charset="0"/>
              <a:buChar char="•"/>
            </a:pPr>
            <a:endParaRPr lang="en-US" altLang="en-US" smtClean="0">
              <a:ea typeface="ＭＳ Ｐゴシック" charset="-128"/>
            </a:endParaRPr>
          </a:p>
          <a:p>
            <a:pPr>
              <a:buFont typeface="Arial" charset="0"/>
              <a:buChar char="•"/>
            </a:pPr>
            <a:endParaRPr lang="en-US" altLang="en-US" smtClean="0">
              <a:ea typeface="ＭＳ Ｐゴシック" charset="-128"/>
            </a:endParaRPr>
          </a:p>
          <a:p>
            <a:pPr>
              <a:buFont typeface="Wingdings 2" charset="2"/>
              <a:buNone/>
            </a:pPr>
            <a:r>
              <a:rPr lang="en-US" altLang="en-US" sz="2800" smtClean="0">
                <a:ea typeface="ＭＳ Ｐゴシック" charset="-128"/>
                <a:sym typeface="Albany AMT" pitchFamily="34" charset="0"/>
              </a:rPr>
              <a:t>	</a:t>
            </a:r>
            <a:r>
              <a:rPr lang="en-US" altLang="en-US" sz="2400" smtClean="0">
                <a:ea typeface="ＭＳ Ｐゴシック" charset="-128"/>
                <a:sym typeface="Albany AMT" pitchFamily="34" charset="0"/>
              </a:rPr>
              <a:t>→ The subsidy in turn forces down the wage of nurses</a:t>
            </a:r>
            <a:endParaRPr lang="en-US" altLang="en-US" smtClean="0">
              <a:ea typeface="ＭＳ Ｐゴシック" charset="-128"/>
            </a:endParaRPr>
          </a:p>
        </p:txBody>
      </p:sp>
      <p:pic>
        <p:nvPicPr>
          <p:cNvPr id="5632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71628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457200" y="762000"/>
            <a:ext cx="8229600" cy="5181600"/>
          </a:xfrm>
        </p:spPr>
        <p:txBody>
          <a:bodyPr/>
          <a:lstStyle/>
          <a:p>
            <a:pPr>
              <a:buFont typeface="Arial" charset="0"/>
              <a:buChar char="•"/>
            </a:pPr>
            <a:r>
              <a:rPr lang="en-US" altLang="en-US" smtClean="0">
                <a:ea typeface="ＭＳ Ｐゴシック" charset="-128"/>
              </a:rPr>
              <a:t>What happens to physician market?</a:t>
            </a:r>
          </a:p>
          <a:p>
            <a:pPr lvl="1">
              <a:buFont typeface="Arial" charset="0"/>
              <a:buChar char="•"/>
            </a:pPr>
            <a:r>
              <a:rPr lang="en-US" altLang="en-US" smtClean="0"/>
              <a:t>It depends upon whether they are complements or substitutes -  </a:t>
            </a:r>
            <a:r>
              <a:rPr lang="en-US" altLang="en-US" smtClean="0">
                <a:sym typeface="Albany AMT" pitchFamily="34" charset="0"/>
              </a:rPr>
              <a:t>Legally, doctors and nurses are </a:t>
            </a:r>
            <a:r>
              <a:rPr lang="en-US" altLang="en-US" u="sng" smtClean="0">
                <a:sym typeface="Albany AMT" pitchFamily="34" charset="0"/>
              </a:rPr>
              <a:t>complements</a:t>
            </a:r>
            <a:r>
              <a:rPr lang="en-US" altLang="en-US" smtClean="0">
                <a:sym typeface="Albany AMT" pitchFamily="34" charset="0"/>
              </a:rPr>
              <a:t> and  for the most part they are </a:t>
            </a:r>
          </a:p>
          <a:p>
            <a:pPr lvl="1">
              <a:buFont typeface="Wingdings 2" charset="2"/>
              <a:buNone/>
            </a:pPr>
            <a:r>
              <a:rPr lang="en-US" altLang="en-US" smtClean="0">
                <a:sym typeface="Albany AMT" pitchFamily="34" charset="0"/>
              </a:rPr>
              <a:t>	- Although there is likely to be </a:t>
            </a:r>
            <a:r>
              <a:rPr lang="en-US" altLang="en-US" u="sng" smtClean="0">
                <a:sym typeface="Albany AMT" pitchFamily="34" charset="0"/>
              </a:rPr>
              <a:t>very</a:t>
            </a:r>
            <a:r>
              <a:rPr lang="en-US" altLang="en-US" smtClean="0">
                <a:sym typeface="Albany AMT" pitchFamily="34" charset="0"/>
              </a:rPr>
              <a:t> small change →  </a:t>
            </a:r>
          </a:p>
          <a:p>
            <a:pPr lvl="3">
              <a:buFont typeface="Wingdings 2" charset="2"/>
              <a:buNone/>
            </a:pPr>
            <a:r>
              <a:rPr lang="en-US" altLang="en-US" sz="2300" smtClean="0">
                <a:sym typeface="Albany AMT" pitchFamily="34" charset="0"/>
              </a:rPr>
              <a:t>Doctors D increases → Wage increases  </a:t>
            </a:r>
          </a:p>
        </p:txBody>
      </p:sp>
      <p:pic>
        <p:nvPicPr>
          <p:cNvPr id="5734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76600"/>
            <a:ext cx="6781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457200" y="990600"/>
            <a:ext cx="8229600" cy="5334000"/>
          </a:xfrm>
        </p:spPr>
        <p:txBody>
          <a:bodyPr/>
          <a:lstStyle/>
          <a:p>
            <a:pPr>
              <a:buFont typeface="Arial" charset="0"/>
              <a:buChar char="•"/>
            </a:pPr>
            <a:r>
              <a:rPr lang="en-US" altLang="en-US" sz="2800" smtClean="0">
                <a:ea typeface="ＭＳ Ｐゴシック" charset="-128"/>
              </a:rPr>
              <a:t>What happens to the manpower market?</a:t>
            </a:r>
          </a:p>
          <a:p>
            <a:pPr lvl="1">
              <a:buFont typeface="Arial" charset="0"/>
              <a:buChar char="•"/>
            </a:pPr>
            <a:r>
              <a:rPr lang="en-US" altLang="en-US" smtClean="0">
                <a:sym typeface="Albany AMT" pitchFamily="34" charset="0"/>
              </a:rPr>
              <a:t>Other healthcare personnel are likely to substitutes </a:t>
            </a:r>
          </a:p>
          <a:p>
            <a:pPr lvl="1">
              <a:buFont typeface="Wingdings 2" charset="2"/>
              <a:buNone/>
            </a:pPr>
            <a:r>
              <a:rPr lang="en-US" altLang="en-US" sz="2800" smtClean="0">
                <a:sym typeface="Albany AMT" pitchFamily="34" charset="0"/>
              </a:rPr>
              <a:t>	</a:t>
            </a:r>
            <a:r>
              <a:rPr lang="en-US" altLang="en-US" smtClean="0">
                <a:sym typeface="Albany AMT" pitchFamily="34" charset="0"/>
              </a:rPr>
              <a:t>So there is likely to be </a:t>
            </a:r>
            <a:r>
              <a:rPr lang="en-US" altLang="en-US" u="sng" smtClean="0">
                <a:sym typeface="Albany AMT" pitchFamily="34" charset="0"/>
              </a:rPr>
              <a:t>very</a:t>
            </a:r>
            <a:r>
              <a:rPr lang="en-US" altLang="en-US" smtClean="0">
                <a:sym typeface="Albany AMT" pitchFamily="34" charset="0"/>
              </a:rPr>
              <a:t> small change →  </a:t>
            </a:r>
          </a:p>
          <a:p>
            <a:pPr lvl="3">
              <a:buFont typeface="Wingdings 2" charset="2"/>
              <a:buNone/>
            </a:pPr>
            <a:r>
              <a:rPr lang="en-US" altLang="en-US" sz="2400" smtClean="0">
                <a:sym typeface="Albany AMT" pitchFamily="34" charset="0"/>
              </a:rPr>
              <a:t>Personnel's D decreases → Wage decreases</a:t>
            </a:r>
          </a:p>
          <a:p>
            <a:pPr lvl="3">
              <a:buFont typeface="Wingdings 2" charset="2"/>
              <a:buNone/>
            </a:pPr>
            <a:endParaRPr lang="en-US" altLang="en-US" sz="2300" smtClean="0">
              <a:sym typeface="Albany AMT" pitchFamily="34" charset="0"/>
            </a:endParaRPr>
          </a:p>
          <a:p>
            <a:pPr lvl="3">
              <a:buFont typeface="Wingdings 2" charset="2"/>
              <a:buNone/>
            </a:pPr>
            <a:endParaRPr lang="en-US" altLang="en-US" sz="2300" smtClean="0">
              <a:sym typeface="Albany AMT" pitchFamily="34" charset="0"/>
            </a:endParaRPr>
          </a:p>
          <a:p>
            <a:pPr lvl="3">
              <a:buFont typeface="Wingdings 2" charset="2"/>
              <a:buNone/>
            </a:pPr>
            <a:endParaRPr lang="en-US" altLang="en-US" sz="2300" smtClean="0">
              <a:sym typeface="Albany AMT" pitchFamily="34" charset="0"/>
            </a:endParaRPr>
          </a:p>
          <a:p>
            <a:pPr lvl="3">
              <a:buFont typeface="Wingdings 2" charset="2"/>
              <a:buNone/>
            </a:pPr>
            <a:endParaRPr lang="en-US" altLang="en-US" sz="2300" smtClean="0">
              <a:sym typeface="Albany AMT" pitchFamily="34" charset="0"/>
            </a:endParaRPr>
          </a:p>
          <a:p>
            <a:pPr lvl="3">
              <a:buFont typeface="Wingdings 2" charset="2"/>
              <a:buNone/>
            </a:pPr>
            <a:endParaRPr lang="en-US" altLang="en-US" sz="2300" smtClean="0">
              <a:sym typeface="Albany AMT" pitchFamily="34" charset="0"/>
            </a:endParaRPr>
          </a:p>
          <a:p>
            <a:pPr>
              <a:buFont typeface="Arial" charset="0"/>
              <a:buChar char="•"/>
            </a:pPr>
            <a:endParaRPr lang="en-US" altLang="en-US" smtClean="0">
              <a:ea typeface="ＭＳ Ｐゴシック" charset="-128"/>
            </a:endParaRPr>
          </a:p>
        </p:txBody>
      </p:sp>
      <p:pic>
        <p:nvPicPr>
          <p:cNvPr id="5837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0"/>
            <a:ext cx="6705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457200" y="1066800"/>
            <a:ext cx="8229600" cy="5105400"/>
          </a:xfrm>
        </p:spPr>
        <p:txBody>
          <a:bodyPr/>
          <a:lstStyle/>
          <a:p>
            <a:pPr marL="273050" lvl="1" indent="-273050">
              <a:buClr>
                <a:srgbClr val="0BD0D9"/>
              </a:buClr>
              <a:buSzPct val="95000"/>
              <a:buFont typeface="Arial" charset="0"/>
              <a:buChar char="•"/>
            </a:pPr>
            <a:r>
              <a:rPr lang="en-US" altLang="en-US" sz="2000" dirty="0" smtClean="0">
                <a:sym typeface="Albany AMT" pitchFamily="34" charset="0"/>
              </a:rPr>
              <a:t>The </a:t>
            </a:r>
            <a:r>
              <a:rPr lang="en-US" altLang="en-US" sz="2000" u="sng" dirty="0" smtClean="0">
                <a:sym typeface="Albany AMT" pitchFamily="34" charset="0"/>
              </a:rPr>
              <a:t>net effect</a:t>
            </a:r>
            <a:r>
              <a:rPr lang="en-US" altLang="en-US" sz="2000" dirty="0" smtClean="0">
                <a:sym typeface="Albany AMT" pitchFamily="34" charset="0"/>
              </a:rPr>
              <a:t> is to decrease cost of inputs for institutional service, especially the kind that is nurse intensive already →   </a:t>
            </a:r>
            <a:r>
              <a:rPr lang="en-US" altLang="en-US" sz="2000" dirty="0" smtClean="0">
                <a:sym typeface="Albany AMT" pitchFamily="34" charset="0"/>
              </a:rPr>
              <a:t>increase S of institutional services, as shown below, decreasing P and increasing Q.</a:t>
            </a:r>
            <a:r>
              <a:rPr lang="en-US" altLang="en-US" sz="2800" dirty="0" smtClean="0">
                <a:sym typeface="Albany AMT" pitchFamily="34" charset="0"/>
              </a:rPr>
              <a:t>  </a:t>
            </a:r>
            <a:endParaRPr lang="en-US" altLang="en-US" sz="2800" dirty="0" smtClean="0">
              <a:sym typeface="Albany AMT" pitchFamily="34" charset="0"/>
            </a:endParaRPr>
          </a:p>
          <a:p>
            <a:pPr>
              <a:buFont typeface="Arial" charset="0"/>
              <a:buChar char="•"/>
            </a:pPr>
            <a:endParaRPr lang="en-US" altLang="en-US" dirty="0" smtClean="0">
              <a:ea typeface="ＭＳ Ｐゴシック" charset="-128"/>
            </a:endParaRPr>
          </a:p>
        </p:txBody>
      </p:sp>
      <p:pic>
        <p:nvPicPr>
          <p:cNvPr id="593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14600"/>
            <a:ext cx="72390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457200" y="990600"/>
            <a:ext cx="8229600" cy="5334000"/>
          </a:xfrm>
        </p:spPr>
        <p:txBody>
          <a:bodyPr/>
          <a:lstStyle/>
          <a:p>
            <a:pPr>
              <a:buFont typeface="Arial" charset="0"/>
              <a:buChar char="•"/>
            </a:pPr>
            <a:r>
              <a:rPr lang="en-US" altLang="en-US" sz="2000" dirty="0" smtClean="0">
                <a:ea typeface="ＭＳ Ｐゴシック" charset="-128"/>
              </a:rPr>
              <a:t>The same might happen in other markets </a:t>
            </a:r>
            <a:r>
              <a:rPr lang="en-US" altLang="en-US" sz="2000" dirty="0" smtClean="0">
                <a:ea typeface="ＭＳ Ｐゴシック" charset="-128"/>
                <a:sym typeface="Albany AMT" pitchFamily="34" charset="0"/>
              </a:rPr>
              <a:t>→ price of inputs into producing medial care will </a:t>
            </a:r>
            <a:r>
              <a:rPr lang="en-US" altLang="en-US" sz="2000" dirty="0" smtClean="0">
                <a:ea typeface="ＭＳ Ｐゴシック" charset="-128"/>
                <a:sym typeface="Albany AMT" pitchFamily="34" charset="0"/>
              </a:rPr>
              <a:t>decrease, increasing S, and decreasing P and increasing Q of MC.</a:t>
            </a:r>
            <a:endParaRPr lang="en-US" altLang="en-US" sz="2000" dirty="0" smtClean="0">
              <a:ea typeface="ＭＳ Ｐゴシック" charset="-128"/>
              <a:sym typeface="Albany AMT" pitchFamily="34" charset="0"/>
            </a:endParaRPr>
          </a:p>
          <a:p>
            <a:pPr>
              <a:buFont typeface="Arial" charset="0"/>
              <a:buChar char="•"/>
            </a:pPr>
            <a:endParaRPr lang="en-US" altLang="en-US" sz="2800" dirty="0" smtClean="0">
              <a:ea typeface="ＭＳ Ｐゴシック" charset="-128"/>
              <a:sym typeface="Albany AMT" pitchFamily="34" charset="0"/>
            </a:endParaRPr>
          </a:p>
          <a:p>
            <a:pPr>
              <a:buFont typeface="Arial" charset="0"/>
              <a:buChar char="•"/>
            </a:pPr>
            <a:endParaRPr lang="en-US" altLang="en-US" sz="2800" dirty="0" smtClean="0">
              <a:ea typeface="ＭＳ Ｐゴシック" charset="-128"/>
              <a:sym typeface="Albany AMT" pitchFamily="34" charset="0"/>
            </a:endParaRPr>
          </a:p>
          <a:p>
            <a:pPr>
              <a:buFont typeface="Arial" charset="0"/>
              <a:buChar char="•"/>
            </a:pPr>
            <a:endParaRPr lang="en-US" altLang="en-US" sz="2800" dirty="0" smtClean="0">
              <a:ea typeface="ＭＳ Ｐゴシック" charset="-128"/>
              <a:sym typeface="Albany AMT" pitchFamily="34" charset="0"/>
            </a:endParaRPr>
          </a:p>
          <a:p>
            <a:pPr>
              <a:buFont typeface="Arial" charset="0"/>
              <a:buChar char="•"/>
            </a:pPr>
            <a:endParaRPr lang="en-US" altLang="en-US" sz="2800" dirty="0" smtClean="0">
              <a:ea typeface="ＭＳ Ｐゴシック" charset="-128"/>
              <a:sym typeface="Albany AMT" pitchFamily="34" charset="0"/>
            </a:endParaRPr>
          </a:p>
          <a:p>
            <a:pPr>
              <a:buFont typeface="Arial" charset="0"/>
              <a:buChar char="•"/>
            </a:pPr>
            <a:endParaRPr lang="en-US" altLang="en-US" sz="2800" dirty="0" smtClean="0">
              <a:ea typeface="ＭＳ Ｐゴシック" charset="-128"/>
              <a:sym typeface="Albany AMT" pitchFamily="34" charset="0"/>
            </a:endParaRPr>
          </a:p>
          <a:p>
            <a:pPr>
              <a:buFont typeface="Arial" charset="0"/>
              <a:buChar char="•"/>
            </a:pPr>
            <a:endParaRPr lang="en-US" altLang="en-US" sz="2800" dirty="0" smtClean="0">
              <a:ea typeface="ＭＳ Ｐゴシック" charset="-128"/>
              <a:sym typeface="Albany AMT" pitchFamily="34" charset="0"/>
            </a:endParaRPr>
          </a:p>
          <a:p>
            <a:pPr>
              <a:buFont typeface="Arial" charset="0"/>
              <a:buChar char="•"/>
            </a:pPr>
            <a:endParaRPr lang="en-US" altLang="en-US" sz="2800" dirty="0" smtClean="0">
              <a:ea typeface="ＭＳ Ｐゴシック" charset="-128"/>
              <a:sym typeface="Albany AMT" pitchFamily="34" charset="0"/>
            </a:endParaRPr>
          </a:p>
          <a:p>
            <a:pPr>
              <a:buFont typeface="Arial" charset="0"/>
              <a:buChar char="•"/>
            </a:pPr>
            <a:endParaRPr lang="en-US" altLang="en-US" dirty="0" smtClean="0">
              <a:ea typeface="ＭＳ Ｐゴシック" charset="-128"/>
            </a:endParaRPr>
          </a:p>
        </p:txBody>
      </p:sp>
      <p:pic>
        <p:nvPicPr>
          <p:cNvPr id="604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7696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457200" y="990600"/>
            <a:ext cx="8229600" cy="5562600"/>
          </a:xfrm>
        </p:spPr>
        <p:txBody>
          <a:bodyPr/>
          <a:lstStyle/>
          <a:p>
            <a:pPr>
              <a:buFont typeface="Arial" charset="0"/>
              <a:buChar char="•"/>
            </a:pPr>
            <a:r>
              <a:rPr lang="en-US" altLang="en-US" dirty="0" smtClean="0">
                <a:ea typeface="ＭＳ Ｐゴシック" charset="-128"/>
              </a:rPr>
              <a:t>Therefore, the supply of health will increase because it is less costly to supply health now</a:t>
            </a:r>
          </a:p>
          <a:p>
            <a:pPr>
              <a:buFont typeface="Arial" charset="0"/>
              <a:buChar char="•"/>
            </a:pPr>
            <a:endParaRPr lang="en-US" altLang="en-US" dirty="0" smtClean="0">
              <a:ea typeface="ＭＳ Ｐゴシック" charset="-128"/>
            </a:endParaRPr>
          </a:p>
          <a:p>
            <a:pPr>
              <a:buFont typeface="Wingdings 2" charset="2"/>
              <a:buNone/>
            </a:pPr>
            <a:endParaRPr lang="en-US" altLang="en-US" dirty="0" smtClean="0">
              <a:ea typeface="ＭＳ Ｐゴシック" charset="-128"/>
            </a:endParaRPr>
          </a:p>
          <a:p>
            <a:pPr>
              <a:buFont typeface="Arial" charset="0"/>
              <a:buChar char="•"/>
            </a:pPr>
            <a:endParaRPr lang="en-US" altLang="en-US" dirty="0" smtClean="0">
              <a:ea typeface="ＭＳ Ｐゴシック" charset="-128"/>
            </a:endParaRPr>
          </a:p>
          <a:p>
            <a:pPr>
              <a:buFont typeface="Arial" charset="0"/>
              <a:buChar char="•"/>
            </a:pPr>
            <a:endParaRPr lang="en-US" altLang="en-US" dirty="0" smtClean="0">
              <a:ea typeface="ＭＳ Ｐゴシック" charset="-128"/>
            </a:endParaRPr>
          </a:p>
          <a:p>
            <a:pPr>
              <a:buFont typeface="Arial" charset="0"/>
              <a:buChar char="•"/>
            </a:pPr>
            <a:endParaRPr lang="en-US" altLang="en-US" dirty="0" smtClean="0">
              <a:ea typeface="ＭＳ Ｐゴシック" charset="-128"/>
            </a:endParaRPr>
          </a:p>
          <a:p>
            <a:pPr>
              <a:buFont typeface="Arial" charset="0"/>
              <a:buChar char="•"/>
            </a:pPr>
            <a:endParaRPr lang="en-US" altLang="en-US" dirty="0" smtClean="0">
              <a:ea typeface="ＭＳ Ｐゴシック" charset="-128"/>
            </a:endParaRPr>
          </a:p>
          <a:p>
            <a:pPr>
              <a:buFont typeface="Arial" charset="0"/>
              <a:buChar char="•"/>
            </a:pPr>
            <a:endParaRPr lang="en-US" altLang="en-US" dirty="0" smtClean="0">
              <a:ea typeface="ＭＳ Ｐゴシック" charset="-128"/>
            </a:endParaRPr>
          </a:p>
          <a:p>
            <a:pPr>
              <a:buFont typeface="Arial" charset="0"/>
              <a:buChar char="•"/>
            </a:pPr>
            <a:endParaRPr lang="en-US" altLang="en-US" dirty="0" smtClean="0">
              <a:ea typeface="ＭＳ Ｐゴシック" charset="-128"/>
            </a:endParaRPr>
          </a:p>
          <a:p>
            <a:pPr>
              <a:buFont typeface="Arial" charset="0"/>
              <a:buChar char="•"/>
            </a:pPr>
            <a:r>
              <a:rPr lang="en-US" altLang="en-US" dirty="0" smtClean="0">
                <a:ea typeface="ＭＳ Ｐゴシック" charset="-128"/>
              </a:rPr>
              <a:t>So the nation becomes healthier!</a:t>
            </a:r>
          </a:p>
        </p:txBody>
      </p:sp>
      <p:pic>
        <p:nvPicPr>
          <p:cNvPr id="6144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70104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382000" cy="3810000"/>
          </a:xfrm>
        </p:spPr>
        <p:txBody>
          <a:bodyPr/>
          <a:lstStyle/>
          <a:p>
            <a:pPr>
              <a:buFont typeface="Arial" charset="0"/>
              <a:buChar char="•"/>
            </a:pPr>
            <a:r>
              <a:rPr lang="en-US" altLang="en-US" sz="2800" smtClean="0">
                <a:ea typeface="ＭＳ Ｐゴシック" charset="-128"/>
              </a:rPr>
              <a:t>Important: The size of the impact depends upon several factors </a:t>
            </a:r>
            <a:r>
              <a:rPr lang="en-US" altLang="en-US" sz="2800" smtClean="0">
                <a:ea typeface="ＭＳ Ｐゴシック" charset="-128"/>
                <a:sym typeface="Albany AMT" pitchFamily="34" charset="0"/>
              </a:rPr>
              <a:t>→</a:t>
            </a:r>
            <a:endParaRPr lang="en-US" altLang="en-US" sz="2800" smtClean="0">
              <a:ea typeface="ＭＳ Ｐゴシック" charset="-128"/>
            </a:endParaRPr>
          </a:p>
          <a:p>
            <a:pPr marL="850900" lvl="1" indent="-457200">
              <a:buFont typeface="Calibri" charset="0"/>
              <a:buAutoNum type="arabicPeriod"/>
            </a:pPr>
            <a:r>
              <a:rPr lang="en-US" altLang="en-US" sz="2800" smtClean="0"/>
              <a:t>The size of the subsidy</a:t>
            </a:r>
          </a:p>
          <a:p>
            <a:pPr marL="850900" lvl="1" indent="-457200">
              <a:buFont typeface="Calibri" charset="0"/>
              <a:buAutoNum type="arabicPeriod"/>
            </a:pPr>
            <a:r>
              <a:rPr lang="en-US" altLang="en-US" sz="2800" smtClean="0"/>
              <a:t>The elasticities in each market: </a:t>
            </a:r>
          </a:p>
          <a:p>
            <a:pPr marL="1123950" lvl="2" indent="-457200">
              <a:buFont typeface="Arial" charset="0"/>
              <a:buChar char="•"/>
            </a:pPr>
            <a:r>
              <a:rPr lang="en-US" altLang="en-US" sz="2400" smtClean="0"/>
              <a:t>Supply elasticities</a:t>
            </a:r>
          </a:p>
          <a:p>
            <a:pPr marL="1123950" lvl="2" indent="-457200">
              <a:buFont typeface="Arial" charset="0"/>
              <a:buChar char="•"/>
            </a:pPr>
            <a:r>
              <a:rPr lang="en-US" altLang="en-US" sz="2400" smtClean="0"/>
              <a:t>Demand elasticities</a:t>
            </a:r>
          </a:p>
          <a:p>
            <a:pPr marL="1123950" lvl="2" indent="-457200">
              <a:buFont typeface="Arial" charset="0"/>
              <a:buChar char="•"/>
            </a:pPr>
            <a:r>
              <a:rPr lang="en-US" altLang="en-US" sz="2400" smtClean="0"/>
              <a:t>Cross elasticities</a:t>
            </a:r>
          </a:p>
          <a:p>
            <a:pPr>
              <a:buFont typeface="Wingdings 2" charset="2"/>
              <a:buNone/>
            </a:pPr>
            <a:endParaRPr lang="en-US" altLang="en-US" smtClean="0">
              <a:ea typeface="ＭＳ Ｐゴシック" charset="-128"/>
            </a:endParaRPr>
          </a:p>
          <a:p>
            <a:pPr marL="850900" lvl="1" indent="-457200">
              <a:buFont typeface="Wingdings 2" charset="2"/>
              <a:buNone/>
            </a:pPr>
            <a:endParaRPr lang="en-US" altLang="en-US"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609600" y="990600"/>
            <a:ext cx="7696200" cy="2667000"/>
          </a:xfrm>
        </p:spPr>
        <p:txBody>
          <a:bodyPr/>
          <a:lstStyle/>
          <a:p>
            <a:pPr>
              <a:buFont typeface="Arial" charset="0"/>
              <a:buChar char="•"/>
            </a:pPr>
            <a:r>
              <a:rPr lang="en-US" altLang="en-US" sz="2800" smtClean="0">
                <a:ea typeface="ＭＳ Ｐゴシック" charset="-128"/>
              </a:rPr>
              <a:t>Now try to do the same thing with a D policy where we will have </a:t>
            </a:r>
            <a:r>
              <a:rPr lang="en-US" altLang="en-US" sz="2800" smtClean="0">
                <a:ea typeface="ＭＳ Ｐゴシック" charset="-128"/>
                <a:sym typeface="Albany AMT" pitchFamily="34" charset="0"/>
              </a:rPr>
              <a:t>→</a:t>
            </a:r>
          </a:p>
          <a:p>
            <a:pPr marL="850900" lvl="1" indent="-457200">
              <a:buFont typeface="Calibri" charset="0"/>
              <a:buAutoNum type="arabicPeriod"/>
            </a:pPr>
            <a:r>
              <a:rPr lang="en-US" altLang="en-US" smtClean="0">
                <a:sym typeface="Albany AMT" pitchFamily="34" charset="0"/>
              </a:rPr>
              <a:t>Increase in health insurance</a:t>
            </a:r>
          </a:p>
          <a:p>
            <a:pPr marL="850900" lvl="1" indent="-457200">
              <a:buFont typeface="Calibri" charset="0"/>
              <a:buAutoNum type="arabicPeriod"/>
            </a:pPr>
            <a:r>
              <a:rPr lang="en-US" altLang="en-US" smtClean="0">
                <a:sym typeface="Albany AMT" pitchFamily="34" charset="0"/>
              </a:rPr>
              <a:t>Changes in tastes &amp; preferences </a:t>
            </a:r>
            <a:endParaRPr lang="en-US" altLang="en-US" smtClean="0"/>
          </a:p>
        </p:txBody>
      </p:sp>
      <p:pic>
        <p:nvPicPr>
          <p:cNvPr id="634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971800"/>
            <a:ext cx="66040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304800" y="990600"/>
            <a:ext cx="8382000" cy="5486400"/>
          </a:xfrm>
        </p:spPr>
        <p:txBody>
          <a:bodyPr/>
          <a:lstStyle/>
          <a:p>
            <a:pPr marL="850900" lvl="1" indent="-457200">
              <a:buClr>
                <a:srgbClr val="04617B"/>
              </a:buClr>
              <a:buSzPct val="100000"/>
              <a:buFont typeface="Calibri" charset="0"/>
              <a:buAutoNum type="arabicPeriod" startAt="4"/>
            </a:pPr>
            <a:r>
              <a:rPr lang="en-US" altLang="en-US" dirty="0" smtClean="0"/>
              <a:t>Consumer information and prices </a:t>
            </a:r>
          </a:p>
          <a:p>
            <a:pPr lvl="2">
              <a:buClr>
                <a:srgbClr val="04617B"/>
              </a:buClr>
              <a:buSzPct val="100000"/>
              <a:buFont typeface="Arial" charset="0"/>
              <a:buChar char="•"/>
            </a:pPr>
            <a:r>
              <a:rPr lang="en-US" altLang="en-US" sz="2400" dirty="0" smtClean="0"/>
              <a:t>Reputation goods - rely on information provided by acquaintances.  If the number of providers increase it becomes more difficult to get information and as a result price increases.</a:t>
            </a:r>
          </a:p>
          <a:p>
            <a:pPr marL="850900" lvl="1" indent="-457200">
              <a:buClr>
                <a:srgbClr val="04617B"/>
              </a:buClr>
              <a:buSzPct val="100000"/>
              <a:buFont typeface="Calibri" charset="0"/>
              <a:buAutoNum type="arabicPeriod" startAt="4"/>
            </a:pPr>
            <a:r>
              <a:rPr lang="en-US" altLang="en-US" dirty="0" smtClean="0"/>
              <a:t> Informed buyers </a:t>
            </a:r>
          </a:p>
          <a:p>
            <a:pPr lvl="2">
              <a:buClr>
                <a:srgbClr val="04617B"/>
              </a:buClr>
              <a:buSzPct val="100000"/>
              <a:buFont typeface="Arial" charset="0"/>
              <a:buChar char="•"/>
            </a:pPr>
            <a:r>
              <a:rPr lang="en-US" altLang="en-US" sz="2400" dirty="0" smtClean="0"/>
              <a:t>Some patients may be informed or uninformed buyers, if  doctor can’t tell which it makes the market work</a:t>
            </a:r>
            <a:r>
              <a:rPr lang="en-US" altLang="en-US" sz="2400" dirty="0"/>
              <a:t> </a:t>
            </a:r>
            <a:r>
              <a:rPr lang="en-US" altLang="en-US" sz="2400" dirty="0" smtClean="0"/>
              <a:t>more efficiently.</a:t>
            </a:r>
          </a:p>
          <a:p>
            <a:pPr marL="850900" lvl="1" indent="-457200">
              <a:buClr>
                <a:srgbClr val="04617B"/>
              </a:buClr>
              <a:buSzPct val="100000"/>
              <a:buFont typeface="Calibri" charset="0"/>
              <a:buAutoNum type="arabicPeriod" startAt="4"/>
            </a:pPr>
            <a:r>
              <a:rPr lang="en-US" altLang="en-US" dirty="0" smtClean="0"/>
              <a:t>Quality</a:t>
            </a:r>
          </a:p>
          <a:p>
            <a:pPr lvl="2">
              <a:buClr>
                <a:srgbClr val="04617B"/>
              </a:buClr>
              <a:buSzPct val="100000"/>
              <a:buFont typeface="Arial" charset="0"/>
              <a:buChar char="•"/>
            </a:pPr>
            <a:r>
              <a:rPr lang="en-US" altLang="en-US" sz="2400" dirty="0" smtClean="0"/>
              <a:t>Doctors have varying specialties, years of experience, and certification, etc. if a patient is uninformed cost increases.</a:t>
            </a:r>
          </a:p>
          <a:p>
            <a:pPr lvl="2">
              <a:buClr>
                <a:schemeClr val="tx2"/>
              </a:buClr>
              <a:buFont typeface="Wingdings 2" charset="2"/>
              <a:buNone/>
            </a:pPr>
            <a:endParaRPr lang="en-US" altLang="en-US" sz="19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304800" y="1066800"/>
            <a:ext cx="8077200" cy="4419600"/>
          </a:xfrm>
        </p:spPr>
        <p:txBody>
          <a:bodyPr/>
          <a:lstStyle/>
          <a:p>
            <a:pPr marL="908050" lvl="1" indent="-514350">
              <a:buClr>
                <a:srgbClr val="04617B"/>
              </a:buClr>
              <a:buFont typeface="Calibri" charset="0"/>
              <a:buAutoNum type="arabicPeriod" startAt="7"/>
            </a:pPr>
            <a:r>
              <a:rPr lang="en-US" altLang="en-US" sz="3200" dirty="0" smtClean="0"/>
              <a:t>Incentives by physician and patient</a:t>
            </a:r>
          </a:p>
          <a:p>
            <a:pPr marL="908050" lvl="1" indent="-514350">
              <a:buClr>
                <a:srgbClr val="04617B"/>
              </a:buClr>
              <a:buFont typeface="Calibri" charset="0"/>
              <a:buAutoNum type="arabicPeriod" startAt="7"/>
            </a:pPr>
            <a:r>
              <a:rPr lang="en-US" altLang="en-US" sz="3200" dirty="0" smtClean="0"/>
              <a:t>Mitigating Factors</a:t>
            </a:r>
          </a:p>
          <a:p>
            <a:pPr lvl="3">
              <a:buClr>
                <a:srgbClr val="04617B"/>
              </a:buClr>
            </a:pPr>
            <a:r>
              <a:rPr lang="en-US" altLang="en-US" sz="2800" dirty="0" smtClean="0"/>
              <a:t>Reputation</a:t>
            </a:r>
          </a:p>
          <a:p>
            <a:pPr lvl="3">
              <a:buClr>
                <a:srgbClr val="04617B"/>
              </a:buClr>
            </a:pPr>
            <a:r>
              <a:rPr lang="en-US" altLang="en-US" sz="2800" dirty="0" smtClean="0"/>
              <a:t>Repeat dealings ( i.e. long-term relationships)</a:t>
            </a:r>
          </a:p>
          <a:p>
            <a:pPr lvl="3">
              <a:buClr>
                <a:srgbClr val="04617B"/>
              </a:buClr>
            </a:pPr>
            <a:r>
              <a:rPr lang="en-US" altLang="en-US" sz="2800" dirty="0" smtClean="0"/>
              <a:t>Medical malpractice</a:t>
            </a:r>
          </a:p>
          <a:p>
            <a:pPr lvl="3">
              <a:buClr>
                <a:srgbClr val="04617B"/>
              </a:buClr>
            </a:pPr>
            <a:r>
              <a:rPr lang="en-US" altLang="en-US" sz="2800" dirty="0" smtClean="0"/>
              <a:t>Second opinions</a:t>
            </a:r>
          </a:p>
          <a:p>
            <a:pPr lvl="4">
              <a:buClr>
                <a:srgbClr val="04617B"/>
              </a:buClr>
            </a:pPr>
            <a:r>
              <a:rPr lang="en-US" altLang="en-US" sz="2400" dirty="0" smtClean="0"/>
              <a:t>Self-help books</a:t>
            </a:r>
          </a:p>
          <a:p>
            <a:pPr lvl="4">
              <a:buClr>
                <a:srgbClr val="04617B"/>
              </a:buClr>
            </a:pPr>
            <a:r>
              <a:rPr lang="en-US" altLang="en-US" sz="2400" dirty="0" smtClean="0"/>
              <a:t>Second opinion “shops”</a:t>
            </a:r>
          </a:p>
          <a:p>
            <a:pPr lvl="2">
              <a:buClr>
                <a:schemeClr val="tx2"/>
              </a:buClr>
              <a:buFont typeface="Wingdings 2" charset="2"/>
              <a:buNone/>
            </a:pPr>
            <a:endParaRPr lang="en-US" altLang="en-US" sz="19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sz="half" idx="1"/>
          </p:nvPr>
        </p:nvSpPr>
        <p:spPr>
          <a:xfrm>
            <a:off x="4743344" y="685800"/>
            <a:ext cx="4172055" cy="5380038"/>
          </a:xfrm>
        </p:spPr>
        <p:txBody>
          <a:bodyPr/>
          <a:lstStyle/>
          <a:p>
            <a:pPr>
              <a:buClr>
                <a:schemeClr val="tx2"/>
              </a:buClr>
            </a:pPr>
            <a:r>
              <a:rPr lang="en-US" altLang="en-US" sz="2200" dirty="0"/>
              <a:t>Example: Increased resistance to </a:t>
            </a:r>
            <a:r>
              <a:rPr lang="en-US" altLang="en-US" sz="2200" dirty="0" smtClean="0"/>
              <a:t>antibiotics – my use of antibiotics increases the probability that they will not work for you.</a:t>
            </a:r>
          </a:p>
          <a:p>
            <a:pPr>
              <a:buClr>
                <a:schemeClr val="tx2"/>
              </a:buClr>
            </a:pPr>
            <a:r>
              <a:rPr lang="en-US" altLang="en-US" sz="2200" dirty="0" smtClean="0"/>
              <a:t>Thus, the actual marginal social cost (MSC) is higher than the private MC.</a:t>
            </a:r>
          </a:p>
          <a:p>
            <a:pPr>
              <a:buClr>
                <a:schemeClr val="tx2"/>
              </a:buClr>
            </a:pPr>
            <a:r>
              <a:rPr lang="en-US" altLang="en-US" sz="2200" dirty="0" smtClean="0"/>
              <a:t>The market is at point B but it is efficient for the market to be at point A, with a higher price and lower Q.</a:t>
            </a:r>
          </a:p>
          <a:p>
            <a:pPr>
              <a:buClr>
                <a:schemeClr val="tx2"/>
              </a:buClr>
            </a:pPr>
            <a:r>
              <a:rPr lang="en-US" altLang="en-US" sz="2200" dirty="0" smtClean="0"/>
              <a:t>The shaded area represents the deadweight loss from this market failure.  Why?</a:t>
            </a:r>
          </a:p>
        </p:txBody>
      </p:sp>
      <p:sp>
        <p:nvSpPr>
          <p:cNvPr id="22531" name="Content Placeholder 4"/>
          <p:cNvSpPr>
            <a:spLocks noGrp="1"/>
          </p:cNvSpPr>
          <p:nvPr>
            <p:ph sz="half" idx="2"/>
          </p:nvPr>
        </p:nvSpPr>
        <p:spPr>
          <a:xfrm>
            <a:off x="381000" y="1295400"/>
            <a:ext cx="4114800" cy="1600200"/>
          </a:xfrm>
        </p:spPr>
        <p:txBody>
          <a:bodyPr/>
          <a:lstStyle/>
          <a:p>
            <a:pPr>
              <a:buClr>
                <a:schemeClr val="tx2"/>
              </a:buClr>
              <a:buFont typeface="Arial" charset="0"/>
              <a:buChar char="•"/>
            </a:pPr>
            <a:r>
              <a:rPr lang="en-US" altLang="en-US" sz="2400" dirty="0" smtClean="0">
                <a:ea typeface="ＭＳ Ｐゴシック" charset="-128"/>
              </a:rPr>
              <a:t>A negative externality is a cost imposed on a third party.</a:t>
            </a:r>
            <a:endParaRPr lang="en-US" altLang="en-US" sz="1800" dirty="0" smtClean="0">
              <a:ea typeface="ＭＳ Ｐゴシック" charset="-128"/>
            </a:endParaRPr>
          </a:p>
        </p:txBody>
      </p:sp>
      <p:sp>
        <p:nvSpPr>
          <p:cNvPr id="22532" name="Rectangle 5"/>
          <p:cNvSpPr>
            <a:spLocks noChangeArrowheads="1"/>
          </p:cNvSpPr>
          <p:nvPr/>
        </p:nvSpPr>
        <p:spPr bwMode="auto">
          <a:xfrm>
            <a:off x="838200" y="762000"/>
            <a:ext cx="3335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2400">
                <a:solidFill>
                  <a:schemeClr val="tx1"/>
                </a:solidFill>
                <a:latin typeface="Arial" charset="0"/>
                <a:cs typeface="Arial" charset="0"/>
              </a:defRPr>
            </a:lvl1pPr>
            <a:lvl2pPr marL="37931725" indent="-37474525">
              <a:defRPr sz="2400">
                <a:solidFill>
                  <a:schemeClr val="tx1"/>
                </a:solidFill>
                <a:latin typeface="Arial" charset="0"/>
                <a:cs typeface="Arial" charset="0"/>
              </a:defRPr>
            </a:lvl2pPr>
            <a:lvl3pPr>
              <a:defRPr sz="2400">
                <a:solidFill>
                  <a:schemeClr val="tx1"/>
                </a:solidFill>
                <a:latin typeface="Arial" charset="0"/>
                <a:cs typeface="Arial" charset="0"/>
              </a:defRPr>
            </a:lvl3pPr>
            <a:lvl4pPr>
              <a:defRPr sz="2400">
                <a:solidFill>
                  <a:schemeClr val="tx1"/>
                </a:solidFill>
                <a:latin typeface="Arial" charset="0"/>
                <a:cs typeface="Arial" charset="0"/>
              </a:defRPr>
            </a:lvl4pPr>
            <a:lvl5pPr>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spcBef>
                <a:spcPct val="20000"/>
              </a:spcBef>
              <a:buClr>
                <a:srgbClr val="04617B"/>
              </a:buClr>
              <a:buSzPct val="95000"/>
              <a:buFont typeface="Calibri" charset="0"/>
              <a:buAutoNum type="alphaUcPeriod" startAt="4"/>
            </a:pPr>
            <a:r>
              <a:rPr lang="en-US" altLang="en-US" sz="2800">
                <a:solidFill>
                  <a:srgbClr val="000000"/>
                </a:solidFill>
                <a:latin typeface="Constantia" charset="0"/>
                <a:ea typeface="ＭＳ Ｐゴシック" charset="-128"/>
              </a:rPr>
              <a:t>Externalities	</a:t>
            </a:r>
          </a:p>
        </p:txBody>
      </p:sp>
      <p:pic>
        <p:nvPicPr>
          <p:cNvPr id="22535" name="Picture 7" descr="C:\CLASS\HEALTH\Notes\Negative externali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44" y="2895600"/>
            <a:ext cx="4457701" cy="3170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838200"/>
            <a:ext cx="4038600" cy="5516725"/>
          </a:xfrm>
        </p:spPr>
        <p:txBody>
          <a:bodyPr/>
          <a:lstStyle/>
          <a:p>
            <a:r>
              <a:rPr lang="en-US" sz="2000" dirty="0" smtClean="0"/>
              <a:t>Vaccinations like flu shots benefit third parties because they reduce the threat of infection.</a:t>
            </a:r>
          </a:p>
          <a:p>
            <a:r>
              <a:rPr lang="en-US" sz="2000" dirty="0" smtClean="0"/>
              <a:t>Notice that the MSB is higher than the private benefit. </a:t>
            </a:r>
          </a:p>
          <a:p>
            <a:r>
              <a:rPr lang="en-US" altLang="en-US" sz="2000" dirty="0"/>
              <a:t>The market is at point </a:t>
            </a:r>
            <a:r>
              <a:rPr lang="en-US" altLang="en-US" sz="2000" dirty="0" smtClean="0"/>
              <a:t>A </a:t>
            </a:r>
            <a:r>
              <a:rPr lang="en-US" altLang="en-US" sz="2000" dirty="0"/>
              <a:t>but it is efficient for the market to be at point </a:t>
            </a:r>
            <a:r>
              <a:rPr lang="en-US" altLang="en-US" sz="2000" dirty="0" smtClean="0"/>
              <a:t>B, </a:t>
            </a:r>
            <a:r>
              <a:rPr lang="en-US" altLang="en-US" sz="2000" dirty="0"/>
              <a:t>with a higher price and </a:t>
            </a:r>
            <a:r>
              <a:rPr lang="en-US" altLang="en-US" sz="2000" dirty="0" smtClean="0"/>
              <a:t> </a:t>
            </a:r>
            <a:r>
              <a:rPr lang="en-US" altLang="en-US" sz="2000" dirty="0"/>
              <a:t>Q</a:t>
            </a:r>
            <a:r>
              <a:rPr lang="en-US" altLang="en-US" sz="2000" dirty="0" smtClean="0"/>
              <a:t>.</a:t>
            </a:r>
          </a:p>
          <a:p>
            <a:r>
              <a:rPr lang="en-US" altLang="en-US" sz="2000" dirty="0"/>
              <a:t>The shaded area represents the deadweight loss from this market failure.  Why?</a:t>
            </a:r>
          </a:p>
          <a:p>
            <a:endParaRPr lang="en-US" altLang="en-US" sz="2000" dirty="0"/>
          </a:p>
          <a:p>
            <a:endParaRPr lang="en-US" sz="2000" dirty="0"/>
          </a:p>
        </p:txBody>
      </p:sp>
      <p:sp>
        <p:nvSpPr>
          <p:cNvPr id="6" name="Rectangle 5"/>
          <p:cNvSpPr/>
          <p:nvPr/>
        </p:nvSpPr>
        <p:spPr>
          <a:xfrm>
            <a:off x="76200" y="838200"/>
            <a:ext cx="4572000" cy="830997"/>
          </a:xfrm>
          <a:prstGeom prst="rect">
            <a:avLst/>
          </a:prstGeom>
        </p:spPr>
        <p:txBody>
          <a:bodyPr>
            <a:spAutoFit/>
          </a:bodyPr>
          <a:lstStyle/>
          <a:p>
            <a:r>
              <a:rPr lang="en-US" altLang="en-US" sz="2400" dirty="0" smtClean="0">
                <a:latin typeface="+mn-lt"/>
                <a:ea typeface="ＭＳ Ｐゴシック" charset="-128"/>
                <a:cs typeface="ＭＳ Ｐゴシック" pitchFamily="-95" charset="-128"/>
              </a:rPr>
              <a:t>A positive </a:t>
            </a:r>
            <a:r>
              <a:rPr lang="en-US" altLang="en-US" sz="2400" dirty="0">
                <a:latin typeface="+mn-lt"/>
                <a:ea typeface="ＭＳ Ｐゴシック" charset="-128"/>
                <a:cs typeface="ＭＳ Ｐゴシック" pitchFamily="-95" charset="-128"/>
              </a:rPr>
              <a:t>externality is a benefit imposed on a third party.</a:t>
            </a:r>
          </a:p>
        </p:txBody>
      </p:sp>
      <p:pic>
        <p:nvPicPr>
          <p:cNvPr id="65539" name="Picture 3" descr="C:\CLASS\HEALTH\Notes\Positive Externa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4495800" cy="355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8093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11510</TotalTime>
  <Words>3316</Words>
  <Application>Microsoft Office PowerPoint</Application>
  <PresentationFormat>On-screen Show (4:3)</PresentationFormat>
  <Paragraphs>439</Paragraphs>
  <Slides>58</Slides>
  <Notes>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Flow</vt:lpstr>
      <vt:lpstr>PowerPoint Presentation</vt:lpstr>
      <vt:lpstr>Important (although not unique) Aspects of the Health Care Market: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Modeling Health &amp; Health Care</vt:lpstr>
      <vt:lpstr>How Do We Produce Health?</vt:lpstr>
      <vt:lpstr>The Production of Health </vt:lpstr>
      <vt:lpstr>PowerPoint Presentation</vt:lpstr>
      <vt:lpstr>PowerPoint Presentation</vt:lpstr>
      <vt:lpstr>Long - Run 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measure Medical Care</vt:lpstr>
      <vt:lpstr>PowerPoint Presentation</vt:lpstr>
      <vt:lpstr>Measuring MC Prices</vt:lpstr>
      <vt:lpstr>PowerPoint Presentation</vt:lpstr>
      <vt:lpstr>PowerPoint Presentation</vt:lpstr>
      <vt:lpstr>PowerPoint Presentation</vt:lpstr>
      <vt:lpstr>Overview of the  Medical Care Industry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Missouri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365 – Intermediate Microeconomics</dc:title>
  <dc:creator>Reed Olsen</dc:creator>
  <cp:lastModifiedBy>ChpaAdm</cp:lastModifiedBy>
  <cp:revision>385</cp:revision>
  <dcterms:created xsi:type="dcterms:W3CDTF">2014-03-09T22:55:34Z</dcterms:created>
  <dcterms:modified xsi:type="dcterms:W3CDTF">2014-06-03T19:20:48Z</dcterms:modified>
</cp:coreProperties>
</file>