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8" r:id="rId2"/>
    <p:sldId id="259" r:id="rId3"/>
    <p:sldId id="260" r:id="rId4"/>
    <p:sldId id="261" r:id="rId5"/>
    <p:sldId id="263" r:id="rId6"/>
    <p:sldId id="305" r:id="rId7"/>
    <p:sldId id="306" r:id="rId8"/>
    <p:sldId id="307" r:id="rId9"/>
    <p:sldId id="309" r:id="rId10"/>
    <p:sldId id="262" r:id="rId11"/>
    <p:sldId id="265" r:id="rId12"/>
    <p:sldId id="266" r:id="rId13"/>
    <p:sldId id="267" r:id="rId14"/>
    <p:sldId id="269" r:id="rId15"/>
    <p:sldId id="270" r:id="rId16"/>
    <p:sldId id="273" r:id="rId17"/>
    <p:sldId id="274" r:id="rId18"/>
    <p:sldId id="275" r:id="rId19"/>
    <p:sldId id="276" r:id="rId20"/>
    <p:sldId id="277" r:id="rId21"/>
    <p:sldId id="278" r:id="rId22"/>
    <p:sldId id="310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8" r:id="rId32"/>
    <p:sldId id="286" r:id="rId33"/>
    <p:sldId id="291" r:id="rId34"/>
    <p:sldId id="290" r:id="rId35"/>
    <p:sldId id="293" r:id="rId36"/>
    <p:sldId id="308" r:id="rId37"/>
    <p:sldId id="292" r:id="rId38"/>
    <p:sldId id="294" r:id="rId39"/>
    <p:sldId id="295" r:id="rId40"/>
    <p:sldId id="296" r:id="rId41"/>
    <p:sldId id="297" r:id="rId42"/>
    <p:sldId id="298" r:id="rId43"/>
    <p:sldId id="319" r:id="rId44"/>
    <p:sldId id="316" r:id="rId45"/>
    <p:sldId id="317" r:id="rId46"/>
    <p:sldId id="318" r:id="rId47"/>
    <p:sldId id="315" r:id="rId48"/>
    <p:sldId id="314" r:id="rId49"/>
    <p:sldId id="299" r:id="rId50"/>
    <p:sldId id="300" r:id="rId51"/>
    <p:sldId id="301" r:id="rId52"/>
    <p:sldId id="302" r:id="rId53"/>
    <p:sldId id="303" r:id="rId54"/>
    <p:sldId id="304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6600"/>
    <a:srgbClr val="FFCCFF"/>
    <a:srgbClr val="FF0066"/>
    <a:srgbClr val="00FFFF"/>
    <a:srgbClr val="FFFFFF"/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2" autoAdjust="0"/>
    <p:restoredTop sz="94660"/>
  </p:normalViewPr>
  <p:slideViewPr>
    <p:cSldViewPr>
      <p:cViewPr varScale="1">
        <p:scale>
          <a:sx n="82" d="100"/>
          <a:sy n="82" d="100"/>
        </p:scale>
        <p:origin x="-4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i="1">
                <a:effectLst/>
              </a:defRPr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i="1">
                <a:effectLst/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000" i="1">
                <a:effectLst/>
              </a:defRPr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000" i="1">
                <a:effectLst/>
              </a:defRPr>
            </a:lvl1pPr>
          </a:lstStyle>
          <a:p>
            <a:fld id="{16635A91-9ACB-40D0-BEF6-9681255FCFF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FA36AF-A523-44F0-83E8-5C779D428241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C267D4-AF02-4205-B3CD-9F76405E7B74}" type="slidenum">
              <a:rPr lang="en-US"/>
              <a:pPr/>
              <a:t>14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181AF-414D-4F81-88F9-9D1F0DB60C36}" type="slidenum">
              <a:rPr lang="en-US"/>
              <a:pPr/>
              <a:t>15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EFA90-BFA5-462A-82DC-072F73C6D17E}" type="slidenum">
              <a:rPr lang="en-US"/>
              <a:pPr/>
              <a:t>16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DB01B2-CBED-45F3-A2DA-30573365A844}" type="slidenum">
              <a:rPr lang="en-US"/>
              <a:pPr/>
              <a:t>17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EE3FF0-D139-4C0F-83EC-2F9ABA4DDE4D}" type="slidenum">
              <a:rPr lang="en-US"/>
              <a:pPr/>
              <a:t>18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FA91D-A9A2-4624-8413-3BD83441F965}" type="slidenum">
              <a:rPr lang="en-US"/>
              <a:pPr/>
              <a:t>19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8D83CD-2DB0-4CC1-B853-94D7122FE62B}" type="slidenum">
              <a:rPr lang="en-US"/>
              <a:pPr/>
              <a:t>20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47D386-56B7-4399-B046-D5466F91F181}" type="slidenum">
              <a:rPr lang="en-US"/>
              <a:pPr/>
              <a:t>21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59C65B-9DC0-4DBB-8FE3-B4E3EF109E8A}" type="slidenum">
              <a:rPr lang="en-US"/>
              <a:pPr/>
              <a:t>23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BA2109-37EC-4D6D-8ED0-259BB10950A9}" type="slidenum">
              <a:rPr lang="en-US"/>
              <a:pPr/>
              <a:t>24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C3C6CD-9BA2-4E8F-820C-A08F7D0077E6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A2583D-8A44-4DE8-9C06-9BA8AF912B5D}" type="slidenum">
              <a:rPr lang="en-US"/>
              <a:pPr/>
              <a:t>25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E3B40A-657C-4A66-8936-D133125CEAE1}" type="slidenum">
              <a:rPr lang="en-US"/>
              <a:pPr/>
              <a:t>26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6E90F4-99A6-42CB-A43A-917BD15E9B35}" type="slidenum">
              <a:rPr lang="en-US"/>
              <a:pPr/>
              <a:t>27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8E4D84-54E3-46D7-B0E7-B81F9E2EAFDE}" type="slidenum">
              <a:rPr lang="en-US"/>
              <a:pPr/>
              <a:t>28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2A9485-7383-4B9F-AB3F-4E0AC6C49CE5}" type="slidenum">
              <a:rPr lang="en-US"/>
              <a:pPr/>
              <a:t>29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EB855A-160E-4F08-B405-02FC787EE779}" type="slidenum">
              <a:rPr lang="en-US"/>
              <a:pPr/>
              <a:t>30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4AC63F-7AD9-4D31-A26C-161B480157C9}" type="slidenum">
              <a:rPr lang="en-US"/>
              <a:pPr/>
              <a:t>31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E2482A-615C-4EF4-BA07-CC8ED5874F64}" type="slidenum">
              <a:rPr lang="en-US"/>
              <a:pPr/>
              <a:t>32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BFF5D-1872-4B54-93C1-9C4D70AEE333}" type="slidenum">
              <a:rPr lang="en-US"/>
              <a:pPr/>
              <a:t>33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D082F9-FCC5-4A51-8BCE-EA13B8DDE47D}" type="slidenum">
              <a:rPr lang="en-US"/>
              <a:pPr/>
              <a:t>34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65FAB9-C24C-4352-9E30-403C30B990A0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DFDCED-0AF7-404D-AA51-11DBD7C07513}" type="slidenum">
              <a:rPr lang="en-US"/>
              <a:pPr/>
              <a:t>35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0312AF-14D9-4C10-9436-03ADBF9E9E24}" type="slidenum">
              <a:rPr lang="en-US"/>
              <a:pPr/>
              <a:t>37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C616E1-FD67-4B90-AFB4-0BFA64564A83}" type="slidenum">
              <a:rPr lang="en-US"/>
              <a:pPr/>
              <a:t>38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EBAAF7-7525-46D1-B825-359972C1AD34}" type="slidenum">
              <a:rPr lang="en-US"/>
              <a:pPr/>
              <a:t>39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C12271-761F-4B88-A30B-78B835D61045}" type="slidenum">
              <a:rPr lang="en-US"/>
              <a:pPr/>
              <a:t>40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C2E55C-73DC-4014-8E4E-048B5E4D6D11}" type="slidenum">
              <a:rPr lang="en-US"/>
              <a:pPr/>
              <a:t>41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8C4385-61DE-479C-BBC2-AD325B760DAC}" type="slidenum">
              <a:rPr lang="en-US"/>
              <a:pPr/>
              <a:t>42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9FAA96-C419-481C-9033-F7B384D8C7BF}" type="slidenum">
              <a:rPr lang="en-US"/>
              <a:pPr/>
              <a:t>43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A58D39-B42C-441A-8A88-3FD3794032F4}" type="slidenum">
              <a:rPr lang="en-US"/>
              <a:pPr/>
              <a:t>49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C13C46-9A94-4AF6-BACD-FD7377195CDF}" type="slidenum">
              <a:rPr lang="en-US"/>
              <a:pPr/>
              <a:t>50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BFD6A-D6F2-4828-B9FE-3A35D9C236DE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5B5812-F4D5-48F4-8F00-19C696A59E1B}" type="slidenum">
              <a:rPr lang="en-US"/>
              <a:pPr/>
              <a:t>51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218B46-6A3D-4EEA-9BAA-98ED78B33E31}" type="slidenum">
              <a:rPr lang="en-US"/>
              <a:pPr/>
              <a:t>52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B30297-7303-472C-B871-FD6FE11ABDE5}" type="slidenum">
              <a:rPr lang="en-US"/>
              <a:pPr/>
              <a:t>53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8DB357-484B-4C68-8FEA-833E4F67C6FD}" type="slidenum">
              <a:rPr lang="en-US"/>
              <a:pPr/>
              <a:t>54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92CA21-71E2-43D9-99A5-E4CD684E3851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E6239-EE2A-4162-8438-D437E98E2BA0}" type="slidenum">
              <a:rPr lang="en-US"/>
              <a:pPr/>
              <a:t>10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EF6F89-AEB3-4B50-94DD-1B803C375F76}" type="slidenum">
              <a:rPr lang="en-US"/>
              <a:pPr/>
              <a:t>11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C995F1-DAB1-42C7-92C7-DA326B42B188}" type="slidenum">
              <a:rPr lang="en-US"/>
              <a:pPr/>
              <a:t>12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3DF403-140E-436A-B4BD-2ABBA03168FA}" type="slidenum">
              <a:rPr lang="en-US"/>
              <a:pPr/>
              <a:t>13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6AA5D-C56E-4E20-8873-3B2A851848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3EDAF-3868-44D1-8A5C-BFCF250A9D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52400"/>
            <a:ext cx="220980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47700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26BC2-D1A5-4B85-8530-B89AD8622B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8F279-A700-4AF4-B41C-06FAFF56CD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EB814-2991-4C64-BED7-F7829069B0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43434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3434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1C94D-3569-481C-8F20-08B9F1A0DA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78EFA-0137-4BA5-BFA0-2F5E30AD13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E1EF83-6655-4727-BE87-05AEEA5B2A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952877-861C-41B6-9F96-D1A96C8269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6BC9E-79F5-45F1-ACB1-307C1144DB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E956A-C8ED-49CB-BBE9-3DF231CAA3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100000">
              <a:srgbClr val="FFCCFF">
                <a:gamma/>
                <a:tint val="2000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EARTHQUAKES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914400"/>
            <a:ext cx="8839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effectLst/>
              </a:defRPr>
            </a:lvl1pPr>
          </a:lstStyle>
          <a:p>
            <a:fld id="{FBFE6F6E-A4B7-4465-B8B7-F25146E41E8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6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3600">
          <a:solidFill>
            <a:srgbClr val="FF0066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3600">
          <a:solidFill>
            <a:srgbClr val="6633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•"/>
        <a:defRPr sz="3600">
          <a:solidFill>
            <a:srgbClr val="0000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8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6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8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0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3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6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7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2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3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4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7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8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RtsfhnmIVus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9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0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3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38400"/>
            <a:ext cx="7772400" cy="1143000"/>
          </a:xfrm>
          <a:noFill/>
          <a:ln/>
        </p:spPr>
        <p:txBody>
          <a:bodyPr/>
          <a:lstStyle/>
          <a:p>
            <a:pPr eaLnBrk="0" hangingPunct="0"/>
            <a:r>
              <a:rPr lang="en-US" dirty="0"/>
              <a:t>EARTHQUAKES AND EARTH’S INTERIOR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 dirty="0"/>
              <a:t>EARTHQUAKES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2" eaLnBrk="0" hangingPunct="0"/>
            <a:r>
              <a:rPr lang="en-US" dirty="0"/>
              <a:t>foreshock</a:t>
            </a:r>
          </a:p>
          <a:p>
            <a:pPr lvl="3" eaLnBrk="0" hangingPunct="0"/>
            <a:r>
              <a:rPr lang="en-US" dirty="0"/>
              <a:t>an earthquake generated at or very near the focus of the main earthquake disturbance (main shock) and prior to main shock</a:t>
            </a:r>
          </a:p>
          <a:p>
            <a:pPr lvl="3" eaLnBrk="0" hangingPunct="0"/>
            <a:r>
              <a:rPr lang="en-US" dirty="0"/>
              <a:t>foreshock(s) is (are) smaller in magnitude than main shock, may be of substantial magnitude and  can </a:t>
            </a:r>
            <a:r>
              <a:rPr lang="en-US" dirty="0" err="1"/>
              <a:t>preceed</a:t>
            </a:r>
            <a:r>
              <a:rPr lang="en-US"/>
              <a:t> main shock by a short or substantial time interval</a:t>
            </a:r>
          </a:p>
        </p:txBody>
      </p:sp>
    </p:spTree>
  </p:cSld>
  <p:clrMapOvr>
    <a:masterClrMapping/>
  </p:clrMapOvr>
  <p:transition>
    <p:strips dir="ld"/>
    <p:sndAc>
      <p:stSnd>
        <p:snd r:embed="rId3" name="Jungle Asteris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bldLvl="4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/>
              <a:t>EARTHQUAKES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/>
              <a:t>Earthquake waves</a:t>
            </a:r>
          </a:p>
          <a:p>
            <a:pPr lvl="1" eaLnBrk="0" hangingPunct="0"/>
            <a:r>
              <a:rPr lang="en-US"/>
              <a:t>types of waves</a:t>
            </a:r>
          </a:p>
          <a:p>
            <a:pPr lvl="2" eaLnBrk="0" hangingPunct="0"/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body waves</a:t>
            </a:r>
            <a:r>
              <a:rPr lang="en-US"/>
              <a:t>--travel below Earth’s surface</a:t>
            </a:r>
          </a:p>
          <a:p>
            <a:pPr lvl="3" eaLnBrk="0" hangingPunct="0"/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P (primary) wave</a:t>
            </a:r>
            <a:r>
              <a:rPr lang="en-US"/>
              <a:t>--compresses and expands rocks as it moves essentially in a straight line</a:t>
            </a:r>
          </a:p>
          <a:p>
            <a:pPr lvl="3" eaLnBrk="0" hangingPunct="0"/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S (secondary) wave--</a:t>
            </a:r>
            <a:r>
              <a:rPr lang="en-US"/>
              <a:t>vibrate rocks and moves in a looping motion along it’s path of movement</a:t>
            </a:r>
          </a:p>
        </p:txBody>
      </p:sp>
    </p:spTree>
  </p:cSld>
  <p:clrMapOvr>
    <a:masterClrMapping/>
  </p:clrMapOvr>
  <p:transition>
    <p:wipe dir="d"/>
    <p:sndAc>
      <p:stSnd>
        <p:snd r:embed="rId3" name="Jungle Erro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Defau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Defau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Defau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Defau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Defau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bldLvl="4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1524000"/>
            <a:ext cx="6543675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762000" y="0"/>
            <a:ext cx="7369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4000" b="1">
                <a:effectLst/>
              </a:rPr>
              <a:t>P and S Wave Paths in the Rocks</a:t>
            </a:r>
          </a:p>
        </p:txBody>
      </p:sp>
    </p:spTree>
  </p:cSld>
  <p:clrMapOvr>
    <a:masterClrMapping/>
  </p:clrMapOvr>
  <p:transition>
    <p:checker/>
    <p:sndAc>
      <p:stSnd>
        <p:snd r:embed="rId3" name="Jungle Exclamation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838200"/>
          </a:xfrm>
          <a:noFill/>
          <a:ln/>
        </p:spPr>
        <p:txBody>
          <a:bodyPr/>
          <a:lstStyle/>
          <a:p>
            <a:pPr eaLnBrk="0" hangingPunct="0"/>
            <a:r>
              <a:rPr lang="en-US"/>
              <a:t>EARTHQUAKES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839200" cy="5791200"/>
          </a:xfrm>
          <a:noFill/>
          <a:ln/>
        </p:spPr>
        <p:txBody>
          <a:bodyPr/>
          <a:lstStyle/>
          <a:p>
            <a:pPr lvl="2" eaLnBrk="0" hangingPunct="0"/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surface (L, Love, Long) waves</a:t>
            </a:r>
            <a:r>
              <a:rPr lang="en-US"/>
              <a:t>--move along surface of Earth</a:t>
            </a:r>
          </a:p>
          <a:p>
            <a:pPr lvl="1" eaLnBrk="0" hangingPunct="0"/>
            <a:r>
              <a:rPr lang="en-US"/>
              <a:t>Arrival of earthquake waves at seimic stations</a:t>
            </a:r>
          </a:p>
          <a:p>
            <a:pPr lvl="2" eaLnBrk="0" hangingPunct="0"/>
            <a:r>
              <a:rPr lang="en-US"/>
              <a:t>seismograph</a:t>
            </a:r>
          </a:p>
          <a:p>
            <a:pPr lvl="3" eaLnBrk="0" hangingPunct="0"/>
            <a:r>
              <a:rPr lang="en-US"/>
              <a:t>instrument which detects and records earthquake waves</a:t>
            </a:r>
          </a:p>
          <a:p>
            <a:pPr lvl="2" eaLnBrk="0" hangingPunct="0"/>
            <a:r>
              <a:rPr lang="en-US"/>
              <a:t>seismogram</a:t>
            </a:r>
          </a:p>
          <a:p>
            <a:pPr lvl="3" eaLnBrk="0" hangingPunct="0"/>
            <a:r>
              <a:rPr lang="en-US"/>
              <a:t>the paper on the seismograph with earthquake wave recordings</a:t>
            </a:r>
          </a:p>
        </p:txBody>
      </p:sp>
    </p:spTree>
  </p:cSld>
  <p:clrMapOvr>
    <a:masterClrMapping/>
  </p:clrMapOvr>
  <p:transition>
    <p:cut/>
    <p:sndAc>
      <p:stSnd>
        <p:snd r:embed="rId3" name="Jungle Maximi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bldLvl="3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2209800"/>
            <a:ext cx="4310063" cy="39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" y="682625"/>
            <a:ext cx="10260032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eaLnBrk="0" hangingPunct="0"/>
            <a:r>
              <a:rPr lang="en-US" sz="4000" b="1" dirty="0" smtClean="0">
                <a:effectLst/>
              </a:rPr>
              <a:t>   A </a:t>
            </a:r>
            <a:r>
              <a:rPr lang="en-US" sz="4000" b="1" dirty="0">
                <a:effectLst/>
              </a:rPr>
              <a:t>Simple </a:t>
            </a:r>
            <a:r>
              <a:rPr lang="en-US" sz="4000" b="1" dirty="0" smtClean="0">
                <a:effectLst/>
              </a:rPr>
              <a:t>Seismometer--Seismograph</a:t>
            </a:r>
            <a:endParaRPr lang="en-US" sz="4000" b="1" dirty="0">
              <a:effectLst/>
            </a:endParaRPr>
          </a:p>
        </p:txBody>
      </p:sp>
    </p:spTree>
  </p:cSld>
  <p:clrMapOvr>
    <a:masterClrMapping/>
  </p:clrMapOvr>
  <p:transition>
    <p:wipe dir="d"/>
    <p:sndAc>
      <p:stSnd>
        <p:snd r:embed="rId3" name="Jungle Menu Command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286000"/>
            <a:ext cx="5992813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124200" y="762000"/>
            <a:ext cx="28670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4000" b="1">
                <a:effectLst/>
              </a:rPr>
              <a:t>Seismogram</a:t>
            </a:r>
          </a:p>
        </p:txBody>
      </p:sp>
    </p:spTree>
  </p:cSld>
  <p:clrMapOvr>
    <a:masterClrMapping/>
  </p:clrMapOvr>
  <p:transition>
    <p:blinds dir="vert"/>
    <p:sndAc>
      <p:stSnd>
        <p:snd r:embed="rId3" name="Jungle Menu Command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/>
              <a:t>EARTHQUAKES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/>
              <a:t>Locating the epicenter</a:t>
            </a:r>
          </a:p>
          <a:p>
            <a:pPr lvl="1" eaLnBrk="0" hangingPunct="0"/>
            <a:r>
              <a:rPr lang="en-US"/>
              <a:t>travel time (travel distance) graph</a:t>
            </a:r>
          </a:p>
          <a:p>
            <a:pPr lvl="2" eaLnBrk="0" hangingPunct="0"/>
            <a:r>
              <a:rPr lang="en-US"/>
              <a:t>a graph which plots distance from epicenter to seimic station</a:t>
            </a:r>
          </a:p>
          <a:p>
            <a:pPr lvl="2" eaLnBrk="0" hangingPunct="0"/>
            <a:r>
              <a:rPr lang="en-US"/>
              <a:t>distance of an earthquake epicenter can then be determined using lag time between arrival times of P and S waves</a:t>
            </a:r>
          </a:p>
        </p:txBody>
      </p:sp>
    </p:spTree>
  </p:cSld>
  <p:clrMapOvr>
    <a:masterClrMapping/>
  </p:clrMapOvr>
  <p:transition>
    <p:wipe dir="d"/>
    <p:sndAc>
      <p:stSnd>
        <p:snd r:embed="rId3" name="Musica Exclama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bldLvl="3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600200" y="0"/>
            <a:ext cx="54467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4000" b="1">
                <a:effectLst/>
              </a:rPr>
              <a:t>Travel Time Graph Plot</a:t>
            </a:r>
          </a:p>
          <a:p>
            <a:pPr eaLnBrk="0" hangingPunct="0"/>
            <a:r>
              <a:rPr lang="en-US" sz="4000" b="1">
                <a:effectLst/>
              </a:rPr>
              <a:t>    </a:t>
            </a:r>
          </a:p>
        </p:txBody>
      </p:sp>
      <p:pic>
        <p:nvPicPr>
          <p:cNvPr id="33795" name="Picture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066800"/>
            <a:ext cx="68072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ld"/>
    <p:sndAc>
      <p:stSnd>
        <p:snd r:embed="rId3" name="Musica Maximize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/>
              <a:t>EARTHQUAKES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0" hangingPunct="0"/>
            <a:r>
              <a:rPr lang="en-US"/>
              <a:t>three point or three arc method</a:t>
            </a:r>
          </a:p>
          <a:p>
            <a:pPr lvl="2" eaLnBrk="0" hangingPunct="0"/>
            <a:r>
              <a:rPr lang="en-US"/>
              <a:t>a plot showing the distance of the epicenter from three seismic stations by intersecting arcs can determine the earthquake epicenter accurately</a:t>
            </a:r>
          </a:p>
          <a:p>
            <a:pPr lvl="2" eaLnBrk="0" hangingPunct="0"/>
            <a:r>
              <a:rPr lang="en-US"/>
              <a:t>the closer the three seismic stations to the epicenter, the more accurate the location</a:t>
            </a:r>
          </a:p>
        </p:txBody>
      </p:sp>
    </p:spTree>
  </p:cSld>
  <p:clrMapOvr>
    <a:masterClrMapping/>
  </p:clrMapOvr>
  <p:transition>
    <p:randomBar dir="vert"/>
    <p:sndAc>
      <p:stSnd>
        <p:snd r:embed="rId3" name="Musica Menu Comma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Minim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Minim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Minim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 bldLvl="3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676400"/>
            <a:ext cx="4829175" cy="489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762000" y="381000"/>
            <a:ext cx="7621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4000" b="1">
                <a:effectLst/>
              </a:rPr>
              <a:t>Location of Earthquake Epicenter</a:t>
            </a:r>
          </a:p>
        </p:txBody>
      </p:sp>
    </p:spTree>
  </p:cSld>
  <p:clrMapOvr>
    <a:masterClrMapping/>
  </p:clrMapOvr>
  <p:transition>
    <p:strips dir="ru"/>
    <p:sndAc>
      <p:stSnd>
        <p:snd r:embed="rId3" name="Musica Menu Popup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  <a:noFill/>
          <a:ln/>
        </p:spPr>
        <p:txBody>
          <a:bodyPr/>
          <a:lstStyle/>
          <a:p>
            <a:pPr eaLnBrk="0" hangingPunct="0"/>
            <a:r>
              <a:rPr lang="en-US" dirty="0"/>
              <a:t>EARTHQUAKES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 dirty="0"/>
              <a:t>Definition, causes, and morphology of earthquakes</a:t>
            </a:r>
          </a:p>
          <a:p>
            <a:pPr lvl="1" eaLnBrk="0" hangingPunct="0"/>
            <a:r>
              <a:rPr lang="en-US" dirty="0"/>
              <a:t>Definition</a:t>
            </a:r>
          </a:p>
          <a:p>
            <a:pPr lvl="2" eaLnBrk="0" hangingPunct="0"/>
            <a:r>
              <a:rPr lang="en-US" dirty="0"/>
              <a:t>vibration of Earth’s surface usually caused by energy released from rocks rupturing under stress or by friction between moving rock materials at or below the Earth’s </a:t>
            </a:r>
            <a:r>
              <a:rPr lang="en-US" dirty="0" smtClean="0"/>
              <a:t>surface</a:t>
            </a:r>
          </a:p>
          <a:p>
            <a:pPr lvl="2" eaLnBrk="0" hangingPunct="0"/>
            <a:r>
              <a:rPr lang="en-US" dirty="0" smtClean="0"/>
              <a:t>Seismology is the study of Earthquakes</a:t>
            </a:r>
            <a:endParaRPr lang="en-US" dirty="0"/>
          </a:p>
        </p:txBody>
      </p:sp>
    </p:spTree>
  </p:cSld>
  <p:clrMapOvr>
    <a:masterClrMapping/>
  </p:clrMapOvr>
  <p:transition>
    <p:check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bldLvl="2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/>
              <a:t>EARTHQUAKES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/>
              <a:t>Seismic intensity and magnitude</a:t>
            </a:r>
          </a:p>
          <a:p>
            <a:pPr lvl="1" eaLnBrk="0" hangingPunct="0"/>
            <a:r>
              <a:rPr lang="en-US"/>
              <a:t>Definitions</a:t>
            </a:r>
          </a:p>
          <a:p>
            <a:pPr lvl="2" eaLnBrk="0" hangingPunct="0"/>
            <a:r>
              <a:rPr lang="en-US"/>
              <a:t> earthquake intensity is a measure of the effects or physical destruction caused by an earthquake disturbance at a particular surface location</a:t>
            </a:r>
          </a:p>
          <a:p>
            <a:pPr lvl="2" eaLnBrk="0" hangingPunct="0"/>
            <a:r>
              <a:rPr lang="en-US"/>
              <a:t>earthquake magnitude is a measure of the strength of or energy released by an earthquake disturbance </a:t>
            </a:r>
          </a:p>
        </p:txBody>
      </p:sp>
    </p:spTree>
  </p:cSld>
  <p:clrMapOvr>
    <a:masterClrMapping/>
  </p:clrMapOvr>
  <p:transition>
    <p:pull dir="r"/>
    <p:sndAc>
      <p:stSnd>
        <p:snd r:embed="rId3" name="Musica Minimi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Op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Op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Op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Op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bldLvl="3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685800"/>
          </a:xfrm>
          <a:noFill/>
          <a:ln/>
        </p:spPr>
        <p:txBody>
          <a:bodyPr/>
          <a:lstStyle/>
          <a:p>
            <a:pPr eaLnBrk="0" hangingPunct="0"/>
            <a:r>
              <a:rPr lang="en-US" dirty="0"/>
              <a:t>EARTHQUAKES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57200"/>
            <a:ext cx="8839200" cy="6246813"/>
          </a:xfrm>
          <a:noFill/>
          <a:ln/>
        </p:spPr>
        <p:txBody>
          <a:bodyPr/>
          <a:lstStyle/>
          <a:p>
            <a:pPr lvl="1" eaLnBrk="0" hangingPunct="0"/>
            <a:r>
              <a:rPr lang="en-US" dirty="0"/>
              <a:t>Factors influencing the intensity of an earthquake at a surface location</a:t>
            </a:r>
          </a:p>
          <a:p>
            <a:pPr lvl="2" eaLnBrk="0" hangingPunct="0"/>
            <a:r>
              <a:rPr lang="en-US" dirty="0"/>
              <a:t>total energy released at focus</a:t>
            </a:r>
          </a:p>
          <a:p>
            <a:pPr lvl="2" eaLnBrk="0" hangingPunct="0"/>
            <a:r>
              <a:rPr lang="en-US" dirty="0"/>
              <a:t>distance of focus</a:t>
            </a:r>
          </a:p>
          <a:p>
            <a:pPr lvl="2" eaLnBrk="0" hangingPunct="0"/>
            <a:r>
              <a:rPr lang="en-US" dirty="0"/>
              <a:t>type of rock support in an area</a:t>
            </a:r>
          </a:p>
          <a:p>
            <a:pPr lvl="3" eaLnBrk="0" hangingPunct="0"/>
            <a:r>
              <a:rPr lang="en-US" dirty="0"/>
              <a:t>solid bedrock will inhibit large damage</a:t>
            </a:r>
          </a:p>
          <a:p>
            <a:pPr lvl="3" eaLnBrk="0" hangingPunct="0"/>
            <a:r>
              <a:rPr lang="en-US" dirty="0"/>
              <a:t>thick soils will settle and damage results will be </a:t>
            </a:r>
            <a:r>
              <a:rPr lang="en-US" dirty="0" smtClean="0"/>
              <a:t>greater-</a:t>
            </a:r>
            <a:r>
              <a:rPr lang="en-US" b="1" dirty="0" smtClean="0"/>
              <a:t>liquefaction</a:t>
            </a:r>
            <a:endParaRPr lang="en-US" b="1" dirty="0"/>
          </a:p>
          <a:p>
            <a:pPr lvl="2" eaLnBrk="0" hangingPunct="0"/>
            <a:r>
              <a:rPr lang="en-US" dirty="0"/>
              <a:t>building construction and </a:t>
            </a:r>
            <a:r>
              <a:rPr lang="en-US" dirty="0" err="1"/>
              <a:t>popul</a:t>
            </a:r>
            <a:r>
              <a:rPr lang="en-US" dirty="0"/>
              <a:t>. density</a:t>
            </a:r>
          </a:p>
        </p:txBody>
      </p:sp>
    </p:spTree>
  </p:cSld>
  <p:clrMapOvr>
    <a:masterClrMapping/>
  </p:clrMapOvr>
  <p:transition>
    <p:wipe dir="u"/>
    <p:sndAc>
      <p:stSnd>
        <p:snd r:embed="rId3" name="Musica Ope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 bldLvl="5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0"/>
            <a:ext cx="4555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/>
              <a:t>EARTHQUAKES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914400"/>
            <a:ext cx="739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 Examples of the Results of Liquefaction of Soil or Weakly </a:t>
            </a:r>
            <a:r>
              <a:rPr lang="en-US" sz="2800" b="1" dirty="0" err="1" smtClean="0"/>
              <a:t>Lithified</a:t>
            </a:r>
            <a:r>
              <a:rPr lang="en-US" sz="2800" b="1" dirty="0" smtClean="0"/>
              <a:t> Rocks by Surface Seismic Waves</a:t>
            </a:r>
            <a:endParaRPr lang="en-US" sz="2800" b="1" dirty="0"/>
          </a:p>
        </p:txBody>
      </p:sp>
      <p:pic>
        <p:nvPicPr>
          <p:cNvPr id="1026" name="Picture 2" descr="C:\Documents and Settings\ejm893\Desktop\Liquefaction_at_Niiga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1400"/>
            <a:ext cx="5275631" cy="3133725"/>
          </a:xfrm>
          <a:prstGeom prst="rect">
            <a:avLst/>
          </a:prstGeom>
          <a:noFill/>
        </p:spPr>
      </p:pic>
      <p:pic>
        <p:nvPicPr>
          <p:cNvPr id="1027" name="Picture 3" descr="C:\Documents and Settings\ejm893\Desktop\liquificatio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981200"/>
            <a:ext cx="3606800" cy="2705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 dirty="0"/>
              <a:t>EARTHQUAKES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0" hangingPunct="0"/>
            <a:r>
              <a:rPr lang="en-US"/>
              <a:t>Mercalli intensity scale</a:t>
            </a:r>
          </a:p>
          <a:p>
            <a:pPr lvl="2" eaLnBrk="0" hangingPunct="0"/>
            <a:r>
              <a:rPr lang="en-US"/>
              <a:t>is a listing of earthquake intensities sucessively numbered from I to XII</a:t>
            </a:r>
          </a:p>
        </p:txBody>
      </p:sp>
    </p:spTree>
  </p:cSld>
  <p:clrMapOvr>
    <a:masterClrMapping/>
  </p:clrMapOvr>
  <p:transition>
    <p:zoom dir="in"/>
    <p:sndAc>
      <p:stSnd>
        <p:snd r:embed="rId3" name="Musica Question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9875" y="152400"/>
            <a:ext cx="3470275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304800" y="2590800"/>
            <a:ext cx="20177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4000" b="1">
                <a:effectLst/>
              </a:rPr>
              <a:t>Mercalli</a:t>
            </a:r>
          </a:p>
          <a:p>
            <a:pPr eaLnBrk="0" hangingPunct="0"/>
            <a:r>
              <a:rPr lang="en-US" sz="4000" b="1">
                <a:effectLst/>
              </a:rPr>
              <a:t>  Scale</a:t>
            </a:r>
          </a:p>
        </p:txBody>
      </p:sp>
    </p:spTree>
  </p:cSld>
  <p:clrMapOvr>
    <a:masterClrMapping/>
  </p:clrMapOvr>
  <p:transition>
    <p:pull dir="d"/>
    <p:sndAc>
      <p:stSnd>
        <p:snd r:embed="rId3" name="Musica Recycle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/>
              <a:t>EARTHQUAKES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0" hangingPunct="0"/>
            <a:r>
              <a:rPr lang="en-US" dirty="0"/>
              <a:t>Earthquake magnitude</a:t>
            </a:r>
          </a:p>
          <a:p>
            <a:pPr lvl="2" eaLnBrk="0" hangingPunct="0"/>
            <a:r>
              <a:rPr lang="en-US" dirty="0"/>
              <a:t>Richter </a:t>
            </a:r>
            <a:r>
              <a:rPr lang="en-US" dirty="0" smtClean="0"/>
              <a:t>Number or “Local” Magnitude (MI)</a:t>
            </a:r>
            <a:endParaRPr lang="en-US" dirty="0"/>
          </a:p>
          <a:p>
            <a:pPr lvl="3" eaLnBrk="0" hangingPunct="0"/>
            <a:r>
              <a:rPr lang="en-US" dirty="0"/>
              <a:t>obtained by plotting lag time of P and S waves and wave height or amplitude of wave at a </a:t>
            </a:r>
            <a:r>
              <a:rPr lang="en-US" dirty="0" smtClean="0"/>
              <a:t>seismic </a:t>
            </a:r>
            <a:r>
              <a:rPr lang="en-US" dirty="0"/>
              <a:t>station</a:t>
            </a:r>
          </a:p>
          <a:p>
            <a:pPr lvl="3" eaLnBrk="0" hangingPunct="0"/>
            <a:r>
              <a:rPr lang="en-US" dirty="0"/>
              <a:t>because amplitude is a function of distance the same Richter number will be obtained at any seismic station on Earth for an earthquake </a:t>
            </a:r>
          </a:p>
        </p:txBody>
      </p:sp>
    </p:spTree>
  </p:cSld>
  <p:clrMapOvr>
    <a:masterClrMapping/>
  </p:clrMapOvr>
  <p:transition>
    <p:checker/>
    <p:sndAc>
      <p:stSnd>
        <p:snd r:embed="rId3" name="Robotz Recycl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Recyc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Recyc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Recyc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Recyc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bldLvl="4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524000"/>
            <a:ext cx="541655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1600200" y="457200"/>
            <a:ext cx="5180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4000" b="1">
                <a:effectLst/>
              </a:rPr>
              <a:t>Richter Number Chart</a:t>
            </a:r>
          </a:p>
        </p:txBody>
      </p:sp>
    </p:spTree>
  </p:cSld>
  <p:clrMapOvr>
    <a:masterClrMapping/>
  </p:clrMapOvr>
  <p:transition>
    <p:wipe/>
    <p:sndAc>
      <p:stSnd>
        <p:snd r:embed="rId3" name="Robotz Restore Down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838200"/>
          </a:xfrm>
          <a:noFill/>
          <a:ln/>
        </p:spPr>
        <p:txBody>
          <a:bodyPr/>
          <a:lstStyle/>
          <a:p>
            <a:pPr eaLnBrk="0" hangingPunct="0"/>
            <a:r>
              <a:rPr lang="en-US"/>
              <a:t>EARTHQUAKES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839200" cy="6246813"/>
          </a:xfrm>
          <a:noFill/>
          <a:ln/>
        </p:spPr>
        <p:txBody>
          <a:bodyPr/>
          <a:lstStyle/>
          <a:p>
            <a:pPr lvl="2" eaLnBrk="0" hangingPunct="0"/>
            <a:r>
              <a:rPr lang="en-US"/>
              <a:t>magnitudes of energy</a:t>
            </a:r>
          </a:p>
          <a:p>
            <a:pPr lvl="3" eaLnBrk="0" hangingPunct="0"/>
            <a:r>
              <a:rPr lang="en-US"/>
              <a:t>each increase (or decrease) in Richter number by one equates to a multiple of 32 times more (or less) energy released </a:t>
            </a:r>
          </a:p>
          <a:p>
            <a:pPr lvl="3" eaLnBrk="0" hangingPunct="0"/>
            <a:r>
              <a:rPr lang="en-US"/>
              <a:t>a magnitude of 8 is 32X32X32 (32,700) times  the energy released by an earthquake with a 5 magnitude</a:t>
            </a:r>
          </a:p>
          <a:p>
            <a:pPr lvl="3" eaLnBrk="0" hangingPunct="0"/>
            <a:r>
              <a:rPr lang="en-US"/>
              <a:t>the energy released by the first atomic bombs were equivalent to a 5 Richter number</a:t>
            </a:r>
          </a:p>
        </p:txBody>
      </p:sp>
    </p:spTree>
  </p:cSld>
  <p:clrMapOvr>
    <a:masterClrMapping/>
  </p:clrMapOvr>
  <p:transition>
    <p:blinds dir="vert"/>
    <p:sndAc>
      <p:stSnd>
        <p:snd r:embed="rId3" name="Robotz Recycl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Restore 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Restore 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Restore 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Restore 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 bldLvl="4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685800"/>
          </a:xfrm>
          <a:noFill/>
          <a:ln/>
        </p:spPr>
        <p:txBody>
          <a:bodyPr/>
          <a:lstStyle/>
          <a:p>
            <a:pPr eaLnBrk="0" hangingPunct="0"/>
            <a:r>
              <a:rPr lang="en-US"/>
              <a:t>EARTHQUAKES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839200" cy="6096000"/>
          </a:xfrm>
          <a:noFill/>
          <a:ln/>
        </p:spPr>
        <p:txBody>
          <a:bodyPr/>
          <a:lstStyle/>
          <a:p>
            <a:pPr eaLnBrk="0" hangingPunct="0"/>
            <a:r>
              <a:rPr lang="en-US"/>
              <a:t>Earthquake categories</a:t>
            </a:r>
          </a:p>
          <a:p>
            <a:pPr lvl="1" eaLnBrk="0" hangingPunct="0"/>
            <a:r>
              <a:rPr lang="en-US"/>
              <a:t>based on depth of focus</a:t>
            </a:r>
          </a:p>
          <a:p>
            <a:pPr lvl="1" eaLnBrk="0" hangingPunct="0"/>
            <a:r>
              <a:rPr lang="en-US"/>
              <a:t>shallow type</a:t>
            </a:r>
          </a:p>
          <a:p>
            <a:pPr lvl="2" eaLnBrk="0" hangingPunct="0"/>
            <a:r>
              <a:rPr lang="en-US"/>
              <a:t>focus is 0-42 miles deep--comprises about 85% of total global energy released by earthquakes</a:t>
            </a:r>
          </a:p>
          <a:p>
            <a:pPr lvl="1" eaLnBrk="0" hangingPunct="0"/>
            <a:r>
              <a:rPr lang="en-US"/>
              <a:t>intermediate type</a:t>
            </a:r>
          </a:p>
          <a:p>
            <a:pPr lvl="2" eaLnBrk="0" hangingPunct="0"/>
            <a:r>
              <a:rPr lang="en-US"/>
              <a:t>focus is 42-210 miles deep--comprises about 12% of total global energy released by earthquakes</a:t>
            </a:r>
          </a:p>
        </p:txBody>
      </p:sp>
    </p:spTree>
  </p:cSld>
  <p:clrMapOvr>
    <a:masterClrMapping/>
  </p:clrMapOvr>
  <p:transition>
    <p:split/>
    <p:sndAc>
      <p:stSnd>
        <p:snd r:embed="rId3" name="Musica Restore U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Rest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Rest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Rest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Rest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Rest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Rest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 bldLvl="3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/>
              <a:t>EARTHQUAKES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0" hangingPunct="0"/>
            <a:r>
              <a:rPr lang="en-US"/>
              <a:t>Deep type</a:t>
            </a:r>
          </a:p>
          <a:p>
            <a:pPr lvl="2" eaLnBrk="0" hangingPunct="0"/>
            <a:r>
              <a:rPr lang="en-US"/>
              <a:t>focus is greater than 210 miles--comprises about 3% of total global energy released by earthquakes--deepest recorded earthquake focus is 420 miles</a:t>
            </a:r>
          </a:p>
          <a:p>
            <a:pPr lvl="2" eaLnBrk="0" hangingPunct="0"/>
            <a:r>
              <a:rPr lang="en-US"/>
              <a:t>Geographic distribution of earthquake epicenters</a:t>
            </a:r>
          </a:p>
          <a:p>
            <a:pPr lvl="1" eaLnBrk="0" hangingPunct="0"/>
            <a:r>
              <a:rPr lang="en-US"/>
              <a:t>there are nearly 1 million earthquakes per year with those of major magnitude  less frequent</a:t>
            </a:r>
          </a:p>
        </p:txBody>
      </p:sp>
    </p:spTree>
  </p:cSld>
  <p:clrMapOvr>
    <a:masterClrMapping/>
  </p:clrMapOvr>
  <p:transition>
    <p:split orient="vert" dir="in"/>
    <p:sndAc>
      <p:stSnd>
        <p:snd r:embed="rId3" name="Robotz Windows Exi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 bldLvl="2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838200"/>
          </a:xfrm>
          <a:noFill/>
          <a:ln/>
        </p:spPr>
        <p:txBody>
          <a:bodyPr/>
          <a:lstStyle/>
          <a:p>
            <a:pPr eaLnBrk="0" hangingPunct="0"/>
            <a:r>
              <a:rPr lang="en-US" dirty="0"/>
              <a:t>EARTHQUAKES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763000" cy="5867400"/>
          </a:xfrm>
          <a:noFill/>
          <a:ln/>
        </p:spPr>
        <p:txBody>
          <a:bodyPr/>
          <a:lstStyle/>
          <a:p>
            <a:pPr lvl="1" eaLnBrk="0" hangingPunct="0"/>
            <a:r>
              <a:rPr lang="en-US" dirty="0"/>
              <a:t>Causes of earthquakes</a:t>
            </a:r>
          </a:p>
          <a:p>
            <a:pPr lvl="2" eaLnBrk="0" hangingPunct="0"/>
            <a:r>
              <a:rPr lang="en-US" dirty="0"/>
              <a:t>rockslides, slumping or “caving in” of Earth’s </a:t>
            </a:r>
            <a:r>
              <a:rPr lang="en-US" dirty="0" smtClean="0"/>
              <a:t>surface or landslides(on land and in oceans) and nuclear explosions</a:t>
            </a:r>
            <a:endParaRPr lang="en-US" dirty="0"/>
          </a:p>
          <a:p>
            <a:pPr lvl="2" eaLnBrk="0" hangingPunct="0"/>
            <a:r>
              <a:rPr lang="en-US" dirty="0"/>
              <a:t>friction (grinding, </a:t>
            </a:r>
            <a:r>
              <a:rPr lang="en-US" dirty="0" smtClean="0"/>
              <a:t>bumping) </a:t>
            </a:r>
            <a:r>
              <a:rPr lang="en-US" dirty="0"/>
              <a:t>between moving rock materials associated with </a:t>
            </a:r>
            <a:r>
              <a:rPr lang="en-US" dirty="0" smtClean="0"/>
              <a:t>volcanism</a:t>
            </a:r>
          </a:p>
          <a:p>
            <a:pPr lvl="2" eaLnBrk="0" hangingPunct="0"/>
            <a:r>
              <a:rPr lang="en-US" b="1" dirty="0" smtClean="0"/>
              <a:t>fracturing and rock movement along faults or plate boundaries caused by Elastic Rebound=main destruction </a:t>
            </a:r>
            <a:endParaRPr lang="en-US" b="1" dirty="0"/>
          </a:p>
        </p:txBody>
      </p:sp>
    </p:spTree>
  </p:cSld>
  <p:clrMapOvr>
    <a:masterClrMapping/>
  </p:clrMapOvr>
  <p:transition>
    <p:blinds/>
    <p:sndAc>
      <p:stSnd>
        <p:snd r:embed="rId3" name="Lase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bldLvl="4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2590800"/>
            <a:ext cx="60896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1371600" y="533400"/>
            <a:ext cx="62325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4000" b="1">
                <a:effectLst/>
              </a:rPr>
              <a:t>Average Yearly Abundance</a:t>
            </a:r>
          </a:p>
          <a:p>
            <a:pPr eaLnBrk="0" hangingPunct="0"/>
            <a:r>
              <a:rPr lang="en-US" sz="4000" b="1">
                <a:effectLst/>
              </a:rPr>
              <a:t> of Earthquake Magnitudes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>
    <p:checker/>
    <p:sndAc>
      <p:stSnd>
        <p:snd r:embed="rId3" name="Musica Windows Start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0"/>
            <a:ext cx="8002588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hecker/>
    <p:sndAc>
      <p:stSnd>
        <p:snd r:embed="rId3" name="Robotz Asterisk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/>
              <a:t>EARTHQUAKES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0" hangingPunct="0"/>
            <a:r>
              <a:rPr lang="en-US"/>
              <a:t>Circum-Pacific region</a:t>
            </a:r>
          </a:p>
          <a:p>
            <a:pPr lvl="2" eaLnBrk="0" hangingPunct="0"/>
            <a:r>
              <a:rPr lang="en-US"/>
              <a:t>is a region with many plate boundaries  especially convergent types</a:t>
            </a:r>
          </a:p>
          <a:p>
            <a:pPr lvl="2" eaLnBrk="0" hangingPunct="0"/>
            <a:r>
              <a:rPr lang="en-US"/>
              <a:t> about 80% of global earthquake energy is generated each year</a:t>
            </a:r>
          </a:p>
          <a:p>
            <a:pPr lvl="2" eaLnBrk="0" hangingPunct="0"/>
            <a:r>
              <a:rPr lang="en-US"/>
              <a:t>California-Nevada area averages about 5000 earthquakes per year which equals 90% of total earthquake energy of US per year</a:t>
            </a:r>
          </a:p>
        </p:txBody>
      </p:sp>
    </p:spTree>
  </p:cSld>
  <p:clrMapOvr>
    <a:masterClrMapping/>
  </p:clrMapOvr>
  <p:transition>
    <p:strips dir="rd"/>
    <p:sndAc>
      <p:stSnd>
        <p:snd r:embed="rId3" name="TAD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Windows 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Windows 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Windows 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Windows 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 bldLvl="4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685800"/>
          </a:xfrm>
          <a:noFill/>
          <a:ln/>
        </p:spPr>
        <p:txBody>
          <a:bodyPr/>
          <a:lstStyle/>
          <a:p>
            <a:pPr eaLnBrk="0" hangingPunct="0"/>
            <a:r>
              <a:rPr lang="en-US"/>
              <a:t>EARTHQUAKES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33400"/>
            <a:ext cx="8839200" cy="5791200"/>
          </a:xfrm>
          <a:noFill/>
          <a:ln/>
        </p:spPr>
        <p:txBody>
          <a:bodyPr/>
          <a:lstStyle/>
          <a:p>
            <a:pPr lvl="1" eaLnBrk="0" hangingPunct="0"/>
            <a:r>
              <a:rPr lang="en-US"/>
              <a:t>Mediterranean region</a:t>
            </a:r>
          </a:p>
          <a:p>
            <a:pPr lvl="2" eaLnBrk="0" hangingPunct="0"/>
            <a:r>
              <a:rPr lang="en-US"/>
              <a:t>large concentrated area of plates and about 15% of global seimic energy is generated each year</a:t>
            </a:r>
          </a:p>
          <a:p>
            <a:pPr lvl="1" eaLnBrk="0" hangingPunct="0"/>
            <a:r>
              <a:rPr lang="en-US"/>
              <a:t>Ocean ridge areas and intracontinental areas</a:t>
            </a:r>
          </a:p>
          <a:p>
            <a:pPr lvl="2" eaLnBrk="0" hangingPunct="0"/>
            <a:r>
              <a:rPr lang="en-US"/>
              <a:t>most famous intracontinental earthquake is the New Madrid Missouri events of 1811-1812--prediction of a “big one”--60% within 15 years or 95% chance within next 50 years</a:t>
            </a:r>
          </a:p>
        </p:txBody>
      </p:sp>
    </p:spTree>
  </p:cSld>
  <p:clrMapOvr>
    <a:masterClrMapping/>
  </p:clrMapOvr>
  <p:transition>
    <p:zoom dir="in"/>
    <p:sndAc>
      <p:stSnd>
        <p:snd r:embed="rId3" name="The Microsoft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 bldLvl="3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209800"/>
            <a:ext cx="8420100" cy="40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1066800" y="838200"/>
            <a:ext cx="7159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4000" b="1">
                <a:effectLst/>
              </a:rPr>
              <a:t>Global Earthquake Distribution</a:t>
            </a:r>
          </a:p>
        </p:txBody>
      </p:sp>
    </p:spTree>
  </p:cSld>
  <p:clrMapOvr>
    <a:masterClrMapping/>
  </p:clrMapOvr>
  <p:transition>
    <p:strips/>
    <p:sndAc>
      <p:stSnd>
        <p:snd r:embed="rId3" name="Utopia Asterisk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600200"/>
            <a:ext cx="6713538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1066800" y="381000"/>
            <a:ext cx="6734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4000" b="1">
                <a:effectLst/>
              </a:rPr>
              <a:t>Earthquake Risk Map of USA</a:t>
            </a:r>
          </a:p>
        </p:txBody>
      </p:sp>
    </p:spTree>
  </p:cSld>
  <p:clrMapOvr>
    <a:masterClrMapping/>
  </p:clrMapOvr>
  <p:transition>
    <p:wipe dir="d"/>
    <p:sndAc>
      <p:stSnd>
        <p:snd r:embed="rId3" name="Utopia Close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5856" y="838200"/>
            <a:ext cx="4654398" cy="5740585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33600" y="2286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</a:t>
            </a:r>
            <a:r>
              <a:rPr lang="en-US" sz="2800" b="1" dirty="0" smtClean="0"/>
              <a:t>San Andreas Fault</a:t>
            </a:r>
            <a:endParaRPr lang="en-US" sz="2800" b="1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1143000" y="2743200"/>
            <a:ext cx="1143000" cy="762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0" y="2819400"/>
            <a:ext cx="144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Close to and part of plate boundary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609600"/>
          </a:xfrm>
          <a:noFill/>
          <a:ln/>
        </p:spPr>
        <p:txBody>
          <a:bodyPr/>
          <a:lstStyle/>
          <a:p>
            <a:pPr eaLnBrk="0" hangingPunct="0"/>
            <a:r>
              <a:rPr lang="en-US"/>
              <a:t>EARTHQUAKES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33400"/>
            <a:ext cx="8839200" cy="6019800"/>
          </a:xfrm>
          <a:noFill/>
          <a:ln/>
        </p:spPr>
        <p:txBody>
          <a:bodyPr/>
          <a:lstStyle/>
          <a:p>
            <a:pPr eaLnBrk="0" hangingPunct="0"/>
            <a:r>
              <a:rPr lang="en-US"/>
              <a:t>Earthquake prediction,control and safety</a:t>
            </a:r>
          </a:p>
          <a:p>
            <a:pPr lvl="1" eaLnBrk="0" hangingPunct="0"/>
            <a:r>
              <a:rPr lang="en-US"/>
              <a:t>Earthquake precursors</a:t>
            </a:r>
          </a:p>
          <a:p>
            <a:pPr lvl="2" eaLnBrk="0" hangingPunct="0"/>
            <a:r>
              <a:rPr lang="en-US"/>
              <a:t>omens which may be observed prior to an earthquake and can aid in predicting the event</a:t>
            </a:r>
          </a:p>
          <a:p>
            <a:pPr lvl="3" eaLnBrk="0" hangingPunct="0"/>
            <a:r>
              <a:rPr lang="en-US" b="1"/>
              <a:t>dilatancy</a:t>
            </a:r>
            <a:r>
              <a:rPr lang="en-US"/>
              <a:t>--swelling or buldging of surface rocks above an area with stress buildup--best example is Palmdale California and earthquake in the 1970’s--laser mirrors can measure magnitude of buldge</a:t>
            </a:r>
          </a:p>
        </p:txBody>
      </p:sp>
    </p:spTree>
  </p:cSld>
  <p:clrMapOvr>
    <a:masterClrMapping/>
  </p:clrMapOvr>
  <p:transition>
    <p:pull dir="r"/>
    <p:sndAc>
      <p:stSnd>
        <p:snd r:embed="rId3" name="Whoosh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sica Asteris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sica Asteris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sica Asteris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sica Asteris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 bldLvl="4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/>
              <a:t>EARTHQUAKES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3" eaLnBrk="0" hangingPunct="0"/>
            <a:r>
              <a:rPr lang="en-US" b="1" u="sng"/>
              <a:t>changing habits of insects or animals prior to an earthquake</a:t>
            </a:r>
            <a:r>
              <a:rPr lang="en-US"/>
              <a:t>--for some reason some creatures have an innate intuition about an earthquake to come--snakes awakened from hybernation prior to large earthquake in China</a:t>
            </a:r>
          </a:p>
        </p:txBody>
      </p:sp>
    </p:spTree>
  </p:cSld>
  <p:clrMapOvr>
    <a:masterClrMapping/>
  </p:clrMapOvr>
  <p:transition>
    <p:pull dir="u"/>
    <p:sndAc>
      <p:stSnd>
        <p:snd r:embed="rId3" name="Utopia Critical Stop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1524000"/>
            <a:ext cx="3743325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u"/>
    <p:sndAc>
      <p:stSnd>
        <p:snd r:embed="rId3" name="Utopia Restore Dow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 dirty="0"/>
              <a:t>EARTHQUAKES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0" hangingPunct="0"/>
            <a:r>
              <a:rPr lang="en-US" dirty="0"/>
              <a:t>Morphology of earthquake and related terms</a:t>
            </a:r>
          </a:p>
          <a:p>
            <a:pPr lvl="2" eaLnBrk="0" hangingPunct="0"/>
            <a:r>
              <a:rPr lang="en-US" dirty="0" smtClean="0"/>
              <a:t>Focus or hypocenter</a:t>
            </a:r>
            <a:endParaRPr lang="en-US" dirty="0"/>
          </a:p>
          <a:p>
            <a:pPr lvl="3" eaLnBrk="0" hangingPunct="0"/>
            <a:r>
              <a:rPr lang="en-US" dirty="0"/>
              <a:t>exact place of origin of earthquake disturbance and with few exceptions is located below surface of the Earth</a:t>
            </a:r>
          </a:p>
          <a:p>
            <a:pPr lvl="2" eaLnBrk="0" hangingPunct="0"/>
            <a:r>
              <a:rPr lang="en-US" dirty="0"/>
              <a:t>epicenter</a:t>
            </a:r>
          </a:p>
          <a:p>
            <a:pPr lvl="3" eaLnBrk="0" hangingPunct="0"/>
            <a:r>
              <a:rPr lang="en-US" dirty="0"/>
              <a:t>is the position on the surface of the Earth directly above the focus</a:t>
            </a:r>
          </a:p>
        </p:txBody>
      </p:sp>
    </p:spTree>
  </p:cSld>
  <p:clrMapOvr>
    <a:masterClrMapping/>
  </p:clrMapOvr>
  <p:transition>
    <p:blinds dir="vert"/>
    <p:sndAc>
      <p:stSnd>
        <p:snd r:embed="rId3" name="CHOR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bldLvl="3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533400"/>
          </a:xfrm>
          <a:noFill/>
          <a:ln/>
        </p:spPr>
        <p:txBody>
          <a:bodyPr/>
          <a:lstStyle/>
          <a:p>
            <a:pPr eaLnBrk="0" hangingPunct="0"/>
            <a:r>
              <a:rPr lang="en-US"/>
              <a:t>EARTHQUAKES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839200" cy="5791200"/>
          </a:xfrm>
          <a:noFill/>
          <a:ln/>
        </p:spPr>
        <p:txBody>
          <a:bodyPr/>
          <a:lstStyle/>
          <a:p>
            <a:pPr lvl="3" eaLnBrk="0" hangingPunct="0"/>
            <a:r>
              <a:rPr lang="en-US" b="1" u="sng"/>
              <a:t>strange glow emitted from rocks prior to an earthquake</a:t>
            </a:r>
            <a:r>
              <a:rPr lang="en-US" b="1"/>
              <a:t>--</a:t>
            </a:r>
            <a:r>
              <a:rPr lang="en-US"/>
              <a:t>stresses in rocks may cause a flow of electrons in quartz--this results in piezoelectricity which some believe can ionize gases causing a surface glowing</a:t>
            </a:r>
          </a:p>
          <a:p>
            <a:pPr lvl="3" eaLnBrk="0" hangingPunct="0"/>
            <a:r>
              <a:rPr lang="en-US" b="1" u="sng"/>
              <a:t>increase of radon gas concentrations in environment-</a:t>
            </a:r>
            <a:r>
              <a:rPr lang="en-US"/>
              <a:t>prior to some earthquakes higher concentrations of radon noticed in streams</a:t>
            </a:r>
          </a:p>
        </p:txBody>
      </p:sp>
    </p:spTree>
  </p:cSld>
  <p:clrMapOvr>
    <a:masterClrMapping/>
  </p:clrMapOvr>
  <p:transition>
    <p:zoom dir="in"/>
    <p:sndAc>
      <p:stSnd>
        <p:snd r:embed="rId3" name="Musica Critical Sto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sica C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sica C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 bldLvl="2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 dirty="0"/>
              <a:t>EARTHQUAKES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0" hangingPunct="0"/>
            <a:r>
              <a:rPr lang="en-US"/>
              <a:t>Earthquake control</a:t>
            </a:r>
          </a:p>
          <a:p>
            <a:pPr lvl="2" eaLnBrk="0" hangingPunct="0"/>
            <a:r>
              <a:rPr lang="en-US"/>
              <a:t>some speculate that lubricating rocks under stress with fluids (water) would result in the release of smaller bundles of energy and less energetic earthquakes thereby avoiding the “BIG ONE”</a:t>
            </a:r>
          </a:p>
          <a:p>
            <a:pPr lvl="2" eaLnBrk="0" hangingPunct="0"/>
            <a:r>
              <a:rPr lang="en-US"/>
              <a:t>Earthquake safety rules</a:t>
            </a:r>
          </a:p>
        </p:txBody>
      </p:sp>
    </p:spTree>
  </p:cSld>
  <p:clrMapOvr>
    <a:masterClrMapping/>
  </p:clrMapOvr>
  <p:transition>
    <p:zoom/>
    <p:sndAc>
      <p:stSnd>
        <p:snd r:embed="rId3" name="Utopia Error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0"/>
            <a:ext cx="8151813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hecker dir="vert"/>
    <p:sndAc>
      <p:stSnd>
        <p:snd r:embed="rId3" name="Utopia Exclamation.wav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/>
              <a:t>EARTHQUAKES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0" hangingPunct="0"/>
            <a:r>
              <a:rPr lang="en-US" dirty="0"/>
              <a:t>tsunami</a:t>
            </a:r>
          </a:p>
          <a:p>
            <a:pPr lvl="2" eaLnBrk="0" hangingPunct="0"/>
            <a:r>
              <a:rPr lang="en-US" dirty="0"/>
              <a:t>a </a:t>
            </a:r>
            <a:r>
              <a:rPr lang="en-US" dirty="0" smtClean="0"/>
              <a:t>series of seismic </a:t>
            </a:r>
            <a:r>
              <a:rPr lang="en-US" dirty="0"/>
              <a:t>sea </a:t>
            </a:r>
            <a:r>
              <a:rPr lang="en-US" dirty="0" smtClean="0"/>
              <a:t>waves </a:t>
            </a:r>
            <a:r>
              <a:rPr lang="en-US" dirty="0"/>
              <a:t>generated by an earthquake with an epicenter above the ocean crust or near the ocean</a:t>
            </a:r>
          </a:p>
          <a:p>
            <a:pPr lvl="2" eaLnBrk="0" hangingPunct="0"/>
            <a:r>
              <a:rPr lang="en-US" dirty="0"/>
              <a:t>seismic sea waves can be disastrous to property and life near ocean areas</a:t>
            </a:r>
          </a:p>
          <a:p>
            <a:pPr lvl="2" eaLnBrk="0" hangingPunct="0"/>
            <a:r>
              <a:rPr lang="en-US" dirty="0"/>
              <a:t>the Good Friday Earthquake of 1964 in Alaska generated a tsunami which devastated the west coast of North America</a:t>
            </a:r>
          </a:p>
        </p:txBody>
      </p:sp>
    </p:spTree>
  </p:cSld>
  <p:clrMapOvr>
    <a:masterClrMapping/>
  </p:clrMapOvr>
  <p:transition>
    <p:blinds dir="vert"/>
    <p:sndAc>
      <p:stSnd>
        <p:snd r:embed="rId3" name="Musica Defaul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Menu Pop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Menu Pop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Menu Pop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ngle Menu Pop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 bldLvl="3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152400"/>
            <a:ext cx="4555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  <a:effectLst/>
              </a:rPr>
              <a:t>EARTHQUAKES</a:t>
            </a:r>
            <a:endParaRPr lang="en-US" sz="4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83820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effectLst/>
              </a:rPr>
              <a:t>Main Causes of Tsunami Formation</a:t>
            </a:r>
            <a:endParaRPr lang="en-US" sz="28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5122" name="Picture 2" descr="C:\Documents and Settings\ejm893\Desktop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6096000" cy="42291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0" y="16764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 flipV="1">
            <a:off x="2971800" y="1828799"/>
            <a:ext cx="990600" cy="152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200" y="1752600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/>
                </a:solidFill>
                <a:effectLst/>
              </a:rPr>
              <a:t>              Meteor Impact 2%</a:t>
            </a:r>
            <a:endParaRPr lang="en-US" sz="105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95400" y="6396335"/>
            <a:ext cx="685800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hlinkClick r:id="rId3"/>
              </a:rPr>
              <a:t>http://www.youtube.com/watch?v=RtsfhnmIVus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0" y="58674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effectLst/>
              </a:rPr>
              <a:t>Caused By Convergent Plates</a:t>
            </a:r>
            <a:endParaRPr lang="en-US" b="1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817687"/>
            <a:ext cx="633888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905000" y="152400"/>
            <a:ext cx="4555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  <a:effectLst/>
              </a:rPr>
              <a:t>EARTHQUAKES</a:t>
            </a:r>
            <a:endParaRPr lang="en-US" sz="4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7400" y="1066800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/>
                </a:solidFill>
                <a:effectLst/>
              </a:rPr>
              <a:t>Tsunami---Water Ripple Effect</a:t>
            </a:r>
            <a:endParaRPr lang="en-US" sz="2800" b="1" dirty="0"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ejm893\Desktop\IMAG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133600"/>
            <a:ext cx="8481269" cy="331946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057400" y="228600"/>
            <a:ext cx="41549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  <a:effectLst/>
              </a:rPr>
              <a:t>EARTHQUAKES</a:t>
            </a:r>
            <a:endParaRPr lang="en-US" sz="4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114300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effectLst/>
              </a:rPr>
              <a:t>         Tsunami Waves Breaking</a:t>
            </a:r>
            <a:endParaRPr lang="en-US" sz="2800" b="1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ejm893\Desktop\tsunami caused by ocean slump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524000"/>
            <a:ext cx="5581554" cy="505691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52600" y="0"/>
            <a:ext cx="5257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effectLst/>
              </a:rPr>
              <a:t>    </a:t>
            </a:r>
            <a:r>
              <a:rPr lang="en-US" sz="4400" b="1" dirty="0" smtClean="0">
                <a:solidFill>
                  <a:schemeClr val="tx1"/>
                </a:solidFill>
                <a:effectLst/>
              </a:rPr>
              <a:t>EARTHQUAKES</a:t>
            </a:r>
            <a:endParaRPr lang="en-US" sz="4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838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effectLst/>
              </a:rPr>
              <a:t>Tsunamis</a:t>
            </a:r>
            <a:r>
              <a:rPr lang="en-US" sz="2800" b="1" dirty="0" smtClean="0">
                <a:solidFill>
                  <a:schemeClr val="tx1"/>
                </a:solidFill>
                <a:effectLst/>
              </a:rPr>
              <a:t> From Ocean Slumping</a:t>
            </a:r>
            <a:endParaRPr lang="en-US" sz="2800" b="1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152400"/>
            <a:ext cx="4555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  <a:effectLst/>
              </a:rPr>
              <a:t>EARTHQUAKES</a:t>
            </a:r>
            <a:endParaRPr lang="en-US" sz="4400" b="1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10668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effectLst/>
              </a:rPr>
              <a:t>Tsunamis</a:t>
            </a:r>
            <a:r>
              <a:rPr lang="en-US" sz="2800" b="1" dirty="0" smtClean="0">
                <a:solidFill>
                  <a:schemeClr val="tx1"/>
                </a:solidFill>
                <a:effectLst/>
              </a:rPr>
              <a:t> From Volcanic Slumping </a:t>
            </a:r>
            <a:endParaRPr lang="en-US" sz="28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3074" name="Picture 2" descr="C:\Documents and Settings\ejm893\Desktop\tsunami formed by vocanic land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809499"/>
            <a:ext cx="8300691" cy="3920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533400"/>
          </a:xfrm>
          <a:noFill/>
          <a:ln/>
        </p:spPr>
        <p:txBody>
          <a:bodyPr/>
          <a:lstStyle/>
          <a:p>
            <a:pPr eaLnBrk="0" hangingPunct="0"/>
            <a:r>
              <a:rPr lang="en-US"/>
              <a:t>EARTHQUAKES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8839200" cy="6323013"/>
          </a:xfrm>
          <a:noFill/>
          <a:ln/>
        </p:spPr>
        <p:txBody>
          <a:bodyPr/>
          <a:lstStyle/>
          <a:p>
            <a:pPr eaLnBrk="0" hangingPunct="0"/>
            <a:r>
              <a:rPr lang="en-US"/>
              <a:t>Earth’s interior deduced from seismic waves</a:t>
            </a:r>
          </a:p>
          <a:p>
            <a:pPr lvl="2" eaLnBrk="0" hangingPunct="0"/>
            <a:r>
              <a:rPr lang="en-US"/>
              <a:t>structure and composition of interior of Earth has been determined with the aid of body waves and meteorite composition</a:t>
            </a:r>
          </a:p>
          <a:p>
            <a:pPr lvl="1" eaLnBrk="0" hangingPunct="0"/>
            <a:r>
              <a:rPr lang="en-US"/>
              <a:t>body wave paths and velocities in Earth’s  interior</a:t>
            </a:r>
          </a:p>
          <a:p>
            <a:pPr lvl="2" eaLnBrk="0" hangingPunct="0"/>
            <a:r>
              <a:rPr lang="en-US" b="1"/>
              <a:t>homogeneous and inhomogeneous interior Earth concepts</a:t>
            </a:r>
            <a:r>
              <a:rPr lang="en-US"/>
              <a:t>--paths of body waves are straight if Earth is homogene-ous or curved if inhomogeneous</a:t>
            </a:r>
          </a:p>
        </p:txBody>
      </p:sp>
    </p:spTree>
  </p:cSld>
  <p:clrMapOvr>
    <a:masterClrMapping/>
  </p:clrMapOvr>
  <p:transition>
    <p:random/>
    <p:sndAc>
      <p:stSnd>
        <p:snd r:embed="rId3" name="Utopia Maximi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sica C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sica C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sica C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sica C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 bldLvl="3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362200"/>
            <a:ext cx="4991100" cy="41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762000" y="457200"/>
            <a:ext cx="7367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4000" b="1" dirty="0">
                <a:effectLst/>
              </a:rPr>
              <a:t>Earthquake Focus and Epicenter</a:t>
            </a:r>
          </a:p>
        </p:txBody>
      </p:sp>
    </p:spTree>
  </p:cSld>
  <p:clrMapOvr>
    <a:masterClrMapping/>
  </p:clrMapOvr>
  <p:transition>
    <p:zoom dir="in"/>
    <p:sndAc>
      <p:stSnd>
        <p:snd r:embed="rId3" name="DING.WAV"/>
      </p:stSnd>
    </p:sndAc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514600"/>
            <a:ext cx="8161338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04800" y="457200"/>
            <a:ext cx="84994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4000" b="1">
                <a:effectLst/>
              </a:rPr>
              <a:t>Paths of Body Waves in Homogeneous</a:t>
            </a:r>
          </a:p>
          <a:p>
            <a:pPr eaLnBrk="0" hangingPunct="0"/>
            <a:r>
              <a:rPr lang="en-US" sz="4000" b="1">
                <a:effectLst/>
              </a:rPr>
              <a:t>     vs Inhomogeneous Earth Models</a:t>
            </a:r>
          </a:p>
        </p:txBody>
      </p:sp>
    </p:spTree>
  </p:cSld>
  <p:clrMapOvr>
    <a:masterClrMapping/>
  </p:clrMapOvr>
  <p:transition>
    <p:checker/>
    <p:sndAc>
      <p:stSnd>
        <p:snd r:embed="rId3" name="Typewriter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/>
              <a:t>EARTHQUAKES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2" eaLnBrk="0" hangingPunct="0"/>
            <a:r>
              <a:rPr lang="en-US"/>
              <a:t> actual velocities and paths of body waves within the Earth</a:t>
            </a:r>
          </a:p>
          <a:p>
            <a:pPr lvl="3" eaLnBrk="0" hangingPunct="0"/>
            <a:r>
              <a:rPr lang="en-US"/>
              <a:t>velocities of P and S waves increase with depth changing velocities at each minor and major interior Earth boundary</a:t>
            </a:r>
          </a:p>
          <a:p>
            <a:pPr lvl="3" eaLnBrk="0" hangingPunct="0"/>
            <a:r>
              <a:rPr lang="en-US"/>
              <a:t>at the boundary of lower mantle and outer core , the velocity of the P wave decreases and S wave ceases to exist</a:t>
            </a:r>
          </a:p>
        </p:txBody>
      </p:sp>
    </p:spTree>
  </p:cSld>
  <p:clrMapOvr>
    <a:masterClrMapping/>
  </p:clrMapOvr>
  <p:transition>
    <p:wipe dir="d"/>
    <p:sndAc>
      <p:stSnd>
        <p:snd r:embed="rId3" name="Lase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build="p" bldLvl="3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/>
              <a:t>EARTHQUAKES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0" hangingPunct="0"/>
            <a:r>
              <a:rPr lang="en-US"/>
              <a:t>Shadow zones of P and S waves</a:t>
            </a:r>
          </a:p>
          <a:p>
            <a:pPr lvl="2" eaLnBrk="0" hangingPunct="0"/>
            <a:r>
              <a:rPr lang="en-US"/>
              <a:t>are areas on Earth’s surface which do not receive P and/or S waves and can be explained by Earth’s interior structure--note P and S waves on figure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topia Exclam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topia Exclam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 bldLvl="2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375"/>
            <a:ext cx="9126538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1828800" y="0"/>
            <a:ext cx="549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3600" b="1">
                <a:effectLst/>
              </a:rPr>
              <a:t>Body Wave Shadow Zones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eaLnBrk="0" hangingPunct="0"/>
            <a:r>
              <a:rPr lang="en-US" dirty="0"/>
              <a:t>EARTHQUAKES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2" eaLnBrk="0" hangingPunct="0"/>
            <a:r>
              <a:rPr lang="en-US"/>
              <a:t>from results on velocities, paths, and shadow zones of body waves, important information of Earth’s interior can be revealed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228600"/>
            <a:ext cx="49786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/>
              <a:t>   </a:t>
            </a:r>
            <a:r>
              <a:rPr lang="en-US" sz="4400" b="1" dirty="0" smtClean="0">
                <a:solidFill>
                  <a:schemeClr val="tx1"/>
                </a:solidFill>
              </a:rPr>
              <a:t>EARTHQUAKES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828800"/>
            <a:ext cx="6103938" cy="2614613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648200" y="31242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Hypocenter or focus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38600" y="22098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epicenter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152400"/>
            <a:ext cx="4555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EARTHQUAKES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38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  Elastic Rebound Associated with Faults and Plate Boundaries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828800"/>
            <a:ext cx="3355975" cy="22225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828800"/>
            <a:ext cx="3370263" cy="231775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7" name="Oval 6"/>
          <p:cNvSpPr/>
          <p:nvPr/>
        </p:nvSpPr>
        <p:spPr bwMode="auto">
          <a:xfrm>
            <a:off x="5943600" y="1371600"/>
            <a:ext cx="152400" cy="152400"/>
          </a:xfrm>
          <a:prstGeom prst="ellipse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12954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Hypocenter or focus</a:t>
            </a:r>
            <a:endParaRPr lang="en-US" dirty="0"/>
          </a:p>
        </p:txBody>
      </p:sp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4419600"/>
            <a:ext cx="3333750" cy="2170113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0"/>
            <a:ext cx="4555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EARTHQUAKES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3436039" cy="3121269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19200"/>
            <a:ext cx="2978150" cy="2852738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676400" y="68580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</a:t>
            </a:r>
            <a:r>
              <a:rPr lang="en-US" sz="2800" b="1" dirty="0" smtClean="0"/>
              <a:t>Other Causes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42672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Volcanic Activity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4191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Land—Ocean Slides</a:t>
            </a:r>
            <a:endParaRPr lang="en-US" dirty="0"/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731350"/>
            <a:ext cx="2362200" cy="212665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0" y="51816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Meteor  Impacts</a:t>
            </a:r>
            <a:endParaRPr lang="en-US" dirty="0"/>
          </a:p>
        </p:txBody>
      </p:sp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4800600"/>
            <a:ext cx="2952750" cy="1828077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191000" y="5029200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Mine and nuclear explosions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5306" y="2514600"/>
            <a:ext cx="4315386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362200"/>
            <a:ext cx="3964237" cy="406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752600" y="0"/>
            <a:ext cx="4555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EARTHQUAKES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11430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Caused by Global Plate Boundary Activities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1426</Words>
  <Application>Microsoft Office PowerPoint</Application>
  <PresentationFormat>On-screen Show (4:3)</PresentationFormat>
  <Paragraphs>215</Paragraphs>
  <Slides>54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Default Design</vt:lpstr>
      <vt:lpstr>EARTHQUAKES AND EARTH’S INTERIOR</vt:lpstr>
      <vt:lpstr>EARTHQUAKES</vt:lpstr>
      <vt:lpstr>EARTHQUAKES</vt:lpstr>
      <vt:lpstr>EARTHQUAKES</vt:lpstr>
      <vt:lpstr>Slide 5</vt:lpstr>
      <vt:lpstr>Slide 6</vt:lpstr>
      <vt:lpstr>Slide 7</vt:lpstr>
      <vt:lpstr>Slide 8</vt:lpstr>
      <vt:lpstr>Slide 9</vt:lpstr>
      <vt:lpstr>EARTHQUAKES</vt:lpstr>
      <vt:lpstr>EARTHQUAKES</vt:lpstr>
      <vt:lpstr>Slide 12</vt:lpstr>
      <vt:lpstr>EARTHQUAKES</vt:lpstr>
      <vt:lpstr>Slide 14</vt:lpstr>
      <vt:lpstr>Slide 15</vt:lpstr>
      <vt:lpstr>EARTHQUAKES</vt:lpstr>
      <vt:lpstr>Slide 17</vt:lpstr>
      <vt:lpstr>EARTHQUAKES</vt:lpstr>
      <vt:lpstr>Slide 19</vt:lpstr>
      <vt:lpstr>EARTHQUAKES</vt:lpstr>
      <vt:lpstr>EARTHQUAKES</vt:lpstr>
      <vt:lpstr>Slide 22</vt:lpstr>
      <vt:lpstr>EARTHQUAKES</vt:lpstr>
      <vt:lpstr>Slide 24</vt:lpstr>
      <vt:lpstr>EARTHQUAKES</vt:lpstr>
      <vt:lpstr>Slide 26</vt:lpstr>
      <vt:lpstr>EARTHQUAKES</vt:lpstr>
      <vt:lpstr>EARTHQUAKES</vt:lpstr>
      <vt:lpstr>EARTHQUAKES</vt:lpstr>
      <vt:lpstr>Slide 30</vt:lpstr>
      <vt:lpstr>Slide 31</vt:lpstr>
      <vt:lpstr>EARTHQUAKES</vt:lpstr>
      <vt:lpstr>EARTHQUAKES</vt:lpstr>
      <vt:lpstr>Slide 34</vt:lpstr>
      <vt:lpstr>Slide 35</vt:lpstr>
      <vt:lpstr>Slide 36</vt:lpstr>
      <vt:lpstr>EARTHQUAKES</vt:lpstr>
      <vt:lpstr>EARTHQUAKES</vt:lpstr>
      <vt:lpstr>Slide 39</vt:lpstr>
      <vt:lpstr>EARTHQUAKES</vt:lpstr>
      <vt:lpstr>EARTHQUAKES</vt:lpstr>
      <vt:lpstr>Slide 42</vt:lpstr>
      <vt:lpstr>EARTHQUAKES</vt:lpstr>
      <vt:lpstr>Slide 44</vt:lpstr>
      <vt:lpstr>Slide 45</vt:lpstr>
      <vt:lpstr>Slide 46</vt:lpstr>
      <vt:lpstr>Slide 47</vt:lpstr>
      <vt:lpstr>Slide 48</vt:lpstr>
      <vt:lpstr>EARTHQUAKES</vt:lpstr>
      <vt:lpstr>Slide 50</vt:lpstr>
      <vt:lpstr>EARTHQUAKES</vt:lpstr>
      <vt:lpstr>EARTHQUAKES</vt:lpstr>
      <vt:lpstr>Slide 53</vt:lpstr>
      <vt:lpstr>EARTHQUAKES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erwin</dc:creator>
  <cp:lastModifiedBy>MSU</cp:lastModifiedBy>
  <cp:revision>67</cp:revision>
  <dcterms:created xsi:type="dcterms:W3CDTF">1997-05-19T15:12:06Z</dcterms:created>
  <dcterms:modified xsi:type="dcterms:W3CDTF">2012-03-06T14:26:43Z</dcterms:modified>
</cp:coreProperties>
</file>