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7" r:id="rId2"/>
    <p:sldId id="304" r:id="rId3"/>
    <p:sldId id="305" r:id="rId4"/>
    <p:sldId id="306" r:id="rId5"/>
    <p:sldId id="307" r:id="rId6"/>
    <p:sldId id="258" r:id="rId7"/>
    <p:sldId id="299" r:id="rId8"/>
    <p:sldId id="317" r:id="rId9"/>
    <p:sldId id="319" r:id="rId10"/>
    <p:sldId id="318" r:id="rId11"/>
    <p:sldId id="321" r:id="rId12"/>
    <p:sldId id="312" r:id="rId13"/>
    <p:sldId id="262" r:id="rId14"/>
    <p:sldId id="263" r:id="rId15"/>
    <p:sldId id="265" r:id="rId16"/>
    <p:sldId id="264" r:id="rId17"/>
    <p:sldId id="266" r:id="rId18"/>
    <p:sldId id="267" r:id="rId19"/>
    <p:sldId id="268" r:id="rId20"/>
    <p:sldId id="269" r:id="rId21"/>
    <p:sldId id="270" r:id="rId22"/>
    <p:sldId id="271" r:id="rId23"/>
    <p:sldId id="273" r:id="rId24"/>
    <p:sldId id="274" r:id="rId25"/>
    <p:sldId id="275" r:id="rId26"/>
    <p:sldId id="323" r:id="rId27"/>
    <p:sldId id="328" r:id="rId28"/>
    <p:sldId id="279" r:id="rId29"/>
    <p:sldId id="324" r:id="rId30"/>
    <p:sldId id="325" r:id="rId31"/>
    <p:sldId id="308" r:id="rId32"/>
    <p:sldId id="311" r:id="rId33"/>
    <p:sldId id="329" r:id="rId34"/>
    <p:sldId id="278" r:id="rId35"/>
    <p:sldId id="280" r:id="rId36"/>
    <p:sldId id="281" r:id="rId37"/>
    <p:sldId id="282" r:id="rId38"/>
    <p:sldId id="326" r:id="rId39"/>
    <p:sldId id="283" r:id="rId40"/>
    <p:sldId id="285" r:id="rId41"/>
    <p:sldId id="287" r:id="rId42"/>
    <p:sldId id="288" r:id="rId43"/>
    <p:sldId id="289" r:id="rId44"/>
    <p:sldId id="290" r:id="rId45"/>
    <p:sldId id="291" r:id="rId46"/>
    <p:sldId id="292" r:id="rId47"/>
    <p:sldId id="293" r:id="rId48"/>
    <p:sldId id="294" r:id="rId49"/>
    <p:sldId id="295" r:id="rId50"/>
    <p:sldId id="296" r:id="rId51"/>
    <p:sldId id="297" r:id="rId52"/>
    <p:sldId id="298" r:id="rId53"/>
    <p:sldId id="314" r:id="rId5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7" autoAdjust="0"/>
    <p:restoredTop sz="94660"/>
  </p:normalViewPr>
  <p:slideViewPr>
    <p:cSldViewPr>
      <p:cViewPr varScale="1">
        <p:scale>
          <a:sx n="82" d="100"/>
          <a:sy n="82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/>
            </a:lvl1pPr>
          </a:lstStyle>
          <a:p>
            <a:fld id="{1E87D0A9-A584-4A7D-820C-784DBE3E82C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E96068-DB87-409B-AEE2-9AB158493822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C798EB-4354-4CAF-8368-6692E91DD31D}" type="slidenum">
              <a:rPr lang="en-US"/>
              <a:pPr/>
              <a:t>13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587C86-D4B7-41EE-A5E7-AEC9573C6B0D}" type="slidenum">
              <a:rPr lang="en-US"/>
              <a:pPr/>
              <a:t>14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3E164A-E5A7-48F8-9A59-94DC3CA45190}" type="slidenum">
              <a:rPr lang="en-US"/>
              <a:pPr/>
              <a:t>15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C2831E-CB8C-4C9F-A6B9-948AE0984980}" type="slidenum">
              <a:rPr lang="en-US"/>
              <a:pPr/>
              <a:t>16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A298DA-8BA0-41BC-8575-CD6C46097E5B}" type="slidenum">
              <a:rPr lang="en-US"/>
              <a:pPr/>
              <a:t>17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BCF8E7-F7A7-494B-98C8-2B3E061619CA}" type="slidenum">
              <a:rPr lang="en-US"/>
              <a:pPr/>
              <a:t>18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4AA51C-139C-495B-81CD-3E197BB3A585}" type="slidenum">
              <a:rPr lang="en-US"/>
              <a:pPr/>
              <a:t>19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74FE11-E0DB-4D47-BE4A-9828BB1839B6}" type="slidenum">
              <a:rPr lang="en-US"/>
              <a:pPr/>
              <a:t>20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6060A3-822A-4786-897D-DF8931AC189E}" type="slidenum">
              <a:rPr lang="en-US"/>
              <a:pPr/>
              <a:t>21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261411-EAE1-4597-A229-69065FE42D8D}" type="slidenum">
              <a:rPr lang="en-US"/>
              <a:pPr/>
              <a:t>22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7D0A9-A584-4A7D-820C-784DBE3E82C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227175-A8FD-4254-9126-AD5BF3FB6FFE}" type="slidenum">
              <a:rPr lang="en-US"/>
              <a:pPr/>
              <a:t>23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F34663-28BF-4E47-8231-7009AF6F5462}" type="slidenum">
              <a:rPr lang="en-US"/>
              <a:pPr/>
              <a:t>24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E89C77-E585-42ED-92CB-9A08A8778A00}" type="slidenum">
              <a:rPr lang="en-US"/>
              <a:pPr/>
              <a:t>25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777D8F-04A4-41CD-9DAC-20FDCB76B7E3}" type="slidenum">
              <a:rPr lang="en-US"/>
              <a:pPr/>
              <a:t>26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332571-0BE1-4260-B534-B4D35B4CFBC4}" type="slidenum">
              <a:rPr lang="en-US"/>
              <a:pPr/>
              <a:t>28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398052-1C00-4444-A2D3-7CA8766B7941}" type="slidenum">
              <a:rPr lang="en-US"/>
              <a:pPr/>
              <a:t>29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7D0A9-A584-4A7D-820C-784DBE3E82CD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082196-9D6B-49B5-B358-7DEE9EB71EB5}" type="slidenum">
              <a:rPr lang="en-US"/>
              <a:pPr/>
              <a:t>34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781BEF-5851-4D79-8521-A7E2EBD9CC30}" type="slidenum">
              <a:rPr lang="en-US"/>
              <a:pPr/>
              <a:t>35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805DBD-060B-4477-9128-37E05F2FB39A}" type="slidenum">
              <a:rPr lang="en-US"/>
              <a:pPr/>
              <a:t>36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FCC83C-B0D6-407C-9A14-E9D91EC33B06}" type="slidenum">
              <a:rPr lang="en-US"/>
              <a:pPr/>
              <a:t>6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0FAF12-C652-4966-A169-9AE2931BD415}" type="slidenum">
              <a:rPr lang="en-US"/>
              <a:pPr/>
              <a:t>37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1B2206-0EF1-4D08-B91A-2A4B302D66A4}" type="slidenum">
              <a:rPr lang="en-US"/>
              <a:pPr/>
              <a:t>38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28A05D-8766-4358-A84A-22C84F3A79CC}" type="slidenum">
              <a:rPr lang="en-US"/>
              <a:pPr/>
              <a:t>39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DCB15C-0324-499F-A0FF-CA1EE6798669}" type="slidenum">
              <a:rPr lang="en-US"/>
              <a:pPr/>
              <a:t>40</a:t>
            </a:fld>
            <a:endParaRPr 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94973A-56D0-4CEF-81B0-105EC1FEBB3C}" type="slidenum">
              <a:rPr lang="en-US"/>
              <a:pPr/>
              <a:t>41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65FC36-CC4A-4144-9149-905CEC779D81}" type="slidenum">
              <a:rPr lang="en-US"/>
              <a:pPr/>
              <a:t>42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432653-4847-446A-BAFF-80C5EB2733BD}" type="slidenum">
              <a:rPr lang="en-US"/>
              <a:pPr/>
              <a:t>43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61D266-C3FD-4AFB-B791-02A71598715A}" type="slidenum">
              <a:rPr lang="en-US"/>
              <a:pPr/>
              <a:t>44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42B7E4-DA8F-45A8-8553-61FA219228D6}" type="slidenum">
              <a:rPr lang="en-US"/>
              <a:pPr/>
              <a:t>45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1195A9-74F3-466B-B953-D6BCE562F931}" type="slidenum">
              <a:rPr lang="en-US"/>
              <a:pPr/>
              <a:t>46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52DBC5-E284-49EF-BD3B-D42AC5156628}" type="slidenum">
              <a:rPr lang="en-US"/>
              <a:pPr/>
              <a:t>7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2E3992-866B-46CF-B3A6-588CA257CCBC}" type="slidenum">
              <a:rPr lang="en-US"/>
              <a:pPr/>
              <a:t>47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4C194B-BBD3-4FB0-8D71-1C13FF0A5BEA}" type="slidenum">
              <a:rPr lang="en-US"/>
              <a:pPr/>
              <a:t>48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9778A5-55A2-47E0-AC9E-429544E22F5B}" type="slidenum">
              <a:rPr lang="en-US"/>
              <a:pPr/>
              <a:t>49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99EC41-7EEA-4754-BF4C-04D7822AE1A8}" type="slidenum">
              <a:rPr lang="en-US"/>
              <a:pPr/>
              <a:t>50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47FEE6-5072-41A8-8E74-54DB1247C7AA}" type="slidenum">
              <a:rPr lang="en-US"/>
              <a:pPr/>
              <a:t>51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9FD9E8-D7F8-4699-A6F6-356B37D5A24C}" type="slidenum">
              <a:rPr lang="en-US"/>
              <a:pPr/>
              <a:t>52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2B9087-8EDF-4560-AEC6-7D8FC5525B30}" type="slidenum">
              <a:rPr lang="en-US"/>
              <a:pPr/>
              <a:t>8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1D1AD9-5683-4E45-94F5-974C94B9A13C}" type="slidenum">
              <a:rPr lang="en-US"/>
              <a:pPr/>
              <a:t>9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DE73F8-5303-40EB-872B-FDCBEAAA2AED}" type="slidenum">
              <a:rPr lang="en-US"/>
              <a:pPr/>
              <a:t>10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7D0A9-A584-4A7D-820C-784DBE3E82C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11780A-7328-4991-B0F8-89F79241D7F4}" type="slidenum">
              <a:rPr lang="en-US"/>
              <a:pPr/>
              <a:t>12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9" name="Group 11"/>
          <p:cNvGrpSpPr>
            <a:grpSpLocks/>
          </p:cNvGrpSpPr>
          <p:nvPr/>
        </p:nvGrpSpPr>
        <p:grpSpPr bwMode="auto">
          <a:xfrm>
            <a:off x="0" y="0"/>
            <a:ext cx="3055938" cy="6862763"/>
            <a:chOff x="0" y="0"/>
            <a:chExt cx="1925" cy="4323"/>
          </a:xfrm>
        </p:grpSpPr>
        <p:sp>
          <p:nvSpPr>
            <p:cNvPr id="2050" name="Freeform 2"/>
            <p:cNvSpPr>
              <a:spLocks/>
            </p:cNvSpPr>
            <p:nvPr/>
          </p:nvSpPr>
          <p:spPr bwMode="hidden">
            <a:xfrm>
              <a:off x="894" y="139"/>
              <a:ext cx="1031" cy="4184"/>
            </a:xfrm>
            <a:custGeom>
              <a:avLst/>
              <a:gdLst/>
              <a:ahLst/>
              <a:cxnLst>
                <a:cxn ang="0">
                  <a:pos x="728" y="0"/>
                </a:cxn>
                <a:cxn ang="0">
                  <a:pos x="790" y="23"/>
                </a:cxn>
                <a:cxn ang="0">
                  <a:pos x="830" y="65"/>
                </a:cxn>
                <a:cxn ang="0">
                  <a:pos x="856" y="170"/>
                </a:cxn>
                <a:cxn ang="0">
                  <a:pos x="890" y="339"/>
                </a:cxn>
                <a:cxn ang="0">
                  <a:pos x="962" y="465"/>
                </a:cxn>
                <a:cxn ang="0">
                  <a:pos x="1030" y="518"/>
                </a:cxn>
                <a:cxn ang="0">
                  <a:pos x="1030" y="644"/>
                </a:cxn>
                <a:cxn ang="0">
                  <a:pos x="1030" y="749"/>
                </a:cxn>
                <a:cxn ang="0">
                  <a:pos x="1016" y="897"/>
                </a:cxn>
                <a:cxn ang="0">
                  <a:pos x="1003" y="1012"/>
                </a:cxn>
                <a:cxn ang="0">
                  <a:pos x="976" y="1055"/>
                </a:cxn>
                <a:cxn ang="0">
                  <a:pos x="923" y="1107"/>
                </a:cxn>
                <a:cxn ang="0">
                  <a:pos x="890" y="1160"/>
                </a:cxn>
                <a:cxn ang="0">
                  <a:pos x="809" y="1191"/>
                </a:cxn>
                <a:cxn ang="0">
                  <a:pos x="796" y="1339"/>
                </a:cxn>
                <a:cxn ang="0">
                  <a:pos x="796" y="1413"/>
                </a:cxn>
                <a:cxn ang="0">
                  <a:pos x="796" y="1549"/>
                </a:cxn>
                <a:cxn ang="0">
                  <a:pos x="796" y="1655"/>
                </a:cxn>
                <a:cxn ang="0">
                  <a:pos x="850" y="1844"/>
                </a:cxn>
                <a:cxn ang="0">
                  <a:pos x="863" y="1939"/>
                </a:cxn>
                <a:cxn ang="0">
                  <a:pos x="843" y="2023"/>
                </a:cxn>
                <a:cxn ang="0">
                  <a:pos x="816" y="2119"/>
                </a:cxn>
                <a:cxn ang="0">
                  <a:pos x="796" y="2245"/>
                </a:cxn>
                <a:cxn ang="0">
                  <a:pos x="776" y="2372"/>
                </a:cxn>
                <a:cxn ang="0">
                  <a:pos x="763" y="2466"/>
                </a:cxn>
                <a:cxn ang="0">
                  <a:pos x="663" y="2519"/>
                </a:cxn>
                <a:cxn ang="0">
                  <a:pos x="570" y="2635"/>
                </a:cxn>
                <a:cxn ang="0">
                  <a:pos x="510" y="2730"/>
                </a:cxn>
                <a:cxn ang="0">
                  <a:pos x="497" y="2835"/>
                </a:cxn>
                <a:cxn ang="0">
                  <a:pos x="497" y="2982"/>
                </a:cxn>
                <a:cxn ang="0">
                  <a:pos x="497" y="3130"/>
                </a:cxn>
                <a:cxn ang="0">
                  <a:pos x="516" y="3193"/>
                </a:cxn>
                <a:cxn ang="0">
                  <a:pos x="610" y="3235"/>
                </a:cxn>
                <a:cxn ang="0">
                  <a:pos x="637" y="3298"/>
                </a:cxn>
                <a:cxn ang="0">
                  <a:pos x="637" y="3424"/>
                </a:cxn>
                <a:cxn ang="0">
                  <a:pos x="663" y="3561"/>
                </a:cxn>
                <a:cxn ang="0">
                  <a:pos x="743" y="3645"/>
                </a:cxn>
                <a:cxn ang="0">
                  <a:pos x="750" y="3719"/>
                </a:cxn>
                <a:cxn ang="0">
                  <a:pos x="750" y="3793"/>
                </a:cxn>
                <a:cxn ang="0">
                  <a:pos x="750" y="3993"/>
                </a:cxn>
                <a:cxn ang="0">
                  <a:pos x="750" y="4056"/>
                </a:cxn>
                <a:cxn ang="0">
                  <a:pos x="756" y="4119"/>
                </a:cxn>
                <a:cxn ang="0">
                  <a:pos x="13" y="4183"/>
                </a:cxn>
              </a:cxnLst>
              <a:rect l="0" t="0" r="r" b="b"/>
              <a:pathLst>
                <a:path w="1031" h="4184">
                  <a:moveTo>
                    <a:pt x="0" y="0"/>
                  </a:moveTo>
                  <a:lnTo>
                    <a:pt x="728" y="0"/>
                  </a:lnTo>
                  <a:lnTo>
                    <a:pt x="743" y="0"/>
                  </a:lnTo>
                  <a:lnTo>
                    <a:pt x="790" y="23"/>
                  </a:lnTo>
                  <a:lnTo>
                    <a:pt x="809" y="54"/>
                  </a:lnTo>
                  <a:lnTo>
                    <a:pt x="830" y="65"/>
                  </a:lnTo>
                  <a:lnTo>
                    <a:pt x="843" y="128"/>
                  </a:lnTo>
                  <a:lnTo>
                    <a:pt x="856" y="170"/>
                  </a:lnTo>
                  <a:lnTo>
                    <a:pt x="876" y="254"/>
                  </a:lnTo>
                  <a:lnTo>
                    <a:pt x="890" y="339"/>
                  </a:lnTo>
                  <a:lnTo>
                    <a:pt x="909" y="423"/>
                  </a:lnTo>
                  <a:lnTo>
                    <a:pt x="962" y="465"/>
                  </a:lnTo>
                  <a:lnTo>
                    <a:pt x="1016" y="486"/>
                  </a:lnTo>
                  <a:lnTo>
                    <a:pt x="1030" y="518"/>
                  </a:lnTo>
                  <a:lnTo>
                    <a:pt x="1030" y="581"/>
                  </a:lnTo>
                  <a:lnTo>
                    <a:pt x="1030" y="644"/>
                  </a:lnTo>
                  <a:lnTo>
                    <a:pt x="1030" y="707"/>
                  </a:lnTo>
                  <a:lnTo>
                    <a:pt x="1030" y="749"/>
                  </a:lnTo>
                  <a:lnTo>
                    <a:pt x="1023" y="833"/>
                  </a:lnTo>
                  <a:lnTo>
                    <a:pt x="1016" y="897"/>
                  </a:lnTo>
                  <a:lnTo>
                    <a:pt x="1009" y="981"/>
                  </a:lnTo>
                  <a:lnTo>
                    <a:pt x="1003" y="1012"/>
                  </a:lnTo>
                  <a:lnTo>
                    <a:pt x="990" y="1034"/>
                  </a:lnTo>
                  <a:lnTo>
                    <a:pt x="976" y="1055"/>
                  </a:lnTo>
                  <a:lnTo>
                    <a:pt x="962" y="1086"/>
                  </a:lnTo>
                  <a:lnTo>
                    <a:pt x="923" y="1107"/>
                  </a:lnTo>
                  <a:lnTo>
                    <a:pt x="903" y="1128"/>
                  </a:lnTo>
                  <a:lnTo>
                    <a:pt x="890" y="1160"/>
                  </a:lnTo>
                  <a:lnTo>
                    <a:pt x="850" y="1170"/>
                  </a:lnTo>
                  <a:lnTo>
                    <a:pt x="809" y="1191"/>
                  </a:lnTo>
                  <a:lnTo>
                    <a:pt x="803" y="1255"/>
                  </a:lnTo>
                  <a:lnTo>
                    <a:pt x="796" y="1339"/>
                  </a:lnTo>
                  <a:lnTo>
                    <a:pt x="796" y="1370"/>
                  </a:lnTo>
                  <a:lnTo>
                    <a:pt x="796" y="1413"/>
                  </a:lnTo>
                  <a:lnTo>
                    <a:pt x="796" y="1518"/>
                  </a:lnTo>
                  <a:lnTo>
                    <a:pt x="796" y="1549"/>
                  </a:lnTo>
                  <a:lnTo>
                    <a:pt x="796" y="1613"/>
                  </a:lnTo>
                  <a:lnTo>
                    <a:pt x="796" y="1655"/>
                  </a:lnTo>
                  <a:lnTo>
                    <a:pt x="809" y="1760"/>
                  </a:lnTo>
                  <a:lnTo>
                    <a:pt x="850" y="1844"/>
                  </a:lnTo>
                  <a:lnTo>
                    <a:pt x="863" y="1876"/>
                  </a:lnTo>
                  <a:lnTo>
                    <a:pt x="863" y="1939"/>
                  </a:lnTo>
                  <a:lnTo>
                    <a:pt x="856" y="1981"/>
                  </a:lnTo>
                  <a:lnTo>
                    <a:pt x="843" y="2023"/>
                  </a:lnTo>
                  <a:lnTo>
                    <a:pt x="830" y="2086"/>
                  </a:lnTo>
                  <a:lnTo>
                    <a:pt x="816" y="2119"/>
                  </a:lnTo>
                  <a:lnTo>
                    <a:pt x="803" y="2150"/>
                  </a:lnTo>
                  <a:lnTo>
                    <a:pt x="796" y="2245"/>
                  </a:lnTo>
                  <a:lnTo>
                    <a:pt x="783" y="2308"/>
                  </a:lnTo>
                  <a:lnTo>
                    <a:pt x="776" y="2372"/>
                  </a:lnTo>
                  <a:lnTo>
                    <a:pt x="769" y="2435"/>
                  </a:lnTo>
                  <a:lnTo>
                    <a:pt x="763" y="2466"/>
                  </a:lnTo>
                  <a:lnTo>
                    <a:pt x="716" y="2498"/>
                  </a:lnTo>
                  <a:lnTo>
                    <a:pt x="663" y="2519"/>
                  </a:lnTo>
                  <a:lnTo>
                    <a:pt x="637" y="2551"/>
                  </a:lnTo>
                  <a:lnTo>
                    <a:pt x="570" y="2635"/>
                  </a:lnTo>
                  <a:lnTo>
                    <a:pt x="516" y="2698"/>
                  </a:lnTo>
                  <a:lnTo>
                    <a:pt x="510" y="2730"/>
                  </a:lnTo>
                  <a:lnTo>
                    <a:pt x="497" y="2772"/>
                  </a:lnTo>
                  <a:lnTo>
                    <a:pt x="497" y="2835"/>
                  </a:lnTo>
                  <a:lnTo>
                    <a:pt x="497" y="2919"/>
                  </a:lnTo>
                  <a:lnTo>
                    <a:pt x="497" y="2982"/>
                  </a:lnTo>
                  <a:lnTo>
                    <a:pt x="497" y="3066"/>
                  </a:lnTo>
                  <a:lnTo>
                    <a:pt x="497" y="3130"/>
                  </a:lnTo>
                  <a:lnTo>
                    <a:pt x="497" y="3161"/>
                  </a:lnTo>
                  <a:lnTo>
                    <a:pt x="516" y="3193"/>
                  </a:lnTo>
                  <a:lnTo>
                    <a:pt x="543" y="3214"/>
                  </a:lnTo>
                  <a:lnTo>
                    <a:pt x="610" y="3235"/>
                  </a:lnTo>
                  <a:lnTo>
                    <a:pt x="630" y="3266"/>
                  </a:lnTo>
                  <a:lnTo>
                    <a:pt x="637" y="3298"/>
                  </a:lnTo>
                  <a:lnTo>
                    <a:pt x="637" y="3340"/>
                  </a:lnTo>
                  <a:lnTo>
                    <a:pt x="637" y="3424"/>
                  </a:lnTo>
                  <a:lnTo>
                    <a:pt x="637" y="3456"/>
                  </a:lnTo>
                  <a:lnTo>
                    <a:pt x="663" y="3561"/>
                  </a:lnTo>
                  <a:lnTo>
                    <a:pt x="703" y="3582"/>
                  </a:lnTo>
                  <a:lnTo>
                    <a:pt x="743" y="3645"/>
                  </a:lnTo>
                  <a:lnTo>
                    <a:pt x="743" y="3677"/>
                  </a:lnTo>
                  <a:lnTo>
                    <a:pt x="750" y="3719"/>
                  </a:lnTo>
                  <a:lnTo>
                    <a:pt x="750" y="3761"/>
                  </a:lnTo>
                  <a:lnTo>
                    <a:pt x="750" y="3793"/>
                  </a:lnTo>
                  <a:lnTo>
                    <a:pt x="750" y="3877"/>
                  </a:lnTo>
                  <a:lnTo>
                    <a:pt x="750" y="3993"/>
                  </a:lnTo>
                  <a:lnTo>
                    <a:pt x="750" y="4024"/>
                  </a:lnTo>
                  <a:lnTo>
                    <a:pt x="750" y="4056"/>
                  </a:lnTo>
                  <a:lnTo>
                    <a:pt x="756" y="4088"/>
                  </a:lnTo>
                  <a:lnTo>
                    <a:pt x="756" y="4119"/>
                  </a:lnTo>
                  <a:lnTo>
                    <a:pt x="772" y="4183"/>
                  </a:lnTo>
                  <a:lnTo>
                    <a:pt x="13" y="4183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58" name="Group 10"/>
            <p:cNvGrpSpPr>
              <a:grpSpLocks/>
            </p:cNvGrpSpPr>
            <p:nvPr/>
          </p:nvGrpSpPr>
          <p:grpSpPr bwMode="auto">
            <a:xfrm>
              <a:off x="0" y="0"/>
              <a:ext cx="1846" cy="4323"/>
              <a:chOff x="0" y="0"/>
              <a:chExt cx="1846" cy="4323"/>
            </a:xfrm>
          </p:grpSpPr>
          <p:sp>
            <p:nvSpPr>
              <p:cNvPr id="2051" name="Freeform 3" descr="Granite"/>
              <p:cNvSpPr>
                <a:spLocks/>
              </p:cNvSpPr>
              <p:nvPr/>
            </p:nvSpPr>
            <p:spPr bwMode="auto">
              <a:xfrm>
                <a:off x="0" y="0"/>
                <a:ext cx="1826" cy="4320"/>
              </a:xfrm>
              <a:custGeom>
                <a:avLst/>
                <a:gdLst/>
                <a:ahLst/>
                <a:cxnLst>
                  <a:cxn ang="0">
                    <a:pos x="1527" y="0"/>
                  </a:cxn>
                  <a:cxn ang="0">
                    <a:pos x="1588" y="23"/>
                  </a:cxn>
                  <a:cxn ang="0">
                    <a:pos x="1627" y="65"/>
                  </a:cxn>
                  <a:cxn ang="0">
                    <a:pos x="1653" y="170"/>
                  </a:cxn>
                  <a:cxn ang="0">
                    <a:pos x="1687" y="339"/>
                  </a:cxn>
                  <a:cxn ang="0">
                    <a:pos x="1758" y="465"/>
                  </a:cxn>
                  <a:cxn ang="0">
                    <a:pos x="1825" y="518"/>
                  </a:cxn>
                  <a:cxn ang="0">
                    <a:pos x="1825" y="644"/>
                  </a:cxn>
                  <a:cxn ang="0">
                    <a:pos x="1825" y="749"/>
                  </a:cxn>
                  <a:cxn ang="0">
                    <a:pos x="1811" y="897"/>
                  </a:cxn>
                  <a:cxn ang="0">
                    <a:pos x="1798" y="1012"/>
                  </a:cxn>
                  <a:cxn ang="0">
                    <a:pos x="1771" y="1055"/>
                  </a:cxn>
                  <a:cxn ang="0">
                    <a:pos x="1719" y="1107"/>
                  </a:cxn>
                  <a:cxn ang="0">
                    <a:pos x="1687" y="1160"/>
                  </a:cxn>
                  <a:cxn ang="0">
                    <a:pos x="1607" y="1191"/>
                  </a:cxn>
                  <a:cxn ang="0">
                    <a:pos x="1594" y="1339"/>
                  </a:cxn>
                  <a:cxn ang="0">
                    <a:pos x="1594" y="1413"/>
                  </a:cxn>
                  <a:cxn ang="0">
                    <a:pos x="1594" y="1549"/>
                  </a:cxn>
                  <a:cxn ang="0">
                    <a:pos x="1594" y="1655"/>
                  </a:cxn>
                  <a:cxn ang="0">
                    <a:pos x="1647" y="1844"/>
                  </a:cxn>
                  <a:cxn ang="0">
                    <a:pos x="1660" y="1939"/>
                  </a:cxn>
                  <a:cxn ang="0">
                    <a:pos x="1640" y="2023"/>
                  </a:cxn>
                  <a:cxn ang="0">
                    <a:pos x="1614" y="2118"/>
                  </a:cxn>
                  <a:cxn ang="0">
                    <a:pos x="1594" y="2244"/>
                  </a:cxn>
                  <a:cxn ang="0">
                    <a:pos x="1575" y="2371"/>
                  </a:cxn>
                  <a:cxn ang="0">
                    <a:pos x="1562" y="2465"/>
                  </a:cxn>
                  <a:cxn ang="0">
                    <a:pos x="1463" y="2518"/>
                  </a:cxn>
                  <a:cxn ang="0">
                    <a:pos x="1371" y="2634"/>
                  </a:cxn>
                  <a:cxn ang="0">
                    <a:pos x="1312" y="2729"/>
                  </a:cxn>
                  <a:cxn ang="0">
                    <a:pos x="1299" y="2834"/>
                  </a:cxn>
                  <a:cxn ang="0">
                    <a:pos x="1299" y="2981"/>
                  </a:cxn>
                  <a:cxn ang="0">
                    <a:pos x="1299" y="3129"/>
                  </a:cxn>
                  <a:cxn ang="0">
                    <a:pos x="1318" y="3192"/>
                  </a:cxn>
                  <a:cxn ang="0">
                    <a:pos x="1411" y="3234"/>
                  </a:cxn>
                  <a:cxn ang="0">
                    <a:pos x="1437" y="3297"/>
                  </a:cxn>
                  <a:cxn ang="0">
                    <a:pos x="1437" y="3423"/>
                  </a:cxn>
                  <a:cxn ang="0">
                    <a:pos x="1463" y="3560"/>
                  </a:cxn>
                  <a:cxn ang="0">
                    <a:pos x="1542" y="3644"/>
                  </a:cxn>
                  <a:cxn ang="0">
                    <a:pos x="1549" y="3718"/>
                  </a:cxn>
                  <a:cxn ang="0">
                    <a:pos x="1549" y="3792"/>
                  </a:cxn>
                  <a:cxn ang="0">
                    <a:pos x="1549" y="3992"/>
                  </a:cxn>
                  <a:cxn ang="0">
                    <a:pos x="1549" y="4055"/>
                  </a:cxn>
                  <a:cxn ang="0">
                    <a:pos x="1555" y="4118"/>
                  </a:cxn>
                  <a:cxn ang="0">
                    <a:pos x="1562" y="4181"/>
                  </a:cxn>
                  <a:cxn ang="0">
                    <a:pos x="1542" y="4297"/>
                  </a:cxn>
                  <a:cxn ang="0">
                    <a:pos x="0" y="4318"/>
                  </a:cxn>
                </a:cxnLst>
                <a:rect l="0" t="0" r="r" b="b"/>
                <a:pathLst>
                  <a:path w="1826" h="4320">
                    <a:moveTo>
                      <a:pt x="0" y="0"/>
                    </a:moveTo>
                    <a:lnTo>
                      <a:pt x="1527" y="0"/>
                    </a:lnTo>
                    <a:lnTo>
                      <a:pt x="1542" y="0"/>
                    </a:lnTo>
                    <a:lnTo>
                      <a:pt x="1588" y="23"/>
                    </a:lnTo>
                    <a:lnTo>
                      <a:pt x="1607" y="54"/>
                    </a:lnTo>
                    <a:lnTo>
                      <a:pt x="1627" y="65"/>
                    </a:lnTo>
                    <a:lnTo>
                      <a:pt x="1640" y="128"/>
                    </a:lnTo>
                    <a:lnTo>
                      <a:pt x="1653" y="170"/>
                    </a:lnTo>
                    <a:lnTo>
                      <a:pt x="1673" y="254"/>
                    </a:lnTo>
                    <a:lnTo>
                      <a:pt x="1687" y="339"/>
                    </a:lnTo>
                    <a:lnTo>
                      <a:pt x="1706" y="423"/>
                    </a:lnTo>
                    <a:lnTo>
                      <a:pt x="1758" y="465"/>
                    </a:lnTo>
                    <a:lnTo>
                      <a:pt x="1811" y="486"/>
                    </a:lnTo>
                    <a:lnTo>
                      <a:pt x="1825" y="518"/>
                    </a:lnTo>
                    <a:lnTo>
                      <a:pt x="1825" y="581"/>
                    </a:lnTo>
                    <a:lnTo>
                      <a:pt x="1825" y="644"/>
                    </a:lnTo>
                    <a:lnTo>
                      <a:pt x="1825" y="707"/>
                    </a:lnTo>
                    <a:lnTo>
                      <a:pt x="1825" y="749"/>
                    </a:lnTo>
                    <a:lnTo>
                      <a:pt x="1818" y="833"/>
                    </a:lnTo>
                    <a:lnTo>
                      <a:pt x="1811" y="897"/>
                    </a:lnTo>
                    <a:lnTo>
                      <a:pt x="1805" y="981"/>
                    </a:lnTo>
                    <a:lnTo>
                      <a:pt x="1798" y="1012"/>
                    </a:lnTo>
                    <a:lnTo>
                      <a:pt x="1785" y="1034"/>
                    </a:lnTo>
                    <a:lnTo>
                      <a:pt x="1771" y="1055"/>
                    </a:lnTo>
                    <a:lnTo>
                      <a:pt x="1758" y="1086"/>
                    </a:lnTo>
                    <a:lnTo>
                      <a:pt x="1719" y="1107"/>
                    </a:lnTo>
                    <a:lnTo>
                      <a:pt x="1700" y="1128"/>
                    </a:lnTo>
                    <a:lnTo>
                      <a:pt x="1687" y="1160"/>
                    </a:lnTo>
                    <a:lnTo>
                      <a:pt x="1647" y="1170"/>
                    </a:lnTo>
                    <a:lnTo>
                      <a:pt x="1607" y="1191"/>
                    </a:lnTo>
                    <a:lnTo>
                      <a:pt x="1601" y="1255"/>
                    </a:lnTo>
                    <a:lnTo>
                      <a:pt x="1594" y="1339"/>
                    </a:lnTo>
                    <a:lnTo>
                      <a:pt x="1594" y="1370"/>
                    </a:lnTo>
                    <a:lnTo>
                      <a:pt x="1594" y="1413"/>
                    </a:lnTo>
                    <a:lnTo>
                      <a:pt x="1594" y="1518"/>
                    </a:lnTo>
                    <a:lnTo>
                      <a:pt x="1594" y="1549"/>
                    </a:lnTo>
                    <a:lnTo>
                      <a:pt x="1594" y="1613"/>
                    </a:lnTo>
                    <a:lnTo>
                      <a:pt x="1594" y="1655"/>
                    </a:lnTo>
                    <a:lnTo>
                      <a:pt x="1607" y="1760"/>
                    </a:lnTo>
                    <a:lnTo>
                      <a:pt x="1647" y="1844"/>
                    </a:lnTo>
                    <a:lnTo>
                      <a:pt x="1660" y="1876"/>
                    </a:lnTo>
                    <a:lnTo>
                      <a:pt x="1660" y="1939"/>
                    </a:lnTo>
                    <a:lnTo>
                      <a:pt x="1653" y="1981"/>
                    </a:lnTo>
                    <a:lnTo>
                      <a:pt x="1640" y="2023"/>
                    </a:lnTo>
                    <a:lnTo>
                      <a:pt x="1627" y="2086"/>
                    </a:lnTo>
                    <a:lnTo>
                      <a:pt x="1614" y="2118"/>
                    </a:lnTo>
                    <a:lnTo>
                      <a:pt x="1601" y="2149"/>
                    </a:lnTo>
                    <a:lnTo>
                      <a:pt x="1594" y="2244"/>
                    </a:lnTo>
                    <a:lnTo>
                      <a:pt x="1581" y="2307"/>
                    </a:lnTo>
                    <a:lnTo>
                      <a:pt x="1575" y="2371"/>
                    </a:lnTo>
                    <a:lnTo>
                      <a:pt x="1568" y="2434"/>
                    </a:lnTo>
                    <a:lnTo>
                      <a:pt x="1562" y="2465"/>
                    </a:lnTo>
                    <a:lnTo>
                      <a:pt x="1515" y="2497"/>
                    </a:lnTo>
                    <a:lnTo>
                      <a:pt x="1463" y="2518"/>
                    </a:lnTo>
                    <a:lnTo>
                      <a:pt x="1437" y="2550"/>
                    </a:lnTo>
                    <a:lnTo>
                      <a:pt x="1371" y="2634"/>
                    </a:lnTo>
                    <a:lnTo>
                      <a:pt x="1318" y="2697"/>
                    </a:lnTo>
                    <a:lnTo>
                      <a:pt x="1312" y="2729"/>
                    </a:lnTo>
                    <a:lnTo>
                      <a:pt x="1299" y="2771"/>
                    </a:lnTo>
                    <a:lnTo>
                      <a:pt x="1299" y="2834"/>
                    </a:lnTo>
                    <a:lnTo>
                      <a:pt x="1299" y="2918"/>
                    </a:lnTo>
                    <a:lnTo>
                      <a:pt x="1299" y="2981"/>
                    </a:lnTo>
                    <a:lnTo>
                      <a:pt x="1299" y="3065"/>
                    </a:lnTo>
                    <a:lnTo>
                      <a:pt x="1299" y="3129"/>
                    </a:lnTo>
                    <a:lnTo>
                      <a:pt x="1299" y="3160"/>
                    </a:lnTo>
                    <a:lnTo>
                      <a:pt x="1318" y="3192"/>
                    </a:lnTo>
                    <a:lnTo>
                      <a:pt x="1344" y="3213"/>
                    </a:lnTo>
                    <a:lnTo>
                      <a:pt x="1411" y="3234"/>
                    </a:lnTo>
                    <a:lnTo>
                      <a:pt x="1430" y="3265"/>
                    </a:lnTo>
                    <a:lnTo>
                      <a:pt x="1437" y="3297"/>
                    </a:lnTo>
                    <a:lnTo>
                      <a:pt x="1437" y="3339"/>
                    </a:lnTo>
                    <a:lnTo>
                      <a:pt x="1437" y="3423"/>
                    </a:lnTo>
                    <a:lnTo>
                      <a:pt x="1437" y="3455"/>
                    </a:lnTo>
                    <a:lnTo>
                      <a:pt x="1463" y="3560"/>
                    </a:lnTo>
                    <a:lnTo>
                      <a:pt x="1502" y="3581"/>
                    </a:lnTo>
                    <a:lnTo>
                      <a:pt x="1542" y="3644"/>
                    </a:lnTo>
                    <a:lnTo>
                      <a:pt x="1542" y="3676"/>
                    </a:lnTo>
                    <a:lnTo>
                      <a:pt x="1549" y="3718"/>
                    </a:lnTo>
                    <a:lnTo>
                      <a:pt x="1549" y="3760"/>
                    </a:lnTo>
                    <a:lnTo>
                      <a:pt x="1549" y="3792"/>
                    </a:lnTo>
                    <a:lnTo>
                      <a:pt x="1549" y="3876"/>
                    </a:lnTo>
                    <a:lnTo>
                      <a:pt x="1549" y="3992"/>
                    </a:lnTo>
                    <a:lnTo>
                      <a:pt x="1549" y="4023"/>
                    </a:lnTo>
                    <a:lnTo>
                      <a:pt x="1549" y="4055"/>
                    </a:lnTo>
                    <a:lnTo>
                      <a:pt x="1555" y="4087"/>
                    </a:lnTo>
                    <a:lnTo>
                      <a:pt x="1555" y="4118"/>
                    </a:lnTo>
                    <a:lnTo>
                      <a:pt x="1562" y="4150"/>
                    </a:lnTo>
                    <a:lnTo>
                      <a:pt x="1562" y="4181"/>
                    </a:lnTo>
                    <a:lnTo>
                      <a:pt x="1549" y="4266"/>
                    </a:lnTo>
                    <a:lnTo>
                      <a:pt x="1542" y="4297"/>
                    </a:lnTo>
                    <a:lnTo>
                      <a:pt x="1529" y="4319"/>
                    </a:lnTo>
                    <a:lnTo>
                      <a:pt x="0" y="4318"/>
                    </a:lnTo>
                    <a:lnTo>
                      <a:pt x="0" y="0"/>
                    </a:lnTo>
                  </a:path>
                </a:pathLst>
              </a:cu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" name="Freeform 4"/>
              <p:cNvSpPr>
                <a:spLocks/>
              </p:cNvSpPr>
              <p:nvPr/>
            </p:nvSpPr>
            <p:spPr bwMode="auto">
              <a:xfrm>
                <a:off x="1477" y="478"/>
                <a:ext cx="369" cy="1338"/>
              </a:xfrm>
              <a:custGeom>
                <a:avLst/>
                <a:gdLst/>
                <a:ahLst/>
                <a:cxnLst>
                  <a:cxn ang="0">
                    <a:pos x="306" y="72"/>
                  </a:cxn>
                  <a:cxn ang="0">
                    <a:pos x="299" y="135"/>
                  </a:cxn>
                  <a:cxn ang="0">
                    <a:pos x="299" y="199"/>
                  </a:cxn>
                  <a:cxn ang="0">
                    <a:pos x="285" y="262"/>
                  </a:cxn>
                  <a:cxn ang="0">
                    <a:pos x="285" y="325"/>
                  </a:cxn>
                  <a:cxn ang="0">
                    <a:pos x="279" y="378"/>
                  </a:cxn>
                  <a:cxn ang="0">
                    <a:pos x="266" y="441"/>
                  </a:cxn>
                  <a:cxn ang="0">
                    <a:pos x="219" y="462"/>
                  </a:cxn>
                  <a:cxn ang="0">
                    <a:pos x="179" y="462"/>
                  </a:cxn>
                  <a:cxn ang="0">
                    <a:pos x="139" y="525"/>
                  </a:cxn>
                  <a:cxn ang="0">
                    <a:pos x="99" y="535"/>
                  </a:cxn>
                  <a:cxn ang="0">
                    <a:pos x="60" y="578"/>
                  </a:cxn>
                  <a:cxn ang="0">
                    <a:pos x="39" y="641"/>
                  </a:cxn>
                  <a:cxn ang="0">
                    <a:pos x="53" y="703"/>
                  </a:cxn>
                  <a:cxn ang="0">
                    <a:pos x="26" y="756"/>
                  </a:cxn>
                  <a:cxn ang="0">
                    <a:pos x="0" y="840"/>
                  </a:cxn>
                  <a:cxn ang="0">
                    <a:pos x="39" y="882"/>
                  </a:cxn>
                  <a:cxn ang="0">
                    <a:pos x="53" y="935"/>
                  </a:cxn>
                  <a:cxn ang="0">
                    <a:pos x="39" y="1008"/>
                  </a:cxn>
                  <a:cxn ang="0">
                    <a:pos x="26" y="1071"/>
                  </a:cxn>
                  <a:cxn ang="0">
                    <a:pos x="26" y="1135"/>
                  </a:cxn>
                  <a:cxn ang="0">
                    <a:pos x="73" y="1187"/>
                  </a:cxn>
                  <a:cxn ang="0">
                    <a:pos x="86" y="1250"/>
                  </a:cxn>
                  <a:cxn ang="0">
                    <a:pos x="126" y="1282"/>
                  </a:cxn>
                  <a:cxn ang="0">
                    <a:pos x="151" y="1310"/>
                  </a:cxn>
                  <a:cxn ang="0">
                    <a:pos x="134" y="1226"/>
                  </a:cxn>
                  <a:cxn ang="0">
                    <a:pos x="130" y="1127"/>
                  </a:cxn>
                  <a:cxn ang="0">
                    <a:pos x="127" y="995"/>
                  </a:cxn>
                  <a:cxn ang="0">
                    <a:pos x="134" y="821"/>
                  </a:cxn>
                  <a:cxn ang="0">
                    <a:pos x="142" y="734"/>
                  </a:cxn>
                  <a:cxn ang="0">
                    <a:pos x="185" y="698"/>
                  </a:cxn>
                  <a:cxn ang="0">
                    <a:pos x="242" y="651"/>
                  </a:cxn>
                  <a:cxn ang="0">
                    <a:pos x="290" y="618"/>
                  </a:cxn>
                  <a:cxn ang="0">
                    <a:pos x="340" y="537"/>
                  </a:cxn>
                  <a:cxn ang="0">
                    <a:pos x="352" y="429"/>
                  </a:cxn>
                  <a:cxn ang="0">
                    <a:pos x="364" y="297"/>
                  </a:cxn>
                  <a:cxn ang="0">
                    <a:pos x="364" y="225"/>
                  </a:cxn>
                  <a:cxn ang="0">
                    <a:pos x="368" y="123"/>
                  </a:cxn>
                  <a:cxn ang="0">
                    <a:pos x="338" y="51"/>
                  </a:cxn>
                  <a:cxn ang="0">
                    <a:pos x="326" y="0"/>
                  </a:cxn>
                </a:cxnLst>
                <a:rect l="0" t="0" r="r" b="b"/>
                <a:pathLst>
                  <a:path w="369" h="1338">
                    <a:moveTo>
                      <a:pt x="361" y="57"/>
                    </a:moveTo>
                    <a:lnTo>
                      <a:pt x="306" y="72"/>
                    </a:lnTo>
                    <a:lnTo>
                      <a:pt x="306" y="104"/>
                    </a:lnTo>
                    <a:lnTo>
                      <a:pt x="299" y="135"/>
                    </a:lnTo>
                    <a:lnTo>
                      <a:pt x="299" y="167"/>
                    </a:lnTo>
                    <a:lnTo>
                      <a:pt x="299" y="199"/>
                    </a:lnTo>
                    <a:lnTo>
                      <a:pt x="292" y="230"/>
                    </a:lnTo>
                    <a:lnTo>
                      <a:pt x="285" y="262"/>
                    </a:lnTo>
                    <a:lnTo>
                      <a:pt x="285" y="293"/>
                    </a:lnTo>
                    <a:lnTo>
                      <a:pt x="285" y="325"/>
                    </a:lnTo>
                    <a:lnTo>
                      <a:pt x="285" y="356"/>
                    </a:lnTo>
                    <a:lnTo>
                      <a:pt x="279" y="378"/>
                    </a:lnTo>
                    <a:lnTo>
                      <a:pt x="272" y="409"/>
                    </a:lnTo>
                    <a:lnTo>
                      <a:pt x="266" y="441"/>
                    </a:lnTo>
                    <a:lnTo>
                      <a:pt x="239" y="462"/>
                    </a:lnTo>
                    <a:lnTo>
                      <a:pt x="219" y="462"/>
                    </a:lnTo>
                    <a:lnTo>
                      <a:pt x="199" y="462"/>
                    </a:lnTo>
                    <a:lnTo>
                      <a:pt x="179" y="462"/>
                    </a:lnTo>
                    <a:lnTo>
                      <a:pt x="159" y="504"/>
                    </a:lnTo>
                    <a:lnTo>
                      <a:pt x="139" y="525"/>
                    </a:lnTo>
                    <a:lnTo>
                      <a:pt x="119" y="525"/>
                    </a:lnTo>
                    <a:lnTo>
                      <a:pt x="99" y="535"/>
                    </a:lnTo>
                    <a:lnTo>
                      <a:pt x="79" y="557"/>
                    </a:lnTo>
                    <a:lnTo>
                      <a:pt x="60" y="578"/>
                    </a:lnTo>
                    <a:lnTo>
                      <a:pt x="46" y="609"/>
                    </a:lnTo>
                    <a:lnTo>
                      <a:pt x="39" y="641"/>
                    </a:lnTo>
                    <a:lnTo>
                      <a:pt x="39" y="671"/>
                    </a:lnTo>
                    <a:lnTo>
                      <a:pt x="53" y="703"/>
                    </a:lnTo>
                    <a:lnTo>
                      <a:pt x="39" y="734"/>
                    </a:lnTo>
                    <a:lnTo>
                      <a:pt x="26" y="756"/>
                    </a:lnTo>
                    <a:lnTo>
                      <a:pt x="6" y="798"/>
                    </a:lnTo>
                    <a:lnTo>
                      <a:pt x="0" y="840"/>
                    </a:lnTo>
                    <a:lnTo>
                      <a:pt x="19" y="871"/>
                    </a:lnTo>
                    <a:lnTo>
                      <a:pt x="39" y="882"/>
                    </a:lnTo>
                    <a:lnTo>
                      <a:pt x="46" y="913"/>
                    </a:lnTo>
                    <a:lnTo>
                      <a:pt x="53" y="935"/>
                    </a:lnTo>
                    <a:lnTo>
                      <a:pt x="53" y="966"/>
                    </a:lnTo>
                    <a:lnTo>
                      <a:pt x="39" y="1008"/>
                    </a:lnTo>
                    <a:lnTo>
                      <a:pt x="39" y="1040"/>
                    </a:lnTo>
                    <a:lnTo>
                      <a:pt x="26" y="1071"/>
                    </a:lnTo>
                    <a:lnTo>
                      <a:pt x="19" y="1103"/>
                    </a:lnTo>
                    <a:lnTo>
                      <a:pt x="26" y="1135"/>
                    </a:lnTo>
                    <a:lnTo>
                      <a:pt x="53" y="1156"/>
                    </a:lnTo>
                    <a:lnTo>
                      <a:pt x="73" y="1187"/>
                    </a:lnTo>
                    <a:lnTo>
                      <a:pt x="79" y="1219"/>
                    </a:lnTo>
                    <a:lnTo>
                      <a:pt x="86" y="1250"/>
                    </a:lnTo>
                    <a:lnTo>
                      <a:pt x="106" y="1261"/>
                    </a:lnTo>
                    <a:lnTo>
                      <a:pt x="126" y="1282"/>
                    </a:lnTo>
                    <a:lnTo>
                      <a:pt x="161" y="1337"/>
                    </a:lnTo>
                    <a:lnTo>
                      <a:pt x="151" y="1310"/>
                    </a:lnTo>
                    <a:lnTo>
                      <a:pt x="142" y="1259"/>
                    </a:lnTo>
                    <a:lnTo>
                      <a:pt x="134" y="1226"/>
                    </a:lnTo>
                    <a:lnTo>
                      <a:pt x="127" y="1163"/>
                    </a:lnTo>
                    <a:lnTo>
                      <a:pt x="130" y="1127"/>
                    </a:lnTo>
                    <a:lnTo>
                      <a:pt x="127" y="1085"/>
                    </a:lnTo>
                    <a:lnTo>
                      <a:pt x="127" y="995"/>
                    </a:lnTo>
                    <a:lnTo>
                      <a:pt x="130" y="908"/>
                    </a:lnTo>
                    <a:lnTo>
                      <a:pt x="134" y="821"/>
                    </a:lnTo>
                    <a:lnTo>
                      <a:pt x="134" y="785"/>
                    </a:lnTo>
                    <a:lnTo>
                      <a:pt x="142" y="734"/>
                    </a:lnTo>
                    <a:lnTo>
                      <a:pt x="158" y="707"/>
                    </a:lnTo>
                    <a:lnTo>
                      <a:pt x="185" y="698"/>
                    </a:lnTo>
                    <a:lnTo>
                      <a:pt x="223" y="686"/>
                    </a:lnTo>
                    <a:lnTo>
                      <a:pt x="242" y="651"/>
                    </a:lnTo>
                    <a:lnTo>
                      <a:pt x="263" y="627"/>
                    </a:lnTo>
                    <a:lnTo>
                      <a:pt x="290" y="618"/>
                    </a:lnTo>
                    <a:lnTo>
                      <a:pt x="304" y="591"/>
                    </a:lnTo>
                    <a:lnTo>
                      <a:pt x="340" y="537"/>
                    </a:lnTo>
                    <a:lnTo>
                      <a:pt x="340" y="495"/>
                    </a:lnTo>
                    <a:lnTo>
                      <a:pt x="352" y="429"/>
                    </a:lnTo>
                    <a:lnTo>
                      <a:pt x="359" y="357"/>
                    </a:lnTo>
                    <a:lnTo>
                      <a:pt x="364" y="297"/>
                    </a:lnTo>
                    <a:lnTo>
                      <a:pt x="364" y="261"/>
                    </a:lnTo>
                    <a:lnTo>
                      <a:pt x="364" y="225"/>
                    </a:lnTo>
                    <a:lnTo>
                      <a:pt x="368" y="183"/>
                    </a:lnTo>
                    <a:lnTo>
                      <a:pt x="368" y="123"/>
                    </a:lnTo>
                    <a:lnTo>
                      <a:pt x="364" y="93"/>
                    </a:lnTo>
                    <a:lnTo>
                      <a:pt x="338" y="51"/>
                    </a:lnTo>
                    <a:lnTo>
                      <a:pt x="345" y="9"/>
                    </a:lnTo>
                    <a:lnTo>
                      <a:pt x="326" y="0"/>
                    </a:lnTo>
                    <a:lnTo>
                      <a:pt x="338" y="3"/>
                    </a:lnTo>
                  </a:path>
                </a:pathLst>
              </a:custGeom>
              <a:solidFill>
                <a:srgbClr val="393939">
                  <a:alpha val="50000"/>
                </a:srgbClr>
              </a:soli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" name="Freeform 5"/>
              <p:cNvSpPr>
                <a:spLocks/>
              </p:cNvSpPr>
              <p:nvPr/>
            </p:nvSpPr>
            <p:spPr bwMode="auto">
              <a:xfrm>
                <a:off x="1165" y="1821"/>
                <a:ext cx="513" cy="1374"/>
              </a:xfrm>
              <a:custGeom>
                <a:avLst/>
                <a:gdLst/>
                <a:ahLst/>
                <a:cxnLst>
                  <a:cxn ang="0">
                    <a:pos x="477" y="61"/>
                  </a:cxn>
                  <a:cxn ang="0">
                    <a:pos x="451" y="114"/>
                  </a:cxn>
                  <a:cxn ang="0">
                    <a:pos x="444" y="167"/>
                  </a:cxn>
                  <a:cxn ang="0">
                    <a:pos x="444" y="230"/>
                  </a:cxn>
                  <a:cxn ang="0">
                    <a:pos x="424" y="281"/>
                  </a:cxn>
                  <a:cxn ang="0">
                    <a:pos x="385" y="302"/>
                  </a:cxn>
                  <a:cxn ang="0">
                    <a:pos x="358" y="345"/>
                  </a:cxn>
                  <a:cxn ang="0">
                    <a:pos x="358" y="408"/>
                  </a:cxn>
                  <a:cxn ang="0">
                    <a:pos x="318" y="439"/>
                  </a:cxn>
                  <a:cxn ang="0">
                    <a:pos x="265" y="492"/>
                  </a:cxn>
                  <a:cxn ang="0">
                    <a:pos x="186" y="565"/>
                  </a:cxn>
                  <a:cxn ang="0">
                    <a:pos x="179" y="670"/>
                  </a:cxn>
                  <a:cxn ang="0">
                    <a:pos x="133" y="680"/>
                  </a:cxn>
                  <a:cxn ang="0">
                    <a:pos x="73" y="723"/>
                  </a:cxn>
                  <a:cxn ang="0">
                    <a:pos x="33" y="807"/>
                  </a:cxn>
                  <a:cxn ang="0">
                    <a:pos x="13" y="932"/>
                  </a:cxn>
                  <a:cxn ang="0">
                    <a:pos x="0" y="1027"/>
                  </a:cxn>
                  <a:cxn ang="0">
                    <a:pos x="13" y="1152"/>
                  </a:cxn>
                  <a:cxn ang="0">
                    <a:pos x="33" y="1300"/>
                  </a:cxn>
                  <a:cxn ang="0">
                    <a:pos x="73" y="1373"/>
                  </a:cxn>
                  <a:cxn ang="0">
                    <a:pos x="133" y="1373"/>
                  </a:cxn>
                  <a:cxn ang="0">
                    <a:pos x="146" y="1309"/>
                  </a:cxn>
                  <a:cxn ang="0">
                    <a:pos x="146" y="1174"/>
                  </a:cxn>
                  <a:cxn ang="0">
                    <a:pos x="143" y="1046"/>
                  </a:cxn>
                  <a:cxn ang="0">
                    <a:pos x="155" y="920"/>
                  </a:cxn>
                  <a:cxn ang="0">
                    <a:pos x="196" y="839"/>
                  </a:cxn>
                  <a:cxn ang="0">
                    <a:pos x="238" y="777"/>
                  </a:cxn>
                  <a:cxn ang="0">
                    <a:pos x="286" y="726"/>
                  </a:cxn>
                  <a:cxn ang="0">
                    <a:pos x="341" y="687"/>
                  </a:cxn>
                  <a:cxn ang="0">
                    <a:pos x="380" y="663"/>
                  </a:cxn>
                  <a:cxn ang="0">
                    <a:pos x="416" y="618"/>
                  </a:cxn>
                  <a:cxn ang="0">
                    <a:pos x="421" y="547"/>
                  </a:cxn>
                  <a:cxn ang="0">
                    <a:pos x="443" y="418"/>
                  </a:cxn>
                  <a:cxn ang="0">
                    <a:pos x="455" y="319"/>
                  </a:cxn>
                  <a:cxn ang="0">
                    <a:pos x="481" y="266"/>
                  </a:cxn>
                  <a:cxn ang="0">
                    <a:pos x="491" y="206"/>
                  </a:cxn>
                  <a:cxn ang="0">
                    <a:pos x="512" y="128"/>
                  </a:cxn>
                  <a:cxn ang="0">
                    <a:pos x="498" y="0"/>
                  </a:cxn>
                </a:cxnLst>
                <a:rect l="0" t="0" r="r" b="b"/>
                <a:pathLst>
                  <a:path w="513" h="1374">
                    <a:moveTo>
                      <a:pt x="498" y="0"/>
                    </a:moveTo>
                    <a:lnTo>
                      <a:pt x="477" y="61"/>
                    </a:lnTo>
                    <a:lnTo>
                      <a:pt x="471" y="93"/>
                    </a:lnTo>
                    <a:lnTo>
                      <a:pt x="451" y="114"/>
                    </a:lnTo>
                    <a:lnTo>
                      <a:pt x="444" y="145"/>
                    </a:lnTo>
                    <a:lnTo>
                      <a:pt x="444" y="167"/>
                    </a:lnTo>
                    <a:lnTo>
                      <a:pt x="451" y="198"/>
                    </a:lnTo>
                    <a:lnTo>
                      <a:pt x="444" y="230"/>
                    </a:lnTo>
                    <a:lnTo>
                      <a:pt x="444" y="261"/>
                    </a:lnTo>
                    <a:lnTo>
                      <a:pt x="424" y="281"/>
                    </a:lnTo>
                    <a:lnTo>
                      <a:pt x="404" y="292"/>
                    </a:lnTo>
                    <a:lnTo>
                      <a:pt x="385" y="302"/>
                    </a:lnTo>
                    <a:lnTo>
                      <a:pt x="358" y="323"/>
                    </a:lnTo>
                    <a:lnTo>
                      <a:pt x="358" y="345"/>
                    </a:lnTo>
                    <a:lnTo>
                      <a:pt x="358" y="376"/>
                    </a:lnTo>
                    <a:lnTo>
                      <a:pt x="358" y="408"/>
                    </a:lnTo>
                    <a:lnTo>
                      <a:pt x="344" y="418"/>
                    </a:lnTo>
                    <a:lnTo>
                      <a:pt x="318" y="439"/>
                    </a:lnTo>
                    <a:lnTo>
                      <a:pt x="285" y="492"/>
                    </a:lnTo>
                    <a:lnTo>
                      <a:pt x="265" y="492"/>
                    </a:lnTo>
                    <a:lnTo>
                      <a:pt x="225" y="513"/>
                    </a:lnTo>
                    <a:lnTo>
                      <a:pt x="186" y="565"/>
                    </a:lnTo>
                    <a:lnTo>
                      <a:pt x="186" y="596"/>
                    </a:lnTo>
                    <a:lnTo>
                      <a:pt x="179" y="670"/>
                    </a:lnTo>
                    <a:lnTo>
                      <a:pt x="152" y="680"/>
                    </a:lnTo>
                    <a:lnTo>
                      <a:pt x="133" y="680"/>
                    </a:lnTo>
                    <a:lnTo>
                      <a:pt x="112" y="701"/>
                    </a:lnTo>
                    <a:lnTo>
                      <a:pt x="73" y="723"/>
                    </a:lnTo>
                    <a:lnTo>
                      <a:pt x="33" y="775"/>
                    </a:lnTo>
                    <a:lnTo>
                      <a:pt x="33" y="807"/>
                    </a:lnTo>
                    <a:lnTo>
                      <a:pt x="39" y="869"/>
                    </a:lnTo>
                    <a:lnTo>
                      <a:pt x="13" y="932"/>
                    </a:lnTo>
                    <a:lnTo>
                      <a:pt x="0" y="964"/>
                    </a:lnTo>
                    <a:lnTo>
                      <a:pt x="0" y="1027"/>
                    </a:lnTo>
                    <a:lnTo>
                      <a:pt x="6" y="1090"/>
                    </a:lnTo>
                    <a:lnTo>
                      <a:pt x="13" y="1152"/>
                    </a:lnTo>
                    <a:lnTo>
                      <a:pt x="13" y="1236"/>
                    </a:lnTo>
                    <a:lnTo>
                      <a:pt x="33" y="1300"/>
                    </a:lnTo>
                    <a:lnTo>
                      <a:pt x="33" y="1363"/>
                    </a:lnTo>
                    <a:lnTo>
                      <a:pt x="73" y="1373"/>
                    </a:lnTo>
                    <a:lnTo>
                      <a:pt x="93" y="1373"/>
                    </a:lnTo>
                    <a:lnTo>
                      <a:pt x="133" y="1373"/>
                    </a:lnTo>
                    <a:lnTo>
                      <a:pt x="143" y="1354"/>
                    </a:lnTo>
                    <a:lnTo>
                      <a:pt x="146" y="1309"/>
                    </a:lnTo>
                    <a:lnTo>
                      <a:pt x="146" y="1243"/>
                    </a:lnTo>
                    <a:lnTo>
                      <a:pt x="146" y="1174"/>
                    </a:lnTo>
                    <a:lnTo>
                      <a:pt x="146" y="1111"/>
                    </a:lnTo>
                    <a:lnTo>
                      <a:pt x="143" y="1046"/>
                    </a:lnTo>
                    <a:lnTo>
                      <a:pt x="148" y="974"/>
                    </a:lnTo>
                    <a:lnTo>
                      <a:pt x="155" y="920"/>
                    </a:lnTo>
                    <a:lnTo>
                      <a:pt x="163" y="875"/>
                    </a:lnTo>
                    <a:lnTo>
                      <a:pt x="196" y="839"/>
                    </a:lnTo>
                    <a:lnTo>
                      <a:pt x="220" y="810"/>
                    </a:lnTo>
                    <a:lnTo>
                      <a:pt x="238" y="777"/>
                    </a:lnTo>
                    <a:lnTo>
                      <a:pt x="269" y="750"/>
                    </a:lnTo>
                    <a:lnTo>
                      <a:pt x="286" y="726"/>
                    </a:lnTo>
                    <a:lnTo>
                      <a:pt x="310" y="696"/>
                    </a:lnTo>
                    <a:lnTo>
                      <a:pt x="341" y="687"/>
                    </a:lnTo>
                    <a:lnTo>
                      <a:pt x="361" y="675"/>
                    </a:lnTo>
                    <a:lnTo>
                      <a:pt x="380" y="663"/>
                    </a:lnTo>
                    <a:lnTo>
                      <a:pt x="409" y="648"/>
                    </a:lnTo>
                    <a:lnTo>
                      <a:pt x="416" y="618"/>
                    </a:lnTo>
                    <a:lnTo>
                      <a:pt x="421" y="579"/>
                    </a:lnTo>
                    <a:lnTo>
                      <a:pt x="421" y="547"/>
                    </a:lnTo>
                    <a:lnTo>
                      <a:pt x="431" y="478"/>
                    </a:lnTo>
                    <a:lnTo>
                      <a:pt x="443" y="418"/>
                    </a:lnTo>
                    <a:lnTo>
                      <a:pt x="445" y="370"/>
                    </a:lnTo>
                    <a:lnTo>
                      <a:pt x="455" y="319"/>
                    </a:lnTo>
                    <a:lnTo>
                      <a:pt x="467" y="295"/>
                    </a:lnTo>
                    <a:lnTo>
                      <a:pt x="481" y="266"/>
                    </a:lnTo>
                    <a:lnTo>
                      <a:pt x="481" y="236"/>
                    </a:lnTo>
                    <a:lnTo>
                      <a:pt x="491" y="206"/>
                    </a:lnTo>
                    <a:lnTo>
                      <a:pt x="496" y="176"/>
                    </a:lnTo>
                    <a:lnTo>
                      <a:pt x="512" y="128"/>
                    </a:lnTo>
                    <a:lnTo>
                      <a:pt x="508" y="74"/>
                    </a:lnTo>
                    <a:lnTo>
                      <a:pt x="498" y="0"/>
                    </a:lnTo>
                  </a:path>
                </a:pathLst>
              </a:custGeom>
              <a:solidFill>
                <a:srgbClr val="393939">
                  <a:alpha val="50000"/>
                </a:srgbClr>
              </a:soli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" name="Freeform 6"/>
              <p:cNvSpPr>
                <a:spLocks/>
              </p:cNvSpPr>
              <p:nvPr/>
            </p:nvSpPr>
            <p:spPr bwMode="auto">
              <a:xfrm>
                <a:off x="1401" y="3247"/>
                <a:ext cx="178" cy="1076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20" y="0"/>
                  </a:cxn>
                  <a:cxn ang="0">
                    <a:pos x="47" y="39"/>
                  </a:cxn>
                  <a:cxn ang="0">
                    <a:pos x="50" y="78"/>
                  </a:cxn>
                  <a:cxn ang="0">
                    <a:pos x="45" y="135"/>
                  </a:cxn>
                  <a:cxn ang="0">
                    <a:pos x="45" y="210"/>
                  </a:cxn>
                  <a:cxn ang="0">
                    <a:pos x="60" y="258"/>
                  </a:cxn>
                  <a:cxn ang="0">
                    <a:pos x="69" y="282"/>
                  </a:cxn>
                  <a:cxn ang="0">
                    <a:pos x="80" y="305"/>
                  </a:cxn>
                  <a:cxn ang="0">
                    <a:pos x="119" y="339"/>
                  </a:cxn>
                  <a:cxn ang="0">
                    <a:pos x="158" y="399"/>
                  </a:cxn>
                  <a:cxn ang="0">
                    <a:pos x="161" y="438"/>
                  </a:cxn>
                  <a:cxn ang="0">
                    <a:pos x="165" y="480"/>
                  </a:cxn>
                  <a:cxn ang="0">
                    <a:pos x="161" y="543"/>
                  </a:cxn>
                  <a:cxn ang="0">
                    <a:pos x="167" y="588"/>
                  </a:cxn>
                  <a:cxn ang="0">
                    <a:pos x="158" y="654"/>
                  </a:cxn>
                  <a:cxn ang="0">
                    <a:pos x="161" y="687"/>
                  </a:cxn>
                  <a:cxn ang="0">
                    <a:pos x="161" y="720"/>
                  </a:cxn>
                  <a:cxn ang="0">
                    <a:pos x="165" y="750"/>
                  </a:cxn>
                  <a:cxn ang="0">
                    <a:pos x="160" y="790"/>
                  </a:cxn>
                  <a:cxn ang="0">
                    <a:pos x="166" y="832"/>
                  </a:cxn>
                  <a:cxn ang="0">
                    <a:pos x="166" y="863"/>
                  </a:cxn>
                  <a:cxn ang="0">
                    <a:pos x="173" y="895"/>
                  </a:cxn>
                  <a:cxn ang="0">
                    <a:pos x="177" y="930"/>
                  </a:cxn>
                  <a:cxn ang="0">
                    <a:pos x="173" y="958"/>
                  </a:cxn>
                  <a:cxn ang="0">
                    <a:pos x="173" y="990"/>
                  </a:cxn>
                  <a:cxn ang="0">
                    <a:pos x="166" y="1021"/>
                  </a:cxn>
                  <a:cxn ang="0">
                    <a:pos x="146" y="1075"/>
                  </a:cxn>
                  <a:cxn ang="0">
                    <a:pos x="26" y="1073"/>
                  </a:cxn>
                  <a:cxn ang="0">
                    <a:pos x="48" y="1042"/>
                  </a:cxn>
                  <a:cxn ang="0">
                    <a:pos x="61" y="1011"/>
                  </a:cxn>
                  <a:cxn ang="0">
                    <a:pos x="80" y="990"/>
                  </a:cxn>
                  <a:cxn ang="0">
                    <a:pos x="94" y="968"/>
                  </a:cxn>
                  <a:cxn ang="0">
                    <a:pos x="101" y="937"/>
                  </a:cxn>
                  <a:cxn ang="0">
                    <a:pos x="94" y="895"/>
                  </a:cxn>
                  <a:cxn ang="0">
                    <a:pos x="94" y="853"/>
                  </a:cxn>
                  <a:cxn ang="0">
                    <a:pos x="80" y="811"/>
                  </a:cxn>
                  <a:cxn ang="0">
                    <a:pos x="74" y="779"/>
                  </a:cxn>
                  <a:cxn ang="0">
                    <a:pos x="61" y="747"/>
                  </a:cxn>
                  <a:cxn ang="0">
                    <a:pos x="74" y="716"/>
                  </a:cxn>
                  <a:cxn ang="0">
                    <a:pos x="80" y="642"/>
                  </a:cxn>
                  <a:cxn ang="0">
                    <a:pos x="87" y="611"/>
                  </a:cxn>
                  <a:cxn ang="0">
                    <a:pos x="87" y="589"/>
                  </a:cxn>
                  <a:cxn ang="0">
                    <a:pos x="87" y="547"/>
                  </a:cxn>
                  <a:cxn ang="0">
                    <a:pos x="80" y="516"/>
                  </a:cxn>
                  <a:cxn ang="0">
                    <a:pos x="80" y="442"/>
                  </a:cxn>
                  <a:cxn ang="0">
                    <a:pos x="67" y="411"/>
                  </a:cxn>
                  <a:cxn ang="0">
                    <a:pos x="61" y="389"/>
                  </a:cxn>
                  <a:cxn ang="0">
                    <a:pos x="54" y="305"/>
                  </a:cxn>
                  <a:cxn ang="0">
                    <a:pos x="45" y="303"/>
                  </a:cxn>
                  <a:cxn ang="0">
                    <a:pos x="24" y="252"/>
                  </a:cxn>
                  <a:cxn ang="0">
                    <a:pos x="18" y="210"/>
                  </a:cxn>
                  <a:cxn ang="0">
                    <a:pos x="15" y="120"/>
                  </a:cxn>
                </a:cxnLst>
                <a:rect l="0" t="0" r="r" b="b"/>
                <a:pathLst>
                  <a:path w="178" h="1076">
                    <a:moveTo>
                      <a:pt x="0" y="27"/>
                    </a:moveTo>
                    <a:lnTo>
                      <a:pt x="20" y="0"/>
                    </a:lnTo>
                    <a:lnTo>
                      <a:pt x="47" y="39"/>
                    </a:lnTo>
                    <a:lnTo>
                      <a:pt x="50" y="78"/>
                    </a:lnTo>
                    <a:lnTo>
                      <a:pt x="45" y="135"/>
                    </a:lnTo>
                    <a:lnTo>
                      <a:pt x="45" y="210"/>
                    </a:lnTo>
                    <a:lnTo>
                      <a:pt x="60" y="258"/>
                    </a:lnTo>
                    <a:lnTo>
                      <a:pt x="69" y="282"/>
                    </a:lnTo>
                    <a:lnTo>
                      <a:pt x="80" y="305"/>
                    </a:lnTo>
                    <a:lnTo>
                      <a:pt x="119" y="339"/>
                    </a:lnTo>
                    <a:lnTo>
                      <a:pt x="158" y="399"/>
                    </a:lnTo>
                    <a:lnTo>
                      <a:pt x="161" y="438"/>
                    </a:lnTo>
                    <a:lnTo>
                      <a:pt x="165" y="480"/>
                    </a:lnTo>
                    <a:lnTo>
                      <a:pt x="161" y="543"/>
                    </a:lnTo>
                    <a:lnTo>
                      <a:pt x="167" y="588"/>
                    </a:lnTo>
                    <a:lnTo>
                      <a:pt x="158" y="654"/>
                    </a:lnTo>
                    <a:lnTo>
                      <a:pt x="161" y="687"/>
                    </a:lnTo>
                    <a:lnTo>
                      <a:pt x="161" y="720"/>
                    </a:lnTo>
                    <a:lnTo>
                      <a:pt x="165" y="750"/>
                    </a:lnTo>
                    <a:lnTo>
                      <a:pt x="160" y="790"/>
                    </a:lnTo>
                    <a:lnTo>
                      <a:pt x="166" y="832"/>
                    </a:lnTo>
                    <a:lnTo>
                      <a:pt x="166" y="863"/>
                    </a:lnTo>
                    <a:lnTo>
                      <a:pt x="173" y="895"/>
                    </a:lnTo>
                    <a:lnTo>
                      <a:pt x="177" y="930"/>
                    </a:lnTo>
                    <a:lnTo>
                      <a:pt x="173" y="958"/>
                    </a:lnTo>
                    <a:lnTo>
                      <a:pt x="173" y="990"/>
                    </a:lnTo>
                    <a:lnTo>
                      <a:pt x="166" y="1021"/>
                    </a:lnTo>
                    <a:lnTo>
                      <a:pt x="146" y="1075"/>
                    </a:lnTo>
                    <a:lnTo>
                      <a:pt x="26" y="1073"/>
                    </a:lnTo>
                    <a:lnTo>
                      <a:pt x="48" y="1042"/>
                    </a:lnTo>
                    <a:lnTo>
                      <a:pt x="61" y="1011"/>
                    </a:lnTo>
                    <a:lnTo>
                      <a:pt x="80" y="990"/>
                    </a:lnTo>
                    <a:lnTo>
                      <a:pt x="94" y="968"/>
                    </a:lnTo>
                    <a:lnTo>
                      <a:pt x="101" y="937"/>
                    </a:lnTo>
                    <a:lnTo>
                      <a:pt x="94" y="895"/>
                    </a:lnTo>
                    <a:lnTo>
                      <a:pt x="94" y="853"/>
                    </a:lnTo>
                    <a:lnTo>
                      <a:pt x="80" y="811"/>
                    </a:lnTo>
                    <a:lnTo>
                      <a:pt x="74" y="779"/>
                    </a:lnTo>
                    <a:lnTo>
                      <a:pt x="61" y="747"/>
                    </a:lnTo>
                    <a:lnTo>
                      <a:pt x="74" y="716"/>
                    </a:lnTo>
                    <a:lnTo>
                      <a:pt x="80" y="642"/>
                    </a:lnTo>
                    <a:lnTo>
                      <a:pt x="87" y="611"/>
                    </a:lnTo>
                    <a:lnTo>
                      <a:pt x="87" y="589"/>
                    </a:lnTo>
                    <a:lnTo>
                      <a:pt x="87" y="547"/>
                    </a:lnTo>
                    <a:lnTo>
                      <a:pt x="80" y="516"/>
                    </a:lnTo>
                    <a:lnTo>
                      <a:pt x="80" y="442"/>
                    </a:lnTo>
                    <a:lnTo>
                      <a:pt x="67" y="411"/>
                    </a:lnTo>
                    <a:lnTo>
                      <a:pt x="61" y="389"/>
                    </a:lnTo>
                    <a:lnTo>
                      <a:pt x="54" y="305"/>
                    </a:lnTo>
                    <a:lnTo>
                      <a:pt x="45" y="303"/>
                    </a:lnTo>
                    <a:lnTo>
                      <a:pt x="24" y="252"/>
                    </a:lnTo>
                    <a:lnTo>
                      <a:pt x="18" y="210"/>
                    </a:lnTo>
                    <a:lnTo>
                      <a:pt x="15" y="120"/>
                    </a:lnTo>
                  </a:path>
                </a:pathLst>
              </a:custGeom>
              <a:solidFill>
                <a:srgbClr val="393939">
                  <a:alpha val="50000"/>
                </a:srgbClr>
              </a:soli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" name="Freeform 7"/>
              <p:cNvSpPr>
                <a:spLocks/>
              </p:cNvSpPr>
              <p:nvPr/>
            </p:nvSpPr>
            <p:spPr bwMode="auto">
              <a:xfrm>
                <a:off x="1440" y="0"/>
                <a:ext cx="274" cy="38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1" y="0"/>
                  </a:cxn>
                  <a:cxn ang="0">
                    <a:pos x="147" y="17"/>
                  </a:cxn>
                  <a:cxn ang="0">
                    <a:pos x="171" y="38"/>
                  </a:cxn>
                  <a:cxn ang="0">
                    <a:pos x="201" y="71"/>
                  </a:cxn>
                  <a:cxn ang="0">
                    <a:pos x="219" y="131"/>
                  </a:cxn>
                  <a:cxn ang="0">
                    <a:pos x="234" y="164"/>
                  </a:cxn>
                  <a:cxn ang="0">
                    <a:pos x="239" y="221"/>
                  </a:cxn>
                  <a:cxn ang="0">
                    <a:pos x="255" y="287"/>
                  </a:cxn>
                  <a:cxn ang="0">
                    <a:pos x="273" y="383"/>
                  </a:cxn>
                  <a:cxn ang="0">
                    <a:pos x="217" y="369"/>
                  </a:cxn>
                  <a:cxn ang="0">
                    <a:pos x="203" y="338"/>
                  </a:cxn>
                  <a:cxn ang="0">
                    <a:pos x="183" y="306"/>
                  </a:cxn>
                  <a:cxn ang="0">
                    <a:pos x="170" y="274"/>
                  </a:cxn>
                  <a:cxn ang="0">
                    <a:pos x="156" y="201"/>
                  </a:cxn>
                  <a:cxn ang="0">
                    <a:pos x="143" y="169"/>
                  </a:cxn>
                  <a:cxn ang="0">
                    <a:pos x="130" y="138"/>
                  </a:cxn>
                  <a:cxn ang="0">
                    <a:pos x="76" y="96"/>
                  </a:cxn>
                  <a:cxn ang="0">
                    <a:pos x="63" y="74"/>
                  </a:cxn>
                  <a:cxn ang="0">
                    <a:pos x="43" y="64"/>
                  </a:cxn>
                  <a:cxn ang="0">
                    <a:pos x="27" y="20"/>
                  </a:cxn>
                </a:cxnLst>
                <a:rect l="0" t="0" r="r" b="b"/>
                <a:pathLst>
                  <a:path w="274" h="384">
                    <a:moveTo>
                      <a:pt x="0" y="0"/>
                    </a:moveTo>
                    <a:lnTo>
                      <a:pt x="111" y="0"/>
                    </a:lnTo>
                    <a:lnTo>
                      <a:pt x="147" y="17"/>
                    </a:lnTo>
                    <a:lnTo>
                      <a:pt x="171" y="38"/>
                    </a:lnTo>
                    <a:lnTo>
                      <a:pt x="201" y="71"/>
                    </a:lnTo>
                    <a:lnTo>
                      <a:pt x="219" y="131"/>
                    </a:lnTo>
                    <a:lnTo>
                      <a:pt x="234" y="164"/>
                    </a:lnTo>
                    <a:lnTo>
                      <a:pt x="239" y="221"/>
                    </a:lnTo>
                    <a:lnTo>
                      <a:pt x="255" y="287"/>
                    </a:lnTo>
                    <a:lnTo>
                      <a:pt x="273" y="383"/>
                    </a:lnTo>
                    <a:lnTo>
                      <a:pt x="217" y="369"/>
                    </a:lnTo>
                    <a:lnTo>
                      <a:pt x="203" y="338"/>
                    </a:lnTo>
                    <a:lnTo>
                      <a:pt x="183" y="306"/>
                    </a:lnTo>
                    <a:lnTo>
                      <a:pt x="170" y="274"/>
                    </a:lnTo>
                    <a:lnTo>
                      <a:pt x="156" y="201"/>
                    </a:lnTo>
                    <a:lnTo>
                      <a:pt x="143" y="169"/>
                    </a:lnTo>
                    <a:lnTo>
                      <a:pt x="130" y="138"/>
                    </a:lnTo>
                    <a:lnTo>
                      <a:pt x="76" y="96"/>
                    </a:lnTo>
                    <a:lnTo>
                      <a:pt x="63" y="74"/>
                    </a:lnTo>
                    <a:lnTo>
                      <a:pt x="43" y="64"/>
                    </a:lnTo>
                    <a:lnTo>
                      <a:pt x="27" y="20"/>
                    </a:lnTo>
                  </a:path>
                </a:pathLst>
              </a:custGeom>
              <a:solidFill>
                <a:srgbClr val="393939">
                  <a:alpha val="50000"/>
                </a:srgbClr>
              </a:soli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" name="Freeform 8"/>
              <p:cNvSpPr>
                <a:spLocks/>
              </p:cNvSpPr>
              <p:nvPr/>
            </p:nvSpPr>
            <p:spPr bwMode="auto">
              <a:xfrm>
                <a:off x="1252" y="2250"/>
                <a:ext cx="230" cy="336"/>
              </a:xfrm>
              <a:custGeom>
                <a:avLst/>
                <a:gdLst/>
                <a:ahLst/>
                <a:cxnLst>
                  <a:cxn ang="0">
                    <a:pos x="229" y="0"/>
                  </a:cxn>
                  <a:cxn ang="0">
                    <a:pos x="191" y="61"/>
                  </a:cxn>
                  <a:cxn ang="0">
                    <a:pos x="165" y="82"/>
                  </a:cxn>
                  <a:cxn ang="0">
                    <a:pos x="145" y="93"/>
                  </a:cxn>
                  <a:cxn ang="0">
                    <a:pos x="118" y="135"/>
                  </a:cxn>
                  <a:cxn ang="0">
                    <a:pos x="118" y="166"/>
                  </a:cxn>
                  <a:cxn ang="0">
                    <a:pos x="118" y="198"/>
                  </a:cxn>
                  <a:cxn ang="0">
                    <a:pos x="118" y="230"/>
                  </a:cxn>
                  <a:cxn ang="0">
                    <a:pos x="105" y="261"/>
                  </a:cxn>
                  <a:cxn ang="0">
                    <a:pos x="86" y="272"/>
                  </a:cxn>
                  <a:cxn ang="0">
                    <a:pos x="66" y="282"/>
                  </a:cxn>
                  <a:cxn ang="0">
                    <a:pos x="45" y="303"/>
                  </a:cxn>
                  <a:cxn ang="0">
                    <a:pos x="26" y="314"/>
                  </a:cxn>
                  <a:cxn ang="0">
                    <a:pos x="6" y="335"/>
                  </a:cxn>
                  <a:cxn ang="0">
                    <a:pos x="0" y="303"/>
                  </a:cxn>
                  <a:cxn ang="0">
                    <a:pos x="19" y="272"/>
                  </a:cxn>
                  <a:cxn ang="0">
                    <a:pos x="45" y="251"/>
                  </a:cxn>
                  <a:cxn ang="0">
                    <a:pos x="59" y="219"/>
                  </a:cxn>
                  <a:cxn ang="0">
                    <a:pos x="72" y="177"/>
                  </a:cxn>
                  <a:cxn ang="0">
                    <a:pos x="79" y="135"/>
                  </a:cxn>
                  <a:cxn ang="0">
                    <a:pos x="79" y="103"/>
                  </a:cxn>
                  <a:cxn ang="0">
                    <a:pos x="132" y="72"/>
                  </a:cxn>
                  <a:cxn ang="0">
                    <a:pos x="152" y="72"/>
                  </a:cxn>
                  <a:cxn ang="0">
                    <a:pos x="178" y="29"/>
                  </a:cxn>
                  <a:cxn ang="0">
                    <a:pos x="198" y="8"/>
                  </a:cxn>
                  <a:cxn ang="0">
                    <a:pos x="229" y="0"/>
                  </a:cxn>
                </a:cxnLst>
                <a:rect l="0" t="0" r="r" b="b"/>
                <a:pathLst>
                  <a:path w="230" h="336">
                    <a:moveTo>
                      <a:pt x="229" y="0"/>
                    </a:moveTo>
                    <a:lnTo>
                      <a:pt x="191" y="61"/>
                    </a:lnTo>
                    <a:lnTo>
                      <a:pt x="165" y="82"/>
                    </a:lnTo>
                    <a:lnTo>
                      <a:pt x="145" y="93"/>
                    </a:lnTo>
                    <a:lnTo>
                      <a:pt x="118" y="135"/>
                    </a:lnTo>
                    <a:lnTo>
                      <a:pt x="118" y="166"/>
                    </a:lnTo>
                    <a:lnTo>
                      <a:pt x="118" y="198"/>
                    </a:lnTo>
                    <a:lnTo>
                      <a:pt x="118" y="230"/>
                    </a:lnTo>
                    <a:lnTo>
                      <a:pt x="105" y="261"/>
                    </a:lnTo>
                    <a:lnTo>
                      <a:pt x="86" y="272"/>
                    </a:lnTo>
                    <a:lnTo>
                      <a:pt x="66" y="282"/>
                    </a:lnTo>
                    <a:lnTo>
                      <a:pt x="45" y="303"/>
                    </a:lnTo>
                    <a:lnTo>
                      <a:pt x="26" y="314"/>
                    </a:lnTo>
                    <a:lnTo>
                      <a:pt x="6" y="335"/>
                    </a:lnTo>
                    <a:lnTo>
                      <a:pt x="0" y="303"/>
                    </a:lnTo>
                    <a:lnTo>
                      <a:pt x="19" y="272"/>
                    </a:lnTo>
                    <a:lnTo>
                      <a:pt x="45" y="251"/>
                    </a:lnTo>
                    <a:lnTo>
                      <a:pt x="59" y="219"/>
                    </a:lnTo>
                    <a:lnTo>
                      <a:pt x="72" y="177"/>
                    </a:lnTo>
                    <a:lnTo>
                      <a:pt x="79" y="135"/>
                    </a:lnTo>
                    <a:lnTo>
                      <a:pt x="79" y="103"/>
                    </a:lnTo>
                    <a:lnTo>
                      <a:pt x="132" y="72"/>
                    </a:lnTo>
                    <a:lnTo>
                      <a:pt x="152" y="72"/>
                    </a:lnTo>
                    <a:lnTo>
                      <a:pt x="178" y="29"/>
                    </a:lnTo>
                    <a:lnTo>
                      <a:pt x="198" y="8"/>
                    </a:lnTo>
                    <a:lnTo>
                      <a:pt x="229" y="0"/>
                    </a:lnTo>
                  </a:path>
                </a:pathLst>
              </a:custGeom>
              <a:solidFill>
                <a:srgbClr val="DDDDDD">
                  <a:alpha val="50000"/>
                </a:srgbClr>
              </a:soli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" name="Freeform 9"/>
              <p:cNvSpPr>
                <a:spLocks/>
              </p:cNvSpPr>
              <p:nvPr/>
            </p:nvSpPr>
            <p:spPr bwMode="auto">
              <a:xfrm>
                <a:off x="1643" y="338"/>
                <a:ext cx="155" cy="232"/>
              </a:xfrm>
              <a:custGeom>
                <a:avLst/>
                <a:gdLst/>
                <a:ahLst/>
                <a:cxnLst>
                  <a:cxn ang="0">
                    <a:pos x="20" y="10"/>
                  </a:cxn>
                  <a:cxn ang="0">
                    <a:pos x="20" y="52"/>
                  </a:cxn>
                  <a:cxn ang="0">
                    <a:pos x="20" y="84"/>
                  </a:cxn>
                  <a:cxn ang="0">
                    <a:pos x="6" y="94"/>
                  </a:cxn>
                  <a:cxn ang="0">
                    <a:pos x="0" y="126"/>
                  </a:cxn>
                  <a:cxn ang="0">
                    <a:pos x="6" y="158"/>
                  </a:cxn>
                  <a:cxn ang="0">
                    <a:pos x="20" y="158"/>
                  </a:cxn>
                  <a:cxn ang="0">
                    <a:pos x="39" y="168"/>
                  </a:cxn>
                  <a:cxn ang="0">
                    <a:pos x="59" y="189"/>
                  </a:cxn>
                  <a:cxn ang="0">
                    <a:pos x="79" y="221"/>
                  </a:cxn>
                  <a:cxn ang="0">
                    <a:pos x="99" y="231"/>
                  </a:cxn>
                  <a:cxn ang="0">
                    <a:pos x="118" y="231"/>
                  </a:cxn>
                  <a:cxn ang="0">
                    <a:pos x="154" y="228"/>
                  </a:cxn>
                  <a:cxn ang="0">
                    <a:pos x="154" y="189"/>
                  </a:cxn>
                  <a:cxn ang="0">
                    <a:pos x="150" y="138"/>
                  </a:cxn>
                  <a:cxn ang="0">
                    <a:pos x="132" y="126"/>
                  </a:cxn>
                  <a:cxn ang="0">
                    <a:pos x="118" y="117"/>
                  </a:cxn>
                  <a:cxn ang="0">
                    <a:pos x="96" y="105"/>
                  </a:cxn>
                  <a:cxn ang="0">
                    <a:pos x="72" y="75"/>
                  </a:cxn>
                  <a:cxn ang="0">
                    <a:pos x="64" y="33"/>
                  </a:cxn>
                  <a:cxn ang="0">
                    <a:pos x="52" y="0"/>
                  </a:cxn>
                  <a:cxn ang="0">
                    <a:pos x="20" y="10"/>
                  </a:cxn>
                </a:cxnLst>
                <a:rect l="0" t="0" r="r" b="b"/>
                <a:pathLst>
                  <a:path w="155" h="232">
                    <a:moveTo>
                      <a:pt x="20" y="10"/>
                    </a:moveTo>
                    <a:lnTo>
                      <a:pt x="20" y="52"/>
                    </a:lnTo>
                    <a:lnTo>
                      <a:pt x="20" y="84"/>
                    </a:lnTo>
                    <a:lnTo>
                      <a:pt x="6" y="94"/>
                    </a:lnTo>
                    <a:lnTo>
                      <a:pt x="0" y="126"/>
                    </a:lnTo>
                    <a:lnTo>
                      <a:pt x="6" y="158"/>
                    </a:lnTo>
                    <a:lnTo>
                      <a:pt x="20" y="158"/>
                    </a:lnTo>
                    <a:lnTo>
                      <a:pt x="39" y="168"/>
                    </a:lnTo>
                    <a:lnTo>
                      <a:pt x="59" y="189"/>
                    </a:lnTo>
                    <a:lnTo>
                      <a:pt x="79" y="221"/>
                    </a:lnTo>
                    <a:lnTo>
                      <a:pt x="99" y="231"/>
                    </a:lnTo>
                    <a:lnTo>
                      <a:pt x="118" y="231"/>
                    </a:lnTo>
                    <a:lnTo>
                      <a:pt x="154" y="228"/>
                    </a:lnTo>
                    <a:lnTo>
                      <a:pt x="154" y="189"/>
                    </a:lnTo>
                    <a:lnTo>
                      <a:pt x="150" y="138"/>
                    </a:lnTo>
                    <a:lnTo>
                      <a:pt x="132" y="126"/>
                    </a:lnTo>
                    <a:lnTo>
                      <a:pt x="118" y="117"/>
                    </a:lnTo>
                    <a:lnTo>
                      <a:pt x="96" y="105"/>
                    </a:lnTo>
                    <a:lnTo>
                      <a:pt x="72" y="75"/>
                    </a:lnTo>
                    <a:lnTo>
                      <a:pt x="64" y="33"/>
                    </a:lnTo>
                    <a:lnTo>
                      <a:pt x="52" y="0"/>
                    </a:lnTo>
                    <a:lnTo>
                      <a:pt x="20" y="10"/>
                    </a:lnTo>
                  </a:path>
                </a:pathLst>
              </a:custGeom>
              <a:solidFill>
                <a:srgbClr val="DDDDDD">
                  <a:alpha val="50000"/>
                </a:srgbClr>
              </a:soli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060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2667000" y="1219200"/>
            <a:ext cx="6399213" cy="2438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665413" y="3886200"/>
            <a:ext cx="6400800" cy="1752600"/>
          </a:xfrm>
        </p:spPr>
        <p:txBody>
          <a:bodyPr/>
          <a:lstStyle>
            <a:lvl1pPr marL="0" indent="0" algn="ctr">
              <a:buFont typeface="Monotype Sort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dt" sz="quarter" idx="2"/>
          </p:nvPr>
        </p:nvSpPr>
        <p:spPr>
          <a:xfrm>
            <a:off x="150813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6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162800" y="6248400"/>
            <a:ext cx="1903413" cy="457200"/>
          </a:xfrm>
        </p:spPr>
        <p:txBody>
          <a:bodyPr/>
          <a:lstStyle>
            <a:lvl1pPr>
              <a:defRPr/>
            </a:lvl1pPr>
          </a:lstStyle>
          <a:p>
            <a:fld id="{8712ACD7-9902-4EF7-AB98-D2BA778B23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8F868-EED3-4901-B95C-D85758F9C6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43750" y="152400"/>
            <a:ext cx="18478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152400"/>
            <a:ext cx="53911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2CB2F9-4288-449C-A3FD-3EB5AE9968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C36ADA-9322-4B6E-9F60-014310C634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787B1F-FA8D-4E4D-8BC1-C36980AD22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371600"/>
            <a:ext cx="3619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1371600"/>
            <a:ext cx="3619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EEC89-970C-4589-A82B-CE4FB8D56E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1C3B87-9395-4914-B940-AD0CAE2CDA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6A70D1-0566-44D7-BB28-4FDDB96350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3A7EB6-D845-41E5-961B-D332A84EBF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ED64F-850F-47A2-91CC-DB9BD48BEF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26149-C78D-4724-9F4A-57851034B9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1754188" cy="6858000"/>
            <a:chOff x="0" y="0"/>
            <a:chExt cx="1105" cy="4320"/>
          </a:xfrm>
        </p:grpSpPr>
        <p:sp>
          <p:nvSpPr>
            <p:cNvPr id="1026" name="Freeform 2"/>
            <p:cNvSpPr>
              <a:spLocks/>
            </p:cNvSpPr>
            <p:nvPr/>
          </p:nvSpPr>
          <p:spPr bwMode="hidden">
            <a:xfrm>
              <a:off x="78" y="139"/>
              <a:ext cx="1027" cy="4181"/>
            </a:xfrm>
            <a:custGeom>
              <a:avLst/>
              <a:gdLst/>
              <a:ahLst/>
              <a:cxnLst>
                <a:cxn ang="0">
                  <a:pos x="726" y="0"/>
                </a:cxn>
                <a:cxn ang="0">
                  <a:pos x="787" y="22"/>
                </a:cxn>
                <a:cxn ang="0">
                  <a:pos x="826" y="64"/>
                </a:cxn>
                <a:cxn ang="0">
                  <a:pos x="853" y="169"/>
                </a:cxn>
                <a:cxn ang="0">
                  <a:pos x="886" y="338"/>
                </a:cxn>
                <a:cxn ang="0">
                  <a:pos x="959" y="464"/>
                </a:cxn>
                <a:cxn ang="0">
                  <a:pos x="1026" y="517"/>
                </a:cxn>
                <a:cxn ang="0">
                  <a:pos x="1026" y="643"/>
                </a:cxn>
                <a:cxn ang="0">
                  <a:pos x="1026" y="748"/>
                </a:cxn>
                <a:cxn ang="0">
                  <a:pos x="1012" y="896"/>
                </a:cxn>
                <a:cxn ang="0">
                  <a:pos x="999" y="1011"/>
                </a:cxn>
                <a:cxn ang="0">
                  <a:pos x="972" y="1054"/>
                </a:cxn>
                <a:cxn ang="0">
                  <a:pos x="919" y="1106"/>
                </a:cxn>
                <a:cxn ang="0">
                  <a:pos x="886" y="1159"/>
                </a:cxn>
                <a:cxn ang="0">
                  <a:pos x="806" y="1190"/>
                </a:cxn>
                <a:cxn ang="0">
                  <a:pos x="793" y="1338"/>
                </a:cxn>
                <a:cxn ang="0">
                  <a:pos x="793" y="1412"/>
                </a:cxn>
                <a:cxn ang="0">
                  <a:pos x="793" y="1548"/>
                </a:cxn>
                <a:cxn ang="0">
                  <a:pos x="793" y="1654"/>
                </a:cxn>
                <a:cxn ang="0">
                  <a:pos x="847" y="1843"/>
                </a:cxn>
                <a:cxn ang="0">
                  <a:pos x="860" y="1938"/>
                </a:cxn>
                <a:cxn ang="0">
                  <a:pos x="840" y="2022"/>
                </a:cxn>
                <a:cxn ang="0">
                  <a:pos x="813" y="2117"/>
                </a:cxn>
                <a:cxn ang="0">
                  <a:pos x="793" y="2243"/>
                </a:cxn>
                <a:cxn ang="0">
                  <a:pos x="773" y="2370"/>
                </a:cxn>
                <a:cxn ang="0">
                  <a:pos x="760" y="2464"/>
                </a:cxn>
                <a:cxn ang="0">
                  <a:pos x="661" y="2517"/>
                </a:cxn>
                <a:cxn ang="0">
                  <a:pos x="568" y="2633"/>
                </a:cxn>
                <a:cxn ang="0">
                  <a:pos x="508" y="2728"/>
                </a:cxn>
                <a:cxn ang="0">
                  <a:pos x="495" y="2833"/>
                </a:cxn>
                <a:cxn ang="0">
                  <a:pos x="495" y="2980"/>
                </a:cxn>
                <a:cxn ang="0">
                  <a:pos x="495" y="3128"/>
                </a:cxn>
                <a:cxn ang="0">
                  <a:pos x="514" y="3191"/>
                </a:cxn>
                <a:cxn ang="0">
                  <a:pos x="608" y="3233"/>
                </a:cxn>
                <a:cxn ang="0">
                  <a:pos x="634" y="3296"/>
                </a:cxn>
                <a:cxn ang="0">
                  <a:pos x="634" y="3422"/>
                </a:cxn>
                <a:cxn ang="0">
                  <a:pos x="661" y="3559"/>
                </a:cxn>
                <a:cxn ang="0">
                  <a:pos x="740" y="3643"/>
                </a:cxn>
                <a:cxn ang="0">
                  <a:pos x="747" y="3717"/>
                </a:cxn>
                <a:cxn ang="0">
                  <a:pos x="747" y="3791"/>
                </a:cxn>
                <a:cxn ang="0">
                  <a:pos x="747" y="3991"/>
                </a:cxn>
                <a:cxn ang="0">
                  <a:pos x="747" y="4054"/>
                </a:cxn>
                <a:cxn ang="0">
                  <a:pos x="753" y="4117"/>
                </a:cxn>
                <a:cxn ang="0">
                  <a:pos x="13" y="4180"/>
                </a:cxn>
              </a:cxnLst>
              <a:rect l="0" t="0" r="r" b="b"/>
              <a:pathLst>
                <a:path w="1027" h="4181">
                  <a:moveTo>
                    <a:pt x="0" y="0"/>
                  </a:moveTo>
                  <a:lnTo>
                    <a:pt x="726" y="0"/>
                  </a:lnTo>
                  <a:lnTo>
                    <a:pt x="740" y="0"/>
                  </a:lnTo>
                  <a:lnTo>
                    <a:pt x="787" y="22"/>
                  </a:lnTo>
                  <a:lnTo>
                    <a:pt x="806" y="53"/>
                  </a:lnTo>
                  <a:lnTo>
                    <a:pt x="826" y="64"/>
                  </a:lnTo>
                  <a:lnTo>
                    <a:pt x="840" y="127"/>
                  </a:lnTo>
                  <a:lnTo>
                    <a:pt x="853" y="169"/>
                  </a:lnTo>
                  <a:lnTo>
                    <a:pt x="873" y="253"/>
                  </a:lnTo>
                  <a:lnTo>
                    <a:pt x="886" y="338"/>
                  </a:lnTo>
                  <a:lnTo>
                    <a:pt x="906" y="422"/>
                  </a:lnTo>
                  <a:lnTo>
                    <a:pt x="959" y="464"/>
                  </a:lnTo>
                  <a:lnTo>
                    <a:pt x="1012" y="485"/>
                  </a:lnTo>
                  <a:lnTo>
                    <a:pt x="1026" y="517"/>
                  </a:lnTo>
                  <a:lnTo>
                    <a:pt x="1026" y="580"/>
                  </a:lnTo>
                  <a:lnTo>
                    <a:pt x="1026" y="643"/>
                  </a:lnTo>
                  <a:lnTo>
                    <a:pt x="1026" y="706"/>
                  </a:lnTo>
                  <a:lnTo>
                    <a:pt x="1026" y="748"/>
                  </a:lnTo>
                  <a:lnTo>
                    <a:pt x="1019" y="832"/>
                  </a:lnTo>
                  <a:lnTo>
                    <a:pt x="1012" y="896"/>
                  </a:lnTo>
                  <a:lnTo>
                    <a:pt x="1005" y="980"/>
                  </a:lnTo>
                  <a:lnTo>
                    <a:pt x="999" y="1011"/>
                  </a:lnTo>
                  <a:lnTo>
                    <a:pt x="986" y="1033"/>
                  </a:lnTo>
                  <a:lnTo>
                    <a:pt x="972" y="1054"/>
                  </a:lnTo>
                  <a:lnTo>
                    <a:pt x="959" y="1085"/>
                  </a:lnTo>
                  <a:lnTo>
                    <a:pt x="919" y="1106"/>
                  </a:lnTo>
                  <a:lnTo>
                    <a:pt x="899" y="1127"/>
                  </a:lnTo>
                  <a:lnTo>
                    <a:pt x="886" y="1159"/>
                  </a:lnTo>
                  <a:lnTo>
                    <a:pt x="847" y="1169"/>
                  </a:lnTo>
                  <a:lnTo>
                    <a:pt x="806" y="1190"/>
                  </a:lnTo>
                  <a:lnTo>
                    <a:pt x="800" y="1254"/>
                  </a:lnTo>
                  <a:lnTo>
                    <a:pt x="793" y="1338"/>
                  </a:lnTo>
                  <a:lnTo>
                    <a:pt x="793" y="1369"/>
                  </a:lnTo>
                  <a:lnTo>
                    <a:pt x="793" y="1412"/>
                  </a:lnTo>
                  <a:lnTo>
                    <a:pt x="793" y="1517"/>
                  </a:lnTo>
                  <a:lnTo>
                    <a:pt x="793" y="1548"/>
                  </a:lnTo>
                  <a:lnTo>
                    <a:pt x="793" y="1612"/>
                  </a:lnTo>
                  <a:lnTo>
                    <a:pt x="793" y="1654"/>
                  </a:lnTo>
                  <a:lnTo>
                    <a:pt x="806" y="1759"/>
                  </a:lnTo>
                  <a:lnTo>
                    <a:pt x="847" y="1843"/>
                  </a:lnTo>
                  <a:lnTo>
                    <a:pt x="860" y="1875"/>
                  </a:lnTo>
                  <a:lnTo>
                    <a:pt x="860" y="1938"/>
                  </a:lnTo>
                  <a:lnTo>
                    <a:pt x="853" y="1980"/>
                  </a:lnTo>
                  <a:lnTo>
                    <a:pt x="840" y="2022"/>
                  </a:lnTo>
                  <a:lnTo>
                    <a:pt x="826" y="2085"/>
                  </a:lnTo>
                  <a:lnTo>
                    <a:pt x="813" y="2117"/>
                  </a:lnTo>
                  <a:lnTo>
                    <a:pt x="800" y="2148"/>
                  </a:lnTo>
                  <a:lnTo>
                    <a:pt x="793" y="2243"/>
                  </a:lnTo>
                  <a:lnTo>
                    <a:pt x="780" y="2306"/>
                  </a:lnTo>
                  <a:lnTo>
                    <a:pt x="773" y="2370"/>
                  </a:lnTo>
                  <a:lnTo>
                    <a:pt x="766" y="2433"/>
                  </a:lnTo>
                  <a:lnTo>
                    <a:pt x="760" y="2464"/>
                  </a:lnTo>
                  <a:lnTo>
                    <a:pt x="714" y="2496"/>
                  </a:lnTo>
                  <a:lnTo>
                    <a:pt x="661" y="2517"/>
                  </a:lnTo>
                  <a:lnTo>
                    <a:pt x="634" y="2549"/>
                  </a:lnTo>
                  <a:lnTo>
                    <a:pt x="568" y="2633"/>
                  </a:lnTo>
                  <a:lnTo>
                    <a:pt x="514" y="2696"/>
                  </a:lnTo>
                  <a:lnTo>
                    <a:pt x="508" y="2728"/>
                  </a:lnTo>
                  <a:lnTo>
                    <a:pt x="495" y="2770"/>
                  </a:lnTo>
                  <a:lnTo>
                    <a:pt x="495" y="2833"/>
                  </a:lnTo>
                  <a:lnTo>
                    <a:pt x="495" y="2917"/>
                  </a:lnTo>
                  <a:lnTo>
                    <a:pt x="495" y="2980"/>
                  </a:lnTo>
                  <a:lnTo>
                    <a:pt x="495" y="3064"/>
                  </a:lnTo>
                  <a:lnTo>
                    <a:pt x="495" y="3128"/>
                  </a:lnTo>
                  <a:lnTo>
                    <a:pt x="495" y="3159"/>
                  </a:lnTo>
                  <a:lnTo>
                    <a:pt x="514" y="3191"/>
                  </a:lnTo>
                  <a:lnTo>
                    <a:pt x="541" y="3212"/>
                  </a:lnTo>
                  <a:lnTo>
                    <a:pt x="608" y="3233"/>
                  </a:lnTo>
                  <a:lnTo>
                    <a:pt x="627" y="3264"/>
                  </a:lnTo>
                  <a:lnTo>
                    <a:pt x="634" y="3296"/>
                  </a:lnTo>
                  <a:lnTo>
                    <a:pt x="634" y="3338"/>
                  </a:lnTo>
                  <a:lnTo>
                    <a:pt x="634" y="3422"/>
                  </a:lnTo>
                  <a:lnTo>
                    <a:pt x="634" y="3454"/>
                  </a:lnTo>
                  <a:lnTo>
                    <a:pt x="661" y="3559"/>
                  </a:lnTo>
                  <a:lnTo>
                    <a:pt x="700" y="3580"/>
                  </a:lnTo>
                  <a:lnTo>
                    <a:pt x="740" y="3643"/>
                  </a:lnTo>
                  <a:lnTo>
                    <a:pt x="740" y="3675"/>
                  </a:lnTo>
                  <a:lnTo>
                    <a:pt x="747" y="3717"/>
                  </a:lnTo>
                  <a:lnTo>
                    <a:pt x="747" y="3759"/>
                  </a:lnTo>
                  <a:lnTo>
                    <a:pt x="747" y="3791"/>
                  </a:lnTo>
                  <a:lnTo>
                    <a:pt x="747" y="3875"/>
                  </a:lnTo>
                  <a:lnTo>
                    <a:pt x="747" y="3991"/>
                  </a:lnTo>
                  <a:lnTo>
                    <a:pt x="747" y="4022"/>
                  </a:lnTo>
                  <a:lnTo>
                    <a:pt x="747" y="4054"/>
                  </a:lnTo>
                  <a:lnTo>
                    <a:pt x="753" y="4086"/>
                  </a:lnTo>
                  <a:lnTo>
                    <a:pt x="753" y="4117"/>
                  </a:lnTo>
                  <a:lnTo>
                    <a:pt x="769" y="4180"/>
                  </a:lnTo>
                  <a:lnTo>
                    <a:pt x="13" y="418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7" name="Freeform 3" descr="Granite"/>
            <p:cNvSpPr>
              <a:spLocks/>
            </p:cNvSpPr>
            <p:nvPr/>
          </p:nvSpPr>
          <p:spPr bwMode="auto">
            <a:xfrm>
              <a:off x="0" y="0"/>
              <a:ext cx="1027" cy="4320"/>
            </a:xfrm>
            <a:custGeom>
              <a:avLst/>
              <a:gdLst/>
              <a:ahLst/>
              <a:cxnLst>
                <a:cxn ang="0">
                  <a:pos x="726" y="0"/>
                </a:cxn>
                <a:cxn ang="0">
                  <a:pos x="787" y="23"/>
                </a:cxn>
                <a:cxn ang="0">
                  <a:pos x="826" y="65"/>
                </a:cxn>
                <a:cxn ang="0">
                  <a:pos x="853" y="170"/>
                </a:cxn>
                <a:cxn ang="0">
                  <a:pos x="886" y="339"/>
                </a:cxn>
                <a:cxn ang="0">
                  <a:pos x="959" y="465"/>
                </a:cxn>
                <a:cxn ang="0">
                  <a:pos x="1026" y="518"/>
                </a:cxn>
                <a:cxn ang="0">
                  <a:pos x="1026" y="644"/>
                </a:cxn>
                <a:cxn ang="0">
                  <a:pos x="1026" y="749"/>
                </a:cxn>
                <a:cxn ang="0">
                  <a:pos x="1012" y="897"/>
                </a:cxn>
                <a:cxn ang="0">
                  <a:pos x="999" y="1012"/>
                </a:cxn>
                <a:cxn ang="0">
                  <a:pos x="972" y="1055"/>
                </a:cxn>
                <a:cxn ang="0">
                  <a:pos x="919" y="1107"/>
                </a:cxn>
                <a:cxn ang="0">
                  <a:pos x="886" y="1160"/>
                </a:cxn>
                <a:cxn ang="0">
                  <a:pos x="806" y="1191"/>
                </a:cxn>
                <a:cxn ang="0">
                  <a:pos x="793" y="1339"/>
                </a:cxn>
                <a:cxn ang="0">
                  <a:pos x="793" y="1413"/>
                </a:cxn>
                <a:cxn ang="0">
                  <a:pos x="793" y="1549"/>
                </a:cxn>
                <a:cxn ang="0">
                  <a:pos x="793" y="1655"/>
                </a:cxn>
                <a:cxn ang="0">
                  <a:pos x="847" y="1844"/>
                </a:cxn>
                <a:cxn ang="0">
                  <a:pos x="860" y="1939"/>
                </a:cxn>
                <a:cxn ang="0">
                  <a:pos x="840" y="2023"/>
                </a:cxn>
                <a:cxn ang="0">
                  <a:pos x="813" y="2118"/>
                </a:cxn>
                <a:cxn ang="0">
                  <a:pos x="793" y="2244"/>
                </a:cxn>
                <a:cxn ang="0">
                  <a:pos x="773" y="2371"/>
                </a:cxn>
                <a:cxn ang="0">
                  <a:pos x="760" y="2465"/>
                </a:cxn>
                <a:cxn ang="0">
                  <a:pos x="661" y="2518"/>
                </a:cxn>
                <a:cxn ang="0">
                  <a:pos x="568" y="2634"/>
                </a:cxn>
                <a:cxn ang="0">
                  <a:pos x="508" y="2729"/>
                </a:cxn>
                <a:cxn ang="0">
                  <a:pos x="495" y="2834"/>
                </a:cxn>
                <a:cxn ang="0">
                  <a:pos x="495" y="2981"/>
                </a:cxn>
                <a:cxn ang="0">
                  <a:pos x="495" y="3129"/>
                </a:cxn>
                <a:cxn ang="0">
                  <a:pos x="514" y="3192"/>
                </a:cxn>
                <a:cxn ang="0">
                  <a:pos x="608" y="3234"/>
                </a:cxn>
                <a:cxn ang="0">
                  <a:pos x="634" y="3297"/>
                </a:cxn>
                <a:cxn ang="0">
                  <a:pos x="634" y="3423"/>
                </a:cxn>
                <a:cxn ang="0">
                  <a:pos x="661" y="3560"/>
                </a:cxn>
                <a:cxn ang="0">
                  <a:pos x="740" y="3644"/>
                </a:cxn>
                <a:cxn ang="0">
                  <a:pos x="747" y="3718"/>
                </a:cxn>
                <a:cxn ang="0">
                  <a:pos x="747" y="3792"/>
                </a:cxn>
                <a:cxn ang="0">
                  <a:pos x="747" y="3992"/>
                </a:cxn>
                <a:cxn ang="0">
                  <a:pos x="747" y="4055"/>
                </a:cxn>
                <a:cxn ang="0">
                  <a:pos x="753" y="4118"/>
                </a:cxn>
                <a:cxn ang="0">
                  <a:pos x="760" y="4181"/>
                </a:cxn>
                <a:cxn ang="0">
                  <a:pos x="740" y="4297"/>
                </a:cxn>
                <a:cxn ang="0">
                  <a:pos x="0" y="4319"/>
                </a:cxn>
              </a:cxnLst>
              <a:rect l="0" t="0" r="r" b="b"/>
              <a:pathLst>
                <a:path w="1027" h="4320">
                  <a:moveTo>
                    <a:pt x="0" y="0"/>
                  </a:moveTo>
                  <a:lnTo>
                    <a:pt x="726" y="0"/>
                  </a:lnTo>
                  <a:lnTo>
                    <a:pt x="740" y="0"/>
                  </a:lnTo>
                  <a:lnTo>
                    <a:pt x="787" y="23"/>
                  </a:lnTo>
                  <a:lnTo>
                    <a:pt x="806" y="54"/>
                  </a:lnTo>
                  <a:lnTo>
                    <a:pt x="826" y="65"/>
                  </a:lnTo>
                  <a:lnTo>
                    <a:pt x="840" y="128"/>
                  </a:lnTo>
                  <a:lnTo>
                    <a:pt x="853" y="170"/>
                  </a:lnTo>
                  <a:lnTo>
                    <a:pt x="873" y="254"/>
                  </a:lnTo>
                  <a:lnTo>
                    <a:pt x="886" y="339"/>
                  </a:lnTo>
                  <a:lnTo>
                    <a:pt x="906" y="423"/>
                  </a:lnTo>
                  <a:lnTo>
                    <a:pt x="959" y="465"/>
                  </a:lnTo>
                  <a:lnTo>
                    <a:pt x="1012" y="486"/>
                  </a:lnTo>
                  <a:lnTo>
                    <a:pt x="1026" y="518"/>
                  </a:lnTo>
                  <a:lnTo>
                    <a:pt x="1026" y="581"/>
                  </a:lnTo>
                  <a:lnTo>
                    <a:pt x="1026" y="644"/>
                  </a:lnTo>
                  <a:lnTo>
                    <a:pt x="1026" y="707"/>
                  </a:lnTo>
                  <a:lnTo>
                    <a:pt x="1026" y="749"/>
                  </a:lnTo>
                  <a:lnTo>
                    <a:pt x="1019" y="833"/>
                  </a:lnTo>
                  <a:lnTo>
                    <a:pt x="1012" y="897"/>
                  </a:lnTo>
                  <a:lnTo>
                    <a:pt x="1005" y="981"/>
                  </a:lnTo>
                  <a:lnTo>
                    <a:pt x="999" y="1012"/>
                  </a:lnTo>
                  <a:lnTo>
                    <a:pt x="986" y="1034"/>
                  </a:lnTo>
                  <a:lnTo>
                    <a:pt x="972" y="1055"/>
                  </a:lnTo>
                  <a:lnTo>
                    <a:pt x="959" y="1086"/>
                  </a:lnTo>
                  <a:lnTo>
                    <a:pt x="919" y="1107"/>
                  </a:lnTo>
                  <a:lnTo>
                    <a:pt x="899" y="1128"/>
                  </a:lnTo>
                  <a:lnTo>
                    <a:pt x="886" y="1160"/>
                  </a:lnTo>
                  <a:lnTo>
                    <a:pt x="847" y="1170"/>
                  </a:lnTo>
                  <a:lnTo>
                    <a:pt x="806" y="1191"/>
                  </a:lnTo>
                  <a:lnTo>
                    <a:pt x="800" y="1255"/>
                  </a:lnTo>
                  <a:lnTo>
                    <a:pt x="793" y="1339"/>
                  </a:lnTo>
                  <a:lnTo>
                    <a:pt x="793" y="1370"/>
                  </a:lnTo>
                  <a:lnTo>
                    <a:pt x="793" y="1413"/>
                  </a:lnTo>
                  <a:lnTo>
                    <a:pt x="793" y="1518"/>
                  </a:lnTo>
                  <a:lnTo>
                    <a:pt x="793" y="1549"/>
                  </a:lnTo>
                  <a:lnTo>
                    <a:pt x="793" y="1613"/>
                  </a:lnTo>
                  <a:lnTo>
                    <a:pt x="793" y="1655"/>
                  </a:lnTo>
                  <a:lnTo>
                    <a:pt x="806" y="1760"/>
                  </a:lnTo>
                  <a:lnTo>
                    <a:pt x="847" y="1844"/>
                  </a:lnTo>
                  <a:lnTo>
                    <a:pt x="860" y="1876"/>
                  </a:lnTo>
                  <a:lnTo>
                    <a:pt x="860" y="1939"/>
                  </a:lnTo>
                  <a:lnTo>
                    <a:pt x="853" y="1981"/>
                  </a:lnTo>
                  <a:lnTo>
                    <a:pt x="840" y="2023"/>
                  </a:lnTo>
                  <a:lnTo>
                    <a:pt x="826" y="2086"/>
                  </a:lnTo>
                  <a:lnTo>
                    <a:pt x="813" y="2118"/>
                  </a:lnTo>
                  <a:lnTo>
                    <a:pt x="800" y="2149"/>
                  </a:lnTo>
                  <a:lnTo>
                    <a:pt x="793" y="2244"/>
                  </a:lnTo>
                  <a:lnTo>
                    <a:pt x="780" y="2307"/>
                  </a:lnTo>
                  <a:lnTo>
                    <a:pt x="773" y="2371"/>
                  </a:lnTo>
                  <a:lnTo>
                    <a:pt x="766" y="2434"/>
                  </a:lnTo>
                  <a:lnTo>
                    <a:pt x="760" y="2465"/>
                  </a:lnTo>
                  <a:lnTo>
                    <a:pt x="714" y="2497"/>
                  </a:lnTo>
                  <a:lnTo>
                    <a:pt x="661" y="2518"/>
                  </a:lnTo>
                  <a:lnTo>
                    <a:pt x="634" y="2550"/>
                  </a:lnTo>
                  <a:lnTo>
                    <a:pt x="568" y="2634"/>
                  </a:lnTo>
                  <a:lnTo>
                    <a:pt x="514" y="2697"/>
                  </a:lnTo>
                  <a:lnTo>
                    <a:pt x="508" y="2729"/>
                  </a:lnTo>
                  <a:lnTo>
                    <a:pt x="495" y="2771"/>
                  </a:lnTo>
                  <a:lnTo>
                    <a:pt x="495" y="2834"/>
                  </a:lnTo>
                  <a:lnTo>
                    <a:pt x="495" y="2918"/>
                  </a:lnTo>
                  <a:lnTo>
                    <a:pt x="495" y="2981"/>
                  </a:lnTo>
                  <a:lnTo>
                    <a:pt x="495" y="3065"/>
                  </a:lnTo>
                  <a:lnTo>
                    <a:pt x="495" y="3129"/>
                  </a:lnTo>
                  <a:lnTo>
                    <a:pt x="495" y="3160"/>
                  </a:lnTo>
                  <a:lnTo>
                    <a:pt x="514" y="3192"/>
                  </a:lnTo>
                  <a:lnTo>
                    <a:pt x="541" y="3213"/>
                  </a:lnTo>
                  <a:lnTo>
                    <a:pt x="608" y="3234"/>
                  </a:lnTo>
                  <a:lnTo>
                    <a:pt x="627" y="3265"/>
                  </a:lnTo>
                  <a:lnTo>
                    <a:pt x="634" y="3297"/>
                  </a:lnTo>
                  <a:lnTo>
                    <a:pt x="634" y="3339"/>
                  </a:lnTo>
                  <a:lnTo>
                    <a:pt x="634" y="3423"/>
                  </a:lnTo>
                  <a:lnTo>
                    <a:pt x="634" y="3455"/>
                  </a:lnTo>
                  <a:lnTo>
                    <a:pt x="661" y="3560"/>
                  </a:lnTo>
                  <a:lnTo>
                    <a:pt x="700" y="3581"/>
                  </a:lnTo>
                  <a:lnTo>
                    <a:pt x="740" y="3644"/>
                  </a:lnTo>
                  <a:lnTo>
                    <a:pt x="740" y="3676"/>
                  </a:lnTo>
                  <a:lnTo>
                    <a:pt x="747" y="3718"/>
                  </a:lnTo>
                  <a:lnTo>
                    <a:pt x="747" y="3760"/>
                  </a:lnTo>
                  <a:lnTo>
                    <a:pt x="747" y="3792"/>
                  </a:lnTo>
                  <a:lnTo>
                    <a:pt x="747" y="3876"/>
                  </a:lnTo>
                  <a:lnTo>
                    <a:pt x="747" y="3992"/>
                  </a:lnTo>
                  <a:lnTo>
                    <a:pt x="747" y="4023"/>
                  </a:lnTo>
                  <a:lnTo>
                    <a:pt x="747" y="4055"/>
                  </a:lnTo>
                  <a:lnTo>
                    <a:pt x="753" y="4087"/>
                  </a:lnTo>
                  <a:lnTo>
                    <a:pt x="753" y="4118"/>
                  </a:lnTo>
                  <a:lnTo>
                    <a:pt x="760" y="4150"/>
                  </a:lnTo>
                  <a:lnTo>
                    <a:pt x="760" y="4181"/>
                  </a:lnTo>
                  <a:lnTo>
                    <a:pt x="747" y="4266"/>
                  </a:lnTo>
                  <a:lnTo>
                    <a:pt x="740" y="4297"/>
                  </a:lnTo>
                  <a:lnTo>
                    <a:pt x="727" y="4319"/>
                  </a:lnTo>
                  <a:lnTo>
                    <a:pt x="0" y="4319"/>
                  </a:lnTo>
                  <a:lnTo>
                    <a:pt x="0" y="0"/>
                  </a:lnTo>
                </a:path>
              </a:pathLst>
            </a:custGeom>
            <a:blipFill dpi="0" rotWithShape="0">
              <a:blip r:embed="rId13" cstate="print"/>
              <a:srcRect/>
              <a:tile tx="0" ty="0" sx="100000" sy="100000" flip="none" algn="tl"/>
            </a:blip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35" name="Group 11"/>
          <p:cNvGrpSpPr>
            <a:grpSpLocks/>
          </p:cNvGrpSpPr>
          <p:nvPr/>
        </p:nvGrpSpPr>
        <p:grpSpPr bwMode="auto">
          <a:xfrm>
            <a:off x="554038" y="0"/>
            <a:ext cx="1081087" cy="6859588"/>
            <a:chOff x="349" y="0"/>
            <a:chExt cx="681" cy="4321"/>
          </a:xfrm>
        </p:grpSpPr>
        <p:sp>
          <p:nvSpPr>
            <p:cNvPr id="1029" name="Freeform 5"/>
            <p:cNvSpPr>
              <a:spLocks/>
            </p:cNvSpPr>
            <p:nvPr/>
          </p:nvSpPr>
          <p:spPr bwMode="auto">
            <a:xfrm>
              <a:off x="661" y="479"/>
              <a:ext cx="369" cy="1340"/>
            </a:xfrm>
            <a:custGeom>
              <a:avLst/>
              <a:gdLst/>
              <a:ahLst/>
              <a:cxnLst>
                <a:cxn ang="0">
                  <a:pos x="306" y="73"/>
                </a:cxn>
                <a:cxn ang="0">
                  <a:pos x="299" y="136"/>
                </a:cxn>
                <a:cxn ang="0">
                  <a:pos x="299" y="200"/>
                </a:cxn>
                <a:cxn ang="0">
                  <a:pos x="285" y="263"/>
                </a:cxn>
                <a:cxn ang="0">
                  <a:pos x="285" y="326"/>
                </a:cxn>
                <a:cxn ang="0">
                  <a:pos x="279" y="379"/>
                </a:cxn>
                <a:cxn ang="0">
                  <a:pos x="266" y="442"/>
                </a:cxn>
                <a:cxn ang="0">
                  <a:pos x="219" y="463"/>
                </a:cxn>
                <a:cxn ang="0">
                  <a:pos x="179" y="463"/>
                </a:cxn>
                <a:cxn ang="0">
                  <a:pos x="139" y="526"/>
                </a:cxn>
                <a:cxn ang="0">
                  <a:pos x="99" y="536"/>
                </a:cxn>
                <a:cxn ang="0">
                  <a:pos x="60" y="579"/>
                </a:cxn>
                <a:cxn ang="0">
                  <a:pos x="39" y="642"/>
                </a:cxn>
                <a:cxn ang="0">
                  <a:pos x="53" y="705"/>
                </a:cxn>
                <a:cxn ang="0">
                  <a:pos x="26" y="758"/>
                </a:cxn>
                <a:cxn ang="0">
                  <a:pos x="0" y="842"/>
                </a:cxn>
                <a:cxn ang="0">
                  <a:pos x="39" y="884"/>
                </a:cxn>
                <a:cxn ang="0">
                  <a:pos x="53" y="937"/>
                </a:cxn>
                <a:cxn ang="0">
                  <a:pos x="39" y="1010"/>
                </a:cxn>
                <a:cxn ang="0">
                  <a:pos x="26" y="1073"/>
                </a:cxn>
                <a:cxn ang="0">
                  <a:pos x="26" y="1137"/>
                </a:cxn>
                <a:cxn ang="0">
                  <a:pos x="73" y="1189"/>
                </a:cxn>
                <a:cxn ang="0">
                  <a:pos x="86" y="1252"/>
                </a:cxn>
                <a:cxn ang="0">
                  <a:pos x="126" y="1284"/>
                </a:cxn>
                <a:cxn ang="0">
                  <a:pos x="151" y="1312"/>
                </a:cxn>
                <a:cxn ang="0">
                  <a:pos x="134" y="1228"/>
                </a:cxn>
                <a:cxn ang="0">
                  <a:pos x="130" y="1129"/>
                </a:cxn>
                <a:cxn ang="0">
                  <a:pos x="127" y="997"/>
                </a:cxn>
                <a:cxn ang="0">
                  <a:pos x="134" y="823"/>
                </a:cxn>
                <a:cxn ang="0">
                  <a:pos x="142" y="736"/>
                </a:cxn>
                <a:cxn ang="0">
                  <a:pos x="185" y="700"/>
                </a:cxn>
                <a:cxn ang="0">
                  <a:pos x="242" y="652"/>
                </a:cxn>
                <a:cxn ang="0">
                  <a:pos x="290" y="619"/>
                </a:cxn>
                <a:cxn ang="0">
                  <a:pos x="340" y="538"/>
                </a:cxn>
                <a:cxn ang="0">
                  <a:pos x="352" y="430"/>
                </a:cxn>
                <a:cxn ang="0">
                  <a:pos x="364" y="298"/>
                </a:cxn>
                <a:cxn ang="0">
                  <a:pos x="364" y="226"/>
                </a:cxn>
                <a:cxn ang="0">
                  <a:pos x="368" y="124"/>
                </a:cxn>
                <a:cxn ang="0">
                  <a:pos x="338" y="52"/>
                </a:cxn>
                <a:cxn ang="0">
                  <a:pos x="326" y="0"/>
                </a:cxn>
              </a:cxnLst>
              <a:rect l="0" t="0" r="r" b="b"/>
              <a:pathLst>
                <a:path w="369" h="1340">
                  <a:moveTo>
                    <a:pt x="361" y="58"/>
                  </a:moveTo>
                  <a:lnTo>
                    <a:pt x="306" y="73"/>
                  </a:lnTo>
                  <a:lnTo>
                    <a:pt x="306" y="105"/>
                  </a:lnTo>
                  <a:lnTo>
                    <a:pt x="299" y="136"/>
                  </a:lnTo>
                  <a:lnTo>
                    <a:pt x="299" y="168"/>
                  </a:lnTo>
                  <a:lnTo>
                    <a:pt x="299" y="200"/>
                  </a:lnTo>
                  <a:lnTo>
                    <a:pt x="292" y="231"/>
                  </a:lnTo>
                  <a:lnTo>
                    <a:pt x="285" y="263"/>
                  </a:lnTo>
                  <a:lnTo>
                    <a:pt x="285" y="294"/>
                  </a:lnTo>
                  <a:lnTo>
                    <a:pt x="285" y="326"/>
                  </a:lnTo>
                  <a:lnTo>
                    <a:pt x="285" y="357"/>
                  </a:lnTo>
                  <a:lnTo>
                    <a:pt x="279" y="379"/>
                  </a:lnTo>
                  <a:lnTo>
                    <a:pt x="272" y="410"/>
                  </a:lnTo>
                  <a:lnTo>
                    <a:pt x="266" y="442"/>
                  </a:lnTo>
                  <a:lnTo>
                    <a:pt x="239" y="463"/>
                  </a:lnTo>
                  <a:lnTo>
                    <a:pt x="219" y="463"/>
                  </a:lnTo>
                  <a:lnTo>
                    <a:pt x="199" y="463"/>
                  </a:lnTo>
                  <a:lnTo>
                    <a:pt x="179" y="463"/>
                  </a:lnTo>
                  <a:lnTo>
                    <a:pt x="159" y="505"/>
                  </a:lnTo>
                  <a:lnTo>
                    <a:pt x="139" y="526"/>
                  </a:lnTo>
                  <a:lnTo>
                    <a:pt x="119" y="526"/>
                  </a:lnTo>
                  <a:lnTo>
                    <a:pt x="99" y="536"/>
                  </a:lnTo>
                  <a:lnTo>
                    <a:pt x="79" y="558"/>
                  </a:lnTo>
                  <a:lnTo>
                    <a:pt x="60" y="579"/>
                  </a:lnTo>
                  <a:lnTo>
                    <a:pt x="46" y="610"/>
                  </a:lnTo>
                  <a:lnTo>
                    <a:pt x="39" y="642"/>
                  </a:lnTo>
                  <a:lnTo>
                    <a:pt x="39" y="673"/>
                  </a:lnTo>
                  <a:lnTo>
                    <a:pt x="53" y="705"/>
                  </a:lnTo>
                  <a:lnTo>
                    <a:pt x="39" y="736"/>
                  </a:lnTo>
                  <a:lnTo>
                    <a:pt x="26" y="758"/>
                  </a:lnTo>
                  <a:lnTo>
                    <a:pt x="6" y="800"/>
                  </a:lnTo>
                  <a:lnTo>
                    <a:pt x="0" y="842"/>
                  </a:lnTo>
                  <a:lnTo>
                    <a:pt x="19" y="873"/>
                  </a:lnTo>
                  <a:lnTo>
                    <a:pt x="39" y="884"/>
                  </a:lnTo>
                  <a:lnTo>
                    <a:pt x="46" y="915"/>
                  </a:lnTo>
                  <a:lnTo>
                    <a:pt x="53" y="937"/>
                  </a:lnTo>
                  <a:lnTo>
                    <a:pt x="53" y="968"/>
                  </a:lnTo>
                  <a:lnTo>
                    <a:pt x="39" y="1010"/>
                  </a:lnTo>
                  <a:lnTo>
                    <a:pt x="39" y="1042"/>
                  </a:lnTo>
                  <a:lnTo>
                    <a:pt x="26" y="1073"/>
                  </a:lnTo>
                  <a:lnTo>
                    <a:pt x="19" y="1105"/>
                  </a:lnTo>
                  <a:lnTo>
                    <a:pt x="26" y="1137"/>
                  </a:lnTo>
                  <a:lnTo>
                    <a:pt x="53" y="1158"/>
                  </a:lnTo>
                  <a:lnTo>
                    <a:pt x="73" y="1189"/>
                  </a:lnTo>
                  <a:lnTo>
                    <a:pt x="79" y="1221"/>
                  </a:lnTo>
                  <a:lnTo>
                    <a:pt x="86" y="1252"/>
                  </a:lnTo>
                  <a:lnTo>
                    <a:pt x="106" y="1263"/>
                  </a:lnTo>
                  <a:lnTo>
                    <a:pt x="126" y="1284"/>
                  </a:lnTo>
                  <a:lnTo>
                    <a:pt x="161" y="1339"/>
                  </a:lnTo>
                  <a:lnTo>
                    <a:pt x="151" y="1312"/>
                  </a:lnTo>
                  <a:lnTo>
                    <a:pt x="142" y="1261"/>
                  </a:lnTo>
                  <a:lnTo>
                    <a:pt x="134" y="1228"/>
                  </a:lnTo>
                  <a:lnTo>
                    <a:pt x="127" y="1165"/>
                  </a:lnTo>
                  <a:lnTo>
                    <a:pt x="130" y="1129"/>
                  </a:lnTo>
                  <a:lnTo>
                    <a:pt x="127" y="1087"/>
                  </a:lnTo>
                  <a:lnTo>
                    <a:pt x="127" y="997"/>
                  </a:lnTo>
                  <a:lnTo>
                    <a:pt x="130" y="910"/>
                  </a:lnTo>
                  <a:lnTo>
                    <a:pt x="134" y="823"/>
                  </a:lnTo>
                  <a:lnTo>
                    <a:pt x="134" y="787"/>
                  </a:lnTo>
                  <a:lnTo>
                    <a:pt x="142" y="736"/>
                  </a:lnTo>
                  <a:lnTo>
                    <a:pt x="158" y="709"/>
                  </a:lnTo>
                  <a:lnTo>
                    <a:pt x="185" y="700"/>
                  </a:lnTo>
                  <a:lnTo>
                    <a:pt x="223" y="688"/>
                  </a:lnTo>
                  <a:lnTo>
                    <a:pt x="242" y="652"/>
                  </a:lnTo>
                  <a:lnTo>
                    <a:pt x="263" y="628"/>
                  </a:lnTo>
                  <a:lnTo>
                    <a:pt x="290" y="619"/>
                  </a:lnTo>
                  <a:lnTo>
                    <a:pt x="304" y="592"/>
                  </a:lnTo>
                  <a:lnTo>
                    <a:pt x="340" y="538"/>
                  </a:lnTo>
                  <a:lnTo>
                    <a:pt x="340" y="496"/>
                  </a:lnTo>
                  <a:lnTo>
                    <a:pt x="352" y="430"/>
                  </a:lnTo>
                  <a:lnTo>
                    <a:pt x="359" y="358"/>
                  </a:lnTo>
                  <a:lnTo>
                    <a:pt x="364" y="298"/>
                  </a:lnTo>
                  <a:lnTo>
                    <a:pt x="364" y="262"/>
                  </a:lnTo>
                  <a:lnTo>
                    <a:pt x="364" y="226"/>
                  </a:lnTo>
                  <a:lnTo>
                    <a:pt x="368" y="184"/>
                  </a:lnTo>
                  <a:lnTo>
                    <a:pt x="368" y="124"/>
                  </a:lnTo>
                  <a:lnTo>
                    <a:pt x="364" y="94"/>
                  </a:lnTo>
                  <a:lnTo>
                    <a:pt x="338" y="52"/>
                  </a:lnTo>
                  <a:lnTo>
                    <a:pt x="345" y="10"/>
                  </a:lnTo>
                  <a:lnTo>
                    <a:pt x="326" y="0"/>
                  </a:lnTo>
                  <a:lnTo>
                    <a:pt x="338" y="4"/>
                  </a:lnTo>
                </a:path>
              </a:pathLst>
            </a:custGeom>
            <a:solidFill>
              <a:srgbClr val="393939">
                <a:alpha val="50000"/>
              </a:srgbClr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349" y="1824"/>
              <a:ext cx="513" cy="1378"/>
            </a:xfrm>
            <a:custGeom>
              <a:avLst/>
              <a:gdLst/>
              <a:ahLst/>
              <a:cxnLst>
                <a:cxn ang="0">
                  <a:pos x="477" y="61"/>
                </a:cxn>
                <a:cxn ang="0">
                  <a:pos x="451" y="114"/>
                </a:cxn>
                <a:cxn ang="0">
                  <a:pos x="444" y="167"/>
                </a:cxn>
                <a:cxn ang="0">
                  <a:pos x="444" y="230"/>
                </a:cxn>
                <a:cxn ang="0">
                  <a:pos x="424" y="282"/>
                </a:cxn>
                <a:cxn ang="0">
                  <a:pos x="385" y="303"/>
                </a:cxn>
                <a:cxn ang="0">
                  <a:pos x="358" y="346"/>
                </a:cxn>
                <a:cxn ang="0">
                  <a:pos x="358" y="409"/>
                </a:cxn>
                <a:cxn ang="0">
                  <a:pos x="318" y="440"/>
                </a:cxn>
                <a:cxn ang="0">
                  <a:pos x="265" y="493"/>
                </a:cxn>
                <a:cxn ang="0">
                  <a:pos x="186" y="567"/>
                </a:cxn>
                <a:cxn ang="0">
                  <a:pos x="179" y="672"/>
                </a:cxn>
                <a:cxn ang="0">
                  <a:pos x="133" y="682"/>
                </a:cxn>
                <a:cxn ang="0">
                  <a:pos x="73" y="725"/>
                </a:cxn>
                <a:cxn ang="0">
                  <a:pos x="33" y="809"/>
                </a:cxn>
                <a:cxn ang="0">
                  <a:pos x="13" y="935"/>
                </a:cxn>
                <a:cxn ang="0">
                  <a:pos x="0" y="1030"/>
                </a:cxn>
                <a:cxn ang="0">
                  <a:pos x="13" y="1156"/>
                </a:cxn>
                <a:cxn ang="0">
                  <a:pos x="33" y="1304"/>
                </a:cxn>
                <a:cxn ang="0">
                  <a:pos x="73" y="1377"/>
                </a:cxn>
                <a:cxn ang="0">
                  <a:pos x="133" y="1377"/>
                </a:cxn>
                <a:cxn ang="0">
                  <a:pos x="146" y="1313"/>
                </a:cxn>
                <a:cxn ang="0">
                  <a:pos x="146" y="1178"/>
                </a:cxn>
                <a:cxn ang="0">
                  <a:pos x="143" y="1049"/>
                </a:cxn>
                <a:cxn ang="0">
                  <a:pos x="155" y="923"/>
                </a:cxn>
                <a:cxn ang="0">
                  <a:pos x="196" y="842"/>
                </a:cxn>
                <a:cxn ang="0">
                  <a:pos x="238" y="779"/>
                </a:cxn>
                <a:cxn ang="0">
                  <a:pos x="286" y="728"/>
                </a:cxn>
                <a:cxn ang="0">
                  <a:pos x="341" y="689"/>
                </a:cxn>
                <a:cxn ang="0">
                  <a:pos x="380" y="665"/>
                </a:cxn>
                <a:cxn ang="0">
                  <a:pos x="416" y="620"/>
                </a:cxn>
                <a:cxn ang="0">
                  <a:pos x="421" y="548"/>
                </a:cxn>
                <a:cxn ang="0">
                  <a:pos x="443" y="419"/>
                </a:cxn>
                <a:cxn ang="0">
                  <a:pos x="455" y="320"/>
                </a:cxn>
                <a:cxn ang="0">
                  <a:pos x="481" y="266"/>
                </a:cxn>
                <a:cxn ang="0">
                  <a:pos x="491" y="206"/>
                </a:cxn>
                <a:cxn ang="0">
                  <a:pos x="512" y="128"/>
                </a:cxn>
                <a:cxn ang="0">
                  <a:pos x="498" y="0"/>
                </a:cxn>
              </a:cxnLst>
              <a:rect l="0" t="0" r="r" b="b"/>
              <a:pathLst>
                <a:path w="513" h="1378">
                  <a:moveTo>
                    <a:pt x="498" y="0"/>
                  </a:moveTo>
                  <a:lnTo>
                    <a:pt x="477" y="61"/>
                  </a:lnTo>
                  <a:lnTo>
                    <a:pt x="471" y="93"/>
                  </a:lnTo>
                  <a:lnTo>
                    <a:pt x="451" y="114"/>
                  </a:lnTo>
                  <a:lnTo>
                    <a:pt x="444" y="145"/>
                  </a:lnTo>
                  <a:lnTo>
                    <a:pt x="444" y="167"/>
                  </a:lnTo>
                  <a:lnTo>
                    <a:pt x="451" y="198"/>
                  </a:lnTo>
                  <a:lnTo>
                    <a:pt x="444" y="230"/>
                  </a:lnTo>
                  <a:lnTo>
                    <a:pt x="444" y="261"/>
                  </a:lnTo>
                  <a:lnTo>
                    <a:pt x="424" y="282"/>
                  </a:lnTo>
                  <a:lnTo>
                    <a:pt x="404" y="293"/>
                  </a:lnTo>
                  <a:lnTo>
                    <a:pt x="385" y="303"/>
                  </a:lnTo>
                  <a:lnTo>
                    <a:pt x="358" y="324"/>
                  </a:lnTo>
                  <a:lnTo>
                    <a:pt x="358" y="346"/>
                  </a:lnTo>
                  <a:lnTo>
                    <a:pt x="358" y="377"/>
                  </a:lnTo>
                  <a:lnTo>
                    <a:pt x="358" y="409"/>
                  </a:lnTo>
                  <a:lnTo>
                    <a:pt x="344" y="419"/>
                  </a:lnTo>
                  <a:lnTo>
                    <a:pt x="318" y="440"/>
                  </a:lnTo>
                  <a:lnTo>
                    <a:pt x="285" y="493"/>
                  </a:lnTo>
                  <a:lnTo>
                    <a:pt x="265" y="493"/>
                  </a:lnTo>
                  <a:lnTo>
                    <a:pt x="225" y="514"/>
                  </a:lnTo>
                  <a:lnTo>
                    <a:pt x="186" y="567"/>
                  </a:lnTo>
                  <a:lnTo>
                    <a:pt x="186" y="598"/>
                  </a:lnTo>
                  <a:lnTo>
                    <a:pt x="179" y="672"/>
                  </a:lnTo>
                  <a:lnTo>
                    <a:pt x="152" y="682"/>
                  </a:lnTo>
                  <a:lnTo>
                    <a:pt x="133" y="682"/>
                  </a:lnTo>
                  <a:lnTo>
                    <a:pt x="112" y="703"/>
                  </a:lnTo>
                  <a:lnTo>
                    <a:pt x="73" y="725"/>
                  </a:lnTo>
                  <a:lnTo>
                    <a:pt x="33" y="777"/>
                  </a:lnTo>
                  <a:lnTo>
                    <a:pt x="33" y="809"/>
                  </a:lnTo>
                  <a:lnTo>
                    <a:pt x="39" y="872"/>
                  </a:lnTo>
                  <a:lnTo>
                    <a:pt x="13" y="935"/>
                  </a:lnTo>
                  <a:lnTo>
                    <a:pt x="0" y="967"/>
                  </a:lnTo>
                  <a:lnTo>
                    <a:pt x="0" y="1030"/>
                  </a:lnTo>
                  <a:lnTo>
                    <a:pt x="6" y="1093"/>
                  </a:lnTo>
                  <a:lnTo>
                    <a:pt x="13" y="1156"/>
                  </a:lnTo>
                  <a:lnTo>
                    <a:pt x="13" y="1240"/>
                  </a:lnTo>
                  <a:lnTo>
                    <a:pt x="33" y="1304"/>
                  </a:lnTo>
                  <a:lnTo>
                    <a:pt x="33" y="1367"/>
                  </a:lnTo>
                  <a:lnTo>
                    <a:pt x="73" y="1377"/>
                  </a:lnTo>
                  <a:lnTo>
                    <a:pt x="93" y="1377"/>
                  </a:lnTo>
                  <a:lnTo>
                    <a:pt x="133" y="1377"/>
                  </a:lnTo>
                  <a:lnTo>
                    <a:pt x="143" y="1358"/>
                  </a:lnTo>
                  <a:lnTo>
                    <a:pt x="146" y="1313"/>
                  </a:lnTo>
                  <a:lnTo>
                    <a:pt x="146" y="1247"/>
                  </a:lnTo>
                  <a:lnTo>
                    <a:pt x="146" y="1178"/>
                  </a:lnTo>
                  <a:lnTo>
                    <a:pt x="146" y="1115"/>
                  </a:lnTo>
                  <a:lnTo>
                    <a:pt x="143" y="1049"/>
                  </a:lnTo>
                  <a:lnTo>
                    <a:pt x="148" y="977"/>
                  </a:lnTo>
                  <a:lnTo>
                    <a:pt x="155" y="923"/>
                  </a:lnTo>
                  <a:lnTo>
                    <a:pt x="163" y="878"/>
                  </a:lnTo>
                  <a:lnTo>
                    <a:pt x="196" y="842"/>
                  </a:lnTo>
                  <a:lnTo>
                    <a:pt x="220" y="812"/>
                  </a:lnTo>
                  <a:lnTo>
                    <a:pt x="238" y="779"/>
                  </a:lnTo>
                  <a:lnTo>
                    <a:pt x="269" y="752"/>
                  </a:lnTo>
                  <a:lnTo>
                    <a:pt x="286" y="728"/>
                  </a:lnTo>
                  <a:lnTo>
                    <a:pt x="310" y="698"/>
                  </a:lnTo>
                  <a:lnTo>
                    <a:pt x="341" y="689"/>
                  </a:lnTo>
                  <a:lnTo>
                    <a:pt x="361" y="677"/>
                  </a:lnTo>
                  <a:lnTo>
                    <a:pt x="380" y="665"/>
                  </a:lnTo>
                  <a:lnTo>
                    <a:pt x="409" y="650"/>
                  </a:lnTo>
                  <a:lnTo>
                    <a:pt x="416" y="620"/>
                  </a:lnTo>
                  <a:lnTo>
                    <a:pt x="421" y="581"/>
                  </a:lnTo>
                  <a:lnTo>
                    <a:pt x="421" y="548"/>
                  </a:lnTo>
                  <a:lnTo>
                    <a:pt x="431" y="479"/>
                  </a:lnTo>
                  <a:lnTo>
                    <a:pt x="443" y="419"/>
                  </a:lnTo>
                  <a:lnTo>
                    <a:pt x="445" y="371"/>
                  </a:lnTo>
                  <a:lnTo>
                    <a:pt x="455" y="320"/>
                  </a:lnTo>
                  <a:lnTo>
                    <a:pt x="467" y="296"/>
                  </a:lnTo>
                  <a:lnTo>
                    <a:pt x="481" y="266"/>
                  </a:lnTo>
                  <a:lnTo>
                    <a:pt x="481" y="236"/>
                  </a:lnTo>
                  <a:lnTo>
                    <a:pt x="491" y="206"/>
                  </a:lnTo>
                  <a:lnTo>
                    <a:pt x="496" y="176"/>
                  </a:lnTo>
                  <a:lnTo>
                    <a:pt x="512" y="128"/>
                  </a:lnTo>
                  <a:lnTo>
                    <a:pt x="508" y="74"/>
                  </a:lnTo>
                  <a:lnTo>
                    <a:pt x="498" y="0"/>
                  </a:lnTo>
                </a:path>
              </a:pathLst>
            </a:custGeom>
            <a:solidFill>
              <a:srgbClr val="393939">
                <a:alpha val="50000"/>
              </a:srgbClr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585" y="3254"/>
              <a:ext cx="178" cy="1067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20" y="0"/>
                </a:cxn>
                <a:cxn ang="0">
                  <a:pos x="47" y="38"/>
                </a:cxn>
                <a:cxn ang="0">
                  <a:pos x="50" y="77"/>
                </a:cxn>
                <a:cxn ang="0">
                  <a:pos x="45" y="133"/>
                </a:cxn>
                <a:cxn ang="0">
                  <a:pos x="45" y="208"/>
                </a:cxn>
                <a:cxn ang="0">
                  <a:pos x="60" y="256"/>
                </a:cxn>
                <a:cxn ang="0">
                  <a:pos x="69" y="279"/>
                </a:cxn>
                <a:cxn ang="0">
                  <a:pos x="80" y="302"/>
                </a:cxn>
                <a:cxn ang="0">
                  <a:pos x="119" y="336"/>
                </a:cxn>
                <a:cxn ang="0">
                  <a:pos x="158" y="396"/>
                </a:cxn>
                <a:cxn ang="0">
                  <a:pos x="161" y="434"/>
                </a:cxn>
                <a:cxn ang="0">
                  <a:pos x="165" y="476"/>
                </a:cxn>
                <a:cxn ang="0">
                  <a:pos x="161" y="538"/>
                </a:cxn>
                <a:cxn ang="0">
                  <a:pos x="167" y="583"/>
                </a:cxn>
                <a:cxn ang="0">
                  <a:pos x="158" y="649"/>
                </a:cxn>
                <a:cxn ang="0">
                  <a:pos x="161" y="681"/>
                </a:cxn>
                <a:cxn ang="0">
                  <a:pos x="161" y="714"/>
                </a:cxn>
                <a:cxn ang="0">
                  <a:pos x="165" y="744"/>
                </a:cxn>
                <a:cxn ang="0">
                  <a:pos x="160" y="784"/>
                </a:cxn>
                <a:cxn ang="0">
                  <a:pos x="166" y="825"/>
                </a:cxn>
                <a:cxn ang="0">
                  <a:pos x="166" y="856"/>
                </a:cxn>
                <a:cxn ang="0">
                  <a:pos x="173" y="888"/>
                </a:cxn>
                <a:cxn ang="0">
                  <a:pos x="177" y="923"/>
                </a:cxn>
                <a:cxn ang="0">
                  <a:pos x="173" y="950"/>
                </a:cxn>
                <a:cxn ang="0">
                  <a:pos x="173" y="982"/>
                </a:cxn>
                <a:cxn ang="0">
                  <a:pos x="166" y="1013"/>
                </a:cxn>
                <a:cxn ang="0">
                  <a:pos x="146" y="1066"/>
                </a:cxn>
                <a:cxn ang="0">
                  <a:pos x="26" y="1065"/>
                </a:cxn>
                <a:cxn ang="0">
                  <a:pos x="48" y="1034"/>
                </a:cxn>
                <a:cxn ang="0">
                  <a:pos x="61" y="1003"/>
                </a:cxn>
                <a:cxn ang="0">
                  <a:pos x="80" y="982"/>
                </a:cxn>
                <a:cxn ang="0">
                  <a:pos x="94" y="960"/>
                </a:cxn>
                <a:cxn ang="0">
                  <a:pos x="101" y="930"/>
                </a:cxn>
                <a:cxn ang="0">
                  <a:pos x="94" y="888"/>
                </a:cxn>
                <a:cxn ang="0">
                  <a:pos x="94" y="846"/>
                </a:cxn>
                <a:cxn ang="0">
                  <a:pos x="80" y="804"/>
                </a:cxn>
                <a:cxn ang="0">
                  <a:pos x="74" y="773"/>
                </a:cxn>
                <a:cxn ang="0">
                  <a:pos x="61" y="741"/>
                </a:cxn>
                <a:cxn ang="0">
                  <a:pos x="74" y="710"/>
                </a:cxn>
                <a:cxn ang="0">
                  <a:pos x="80" y="637"/>
                </a:cxn>
                <a:cxn ang="0">
                  <a:pos x="87" y="606"/>
                </a:cxn>
                <a:cxn ang="0">
                  <a:pos x="87" y="584"/>
                </a:cxn>
                <a:cxn ang="0">
                  <a:pos x="87" y="542"/>
                </a:cxn>
                <a:cxn ang="0">
                  <a:pos x="80" y="512"/>
                </a:cxn>
                <a:cxn ang="0">
                  <a:pos x="80" y="438"/>
                </a:cxn>
                <a:cxn ang="0">
                  <a:pos x="67" y="407"/>
                </a:cxn>
                <a:cxn ang="0">
                  <a:pos x="61" y="386"/>
                </a:cxn>
                <a:cxn ang="0">
                  <a:pos x="54" y="302"/>
                </a:cxn>
                <a:cxn ang="0">
                  <a:pos x="45" y="300"/>
                </a:cxn>
                <a:cxn ang="0">
                  <a:pos x="24" y="250"/>
                </a:cxn>
                <a:cxn ang="0">
                  <a:pos x="18" y="208"/>
                </a:cxn>
                <a:cxn ang="0">
                  <a:pos x="15" y="119"/>
                </a:cxn>
              </a:cxnLst>
              <a:rect l="0" t="0" r="r" b="b"/>
              <a:pathLst>
                <a:path w="178" h="1067">
                  <a:moveTo>
                    <a:pt x="0" y="26"/>
                  </a:moveTo>
                  <a:lnTo>
                    <a:pt x="20" y="0"/>
                  </a:lnTo>
                  <a:lnTo>
                    <a:pt x="47" y="38"/>
                  </a:lnTo>
                  <a:lnTo>
                    <a:pt x="50" y="77"/>
                  </a:lnTo>
                  <a:lnTo>
                    <a:pt x="45" y="133"/>
                  </a:lnTo>
                  <a:lnTo>
                    <a:pt x="45" y="208"/>
                  </a:lnTo>
                  <a:lnTo>
                    <a:pt x="60" y="256"/>
                  </a:lnTo>
                  <a:lnTo>
                    <a:pt x="69" y="279"/>
                  </a:lnTo>
                  <a:lnTo>
                    <a:pt x="80" y="302"/>
                  </a:lnTo>
                  <a:lnTo>
                    <a:pt x="119" y="336"/>
                  </a:lnTo>
                  <a:lnTo>
                    <a:pt x="158" y="396"/>
                  </a:lnTo>
                  <a:lnTo>
                    <a:pt x="161" y="434"/>
                  </a:lnTo>
                  <a:lnTo>
                    <a:pt x="165" y="476"/>
                  </a:lnTo>
                  <a:lnTo>
                    <a:pt x="161" y="538"/>
                  </a:lnTo>
                  <a:lnTo>
                    <a:pt x="167" y="583"/>
                  </a:lnTo>
                  <a:lnTo>
                    <a:pt x="158" y="649"/>
                  </a:lnTo>
                  <a:lnTo>
                    <a:pt x="161" y="681"/>
                  </a:lnTo>
                  <a:lnTo>
                    <a:pt x="161" y="714"/>
                  </a:lnTo>
                  <a:lnTo>
                    <a:pt x="165" y="744"/>
                  </a:lnTo>
                  <a:lnTo>
                    <a:pt x="160" y="784"/>
                  </a:lnTo>
                  <a:lnTo>
                    <a:pt x="166" y="825"/>
                  </a:lnTo>
                  <a:lnTo>
                    <a:pt x="166" y="856"/>
                  </a:lnTo>
                  <a:lnTo>
                    <a:pt x="173" y="888"/>
                  </a:lnTo>
                  <a:lnTo>
                    <a:pt x="177" y="923"/>
                  </a:lnTo>
                  <a:lnTo>
                    <a:pt x="173" y="950"/>
                  </a:lnTo>
                  <a:lnTo>
                    <a:pt x="173" y="982"/>
                  </a:lnTo>
                  <a:lnTo>
                    <a:pt x="166" y="1013"/>
                  </a:lnTo>
                  <a:lnTo>
                    <a:pt x="146" y="1066"/>
                  </a:lnTo>
                  <a:lnTo>
                    <a:pt x="26" y="1065"/>
                  </a:lnTo>
                  <a:lnTo>
                    <a:pt x="48" y="1034"/>
                  </a:lnTo>
                  <a:lnTo>
                    <a:pt x="61" y="1003"/>
                  </a:lnTo>
                  <a:lnTo>
                    <a:pt x="80" y="982"/>
                  </a:lnTo>
                  <a:lnTo>
                    <a:pt x="94" y="960"/>
                  </a:lnTo>
                  <a:lnTo>
                    <a:pt x="101" y="930"/>
                  </a:lnTo>
                  <a:lnTo>
                    <a:pt x="94" y="888"/>
                  </a:lnTo>
                  <a:lnTo>
                    <a:pt x="94" y="846"/>
                  </a:lnTo>
                  <a:lnTo>
                    <a:pt x="80" y="804"/>
                  </a:lnTo>
                  <a:lnTo>
                    <a:pt x="74" y="773"/>
                  </a:lnTo>
                  <a:lnTo>
                    <a:pt x="61" y="741"/>
                  </a:lnTo>
                  <a:lnTo>
                    <a:pt x="74" y="710"/>
                  </a:lnTo>
                  <a:lnTo>
                    <a:pt x="80" y="637"/>
                  </a:lnTo>
                  <a:lnTo>
                    <a:pt x="87" y="606"/>
                  </a:lnTo>
                  <a:lnTo>
                    <a:pt x="87" y="584"/>
                  </a:lnTo>
                  <a:lnTo>
                    <a:pt x="87" y="542"/>
                  </a:lnTo>
                  <a:lnTo>
                    <a:pt x="80" y="512"/>
                  </a:lnTo>
                  <a:lnTo>
                    <a:pt x="80" y="438"/>
                  </a:lnTo>
                  <a:lnTo>
                    <a:pt x="67" y="407"/>
                  </a:lnTo>
                  <a:lnTo>
                    <a:pt x="61" y="386"/>
                  </a:lnTo>
                  <a:lnTo>
                    <a:pt x="54" y="302"/>
                  </a:lnTo>
                  <a:lnTo>
                    <a:pt x="45" y="300"/>
                  </a:lnTo>
                  <a:lnTo>
                    <a:pt x="24" y="250"/>
                  </a:lnTo>
                  <a:lnTo>
                    <a:pt x="18" y="208"/>
                  </a:lnTo>
                  <a:lnTo>
                    <a:pt x="15" y="119"/>
                  </a:lnTo>
                </a:path>
              </a:pathLst>
            </a:custGeom>
            <a:solidFill>
              <a:srgbClr val="393939">
                <a:alpha val="50000"/>
              </a:srgbClr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624" y="0"/>
              <a:ext cx="274" cy="3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1" y="0"/>
                </a:cxn>
                <a:cxn ang="0">
                  <a:pos x="147" y="18"/>
                </a:cxn>
                <a:cxn ang="0">
                  <a:pos x="171" y="39"/>
                </a:cxn>
                <a:cxn ang="0">
                  <a:pos x="201" y="72"/>
                </a:cxn>
                <a:cxn ang="0">
                  <a:pos x="219" y="132"/>
                </a:cxn>
                <a:cxn ang="0">
                  <a:pos x="234" y="165"/>
                </a:cxn>
                <a:cxn ang="0">
                  <a:pos x="239" y="222"/>
                </a:cxn>
                <a:cxn ang="0">
                  <a:pos x="255" y="288"/>
                </a:cxn>
                <a:cxn ang="0">
                  <a:pos x="273" y="384"/>
                </a:cxn>
                <a:cxn ang="0">
                  <a:pos x="217" y="370"/>
                </a:cxn>
                <a:cxn ang="0">
                  <a:pos x="203" y="339"/>
                </a:cxn>
                <a:cxn ang="0">
                  <a:pos x="183" y="307"/>
                </a:cxn>
                <a:cxn ang="0">
                  <a:pos x="170" y="275"/>
                </a:cxn>
                <a:cxn ang="0">
                  <a:pos x="156" y="202"/>
                </a:cxn>
                <a:cxn ang="0">
                  <a:pos x="143" y="170"/>
                </a:cxn>
                <a:cxn ang="0">
                  <a:pos x="130" y="139"/>
                </a:cxn>
                <a:cxn ang="0">
                  <a:pos x="76" y="97"/>
                </a:cxn>
                <a:cxn ang="0">
                  <a:pos x="63" y="75"/>
                </a:cxn>
                <a:cxn ang="0">
                  <a:pos x="43" y="65"/>
                </a:cxn>
                <a:cxn ang="0">
                  <a:pos x="27" y="21"/>
                </a:cxn>
              </a:cxnLst>
              <a:rect l="0" t="0" r="r" b="b"/>
              <a:pathLst>
                <a:path w="274" h="385">
                  <a:moveTo>
                    <a:pt x="0" y="0"/>
                  </a:moveTo>
                  <a:lnTo>
                    <a:pt x="111" y="0"/>
                  </a:lnTo>
                  <a:lnTo>
                    <a:pt x="147" y="18"/>
                  </a:lnTo>
                  <a:lnTo>
                    <a:pt x="171" y="39"/>
                  </a:lnTo>
                  <a:lnTo>
                    <a:pt x="201" y="72"/>
                  </a:lnTo>
                  <a:lnTo>
                    <a:pt x="219" y="132"/>
                  </a:lnTo>
                  <a:lnTo>
                    <a:pt x="234" y="165"/>
                  </a:lnTo>
                  <a:lnTo>
                    <a:pt x="239" y="222"/>
                  </a:lnTo>
                  <a:lnTo>
                    <a:pt x="255" y="288"/>
                  </a:lnTo>
                  <a:lnTo>
                    <a:pt x="273" y="384"/>
                  </a:lnTo>
                  <a:lnTo>
                    <a:pt x="217" y="370"/>
                  </a:lnTo>
                  <a:lnTo>
                    <a:pt x="203" y="339"/>
                  </a:lnTo>
                  <a:lnTo>
                    <a:pt x="183" y="307"/>
                  </a:lnTo>
                  <a:lnTo>
                    <a:pt x="170" y="275"/>
                  </a:lnTo>
                  <a:lnTo>
                    <a:pt x="156" y="202"/>
                  </a:lnTo>
                  <a:lnTo>
                    <a:pt x="143" y="170"/>
                  </a:lnTo>
                  <a:lnTo>
                    <a:pt x="130" y="139"/>
                  </a:lnTo>
                  <a:lnTo>
                    <a:pt x="76" y="97"/>
                  </a:lnTo>
                  <a:lnTo>
                    <a:pt x="63" y="75"/>
                  </a:lnTo>
                  <a:lnTo>
                    <a:pt x="43" y="65"/>
                  </a:lnTo>
                  <a:lnTo>
                    <a:pt x="27" y="21"/>
                  </a:lnTo>
                </a:path>
              </a:pathLst>
            </a:custGeom>
            <a:solidFill>
              <a:srgbClr val="393939">
                <a:alpha val="50000"/>
              </a:srgbClr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436" y="2255"/>
              <a:ext cx="230" cy="337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191" y="62"/>
                </a:cxn>
                <a:cxn ang="0">
                  <a:pos x="165" y="83"/>
                </a:cxn>
                <a:cxn ang="0">
                  <a:pos x="145" y="94"/>
                </a:cxn>
                <a:cxn ang="0">
                  <a:pos x="118" y="136"/>
                </a:cxn>
                <a:cxn ang="0">
                  <a:pos x="118" y="167"/>
                </a:cxn>
                <a:cxn ang="0">
                  <a:pos x="118" y="199"/>
                </a:cxn>
                <a:cxn ang="0">
                  <a:pos x="118" y="231"/>
                </a:cxn>
                <a:cxn ang="0">
                  <a:pos x="105" y="262"/>
                </a:cxn>
                <a:cxn ang="0">
                  <a:pos x="86" y="273"/>
                </a:cxn>
                <a:cxn ang="0">
                  <a:pos x="66" y="283"/>
                </a:cxn>
                <a:cxn ang="0">
                  <a:pos x="45" y="304"/>
                </a:cxn>
                <a:cxn ang="0">
                  <a:pos x="26" y="315"/>
                </a:cxn>
                <a:cxn ang="0">
                  <a:pos x="6" y="336"/>
                </a:cxn>
                <a:cxn ang="0">
                  <a:pos x="0" y="304"/>
                </a:cxn>
                <a:cxn ang="0">
                  <a:pos x="19" y="273"/>
                </a:cxn>
                <a:cxn ang="0">
                  <a:pos x="45" y="252"/>
                </a:cxn>
                <a:cxn ang="0">
                  <a:pos x="59" y="220"/>
                </a:cxn>
                <a:cxn ang="0">
                  <a:pos x="72" y="178"/>
                </a:cxn>
                <a:cxn ang="0">
                  <a:pos x="79" y="136"/>
                </a:cxn>
                <a:cxn ang="0">
                  <a:pos x="79" y="104"/>
                </a:cxn>
                <a:cxn ang="0">
                  <a:pos x="132" y="73"/>
                </a:cxn>
                <a:cxn ang="0">
                  <a:pos x="152" y="73"/>
                </a:cxn>
                <a:cxn ang="0">
                  <a:pos x="178" y="30"/>
                </a:cxn>
                <a:cxn ang="0">
                  <a:pos x="198" y="9"/>
                </a:cxn>
                <a:cxn ang="0">
                  <a:pos x="229" y="0"/>
                </a:cxn>
              </a:cxnLst>
              <a:rect l="0" t="0" r="r" b="b"/>
              <a:pathLst>
                <a:path w="230" h="337">
                  <a:moveTo>
                    <a:pt x="229" y="0"/>
                  </a:moveTo>
                  <a:lnTo>
                    <a:pt x="191" y="62"/>
                  </a:lnTo>
                  <a:lnTo>
                    <a:pt x="165" y="83"/>
                  </a:lnTo>
                  <a:lnTo>
                    <a:pt x="145" y="94"/>
                  </a:lnTo>
                  <a:lnTo>
                    <a:pt x="118" y="136"/>
                  </a:lnTo>
                  <a:lnTo>
                    <a:pt x="118" y="167"/>
                  </a:lnTo>
                  <a:lnTo>
                    <a:pt x="118" y="199"/>
                  </a:lnTo>
                  <a:lnTo>
                    <a:pt x="118" y="231"/>
                  </a:lnTo>
                  <a:lnTo>
                    <a:pt x="105" y="262"/>
                  </a:lnTo>
                  <a:lnTo>
                    <a:pt x="86" y="273"/>
                  </a:lnTo>
                  <a:lnTo>
                    <a:pt x="66" y="283"/>
                  </a:lnTo>
                  <a:lnTo>
                    <a:pt x="45" y="304"/>
                  </a:lnTo>
                  <a:lnTo>
                    <a:pt x="26" y="315"/>
                  </a:lnTo>
                  <a:lnTo>
                    <a:pt x="6" y="336"/>
                  </a:lnTo>
                  <a:lnTo>
                    <a:pt x="0" y="304"/>
                  </a:lnTo>
                  <a:lnTo>
                    <a:pt x="19" y="273"/>
                  </a:lnTo>
                  <a:lnTo>
                    <a:pt x="45" y="252"/>
                  </a:lnTo>
                  <a:lnTo>
                    <a:pt x="59" y="220"/>
                  </a:lnTo>
                  <a:lnTo>
                    <a:pt x="72" y="178"/>
                  </a:lnTo>
                  <a:lnTo>
                    <a:pt x="79" y="136"/>
                  </a:lnTo>
                  <a:lnTo>
                    <a:pt x="79" y="104"/>
                  </a:lnTo>
                  <a:lnTo>
                    <a:pt x="132" y="73"/>
                  </a:lnTo>
                  <a:lnTo>
                    <a:pt x="152" y="73"/>
                  </a:lnTo>
                  <a:lnTo>
                    <a:pt x="178" y="30"/>
                  </a:lnTo>
                  <a:lnTo>
                    <a:pt x="198" y="9"/>
                  </a:lnTo>
                  <a:lnTo>
                    <a:pt x="229" y="0"/>
                  </a:lnTo>
                </a:path>
              </a:pathLst>
            </a:custGeom>
            <a:solidFill>
              <a:srgbClr val="DDDDDD">
                <a:alpha val="50000"/>
              </a:srgbClr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827" y="339"/>
              <a:ext cx="155" cy="232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20" y="52"/>
                </a:cxn>
                <a:cxn ang="0">
                  <a:pos x="20" y="84"/>
                </a:cxn>
                <a:cxn ang="0">
                  <a:pos x="6" y="94"/>
                </a:cxn>
                <a:cxn ang="0">
                  <a:pos x="0" y="126"/>
                </a:cxn>
                <a:cxn ang="0">
                  <a:pos x="6" y="158"/>
                </a:cxn>
                <a:cxn ang="0">
                  <a:pos x="20" y="158"/>
                </a:cxn>
                <a:cxn ang="0">
                  <a:pos x="39" y="168"/>
                </a:cxn>
                <a:cxn ang="0">
                  <a:pos x="59" y="189"/>
                </a:cxn>
                <a:cxn ang="0">
                  <a:pos x="79" y="221"/>
                </a:cxn>
                <a:cxn ang="0">
                  <a:pos x="99" y="231"/>
                </a:cxn>
                <a:cxn ang="0">
                  <a:pos x="118" y="231"/>
                </a:cxn>
                <a:cxn ang="0">
                  <a:pos x="154" y="228"/>
                </a:cxn>
                <a:cxn ang="0">
                  <a:pos x="154" y="189"/>
                </a:cxn>
                <a:cxn ang="0">
                  <a:pos x="150" y="138"/>
                </a:cxn>
                <a:cxn ang="0">
                  <a:pos x="132" y="126"/>
                </a:cxn>
                <a:cxn ang="0">
                  <a:pos x="118" y="117"/>
                </a:cxn>
                <a:cxn ang="0">
                  <a:pos x="96" y="105"/>
                </a:cxn>
                <a:cxn ang="0">
                  <a:pos x="72" y="75"/>
                </a:cxn>
                <a:cxn ang="0">
                  <a:pos x="64" y="33"/>
                </a:cxn>
                <a:cxn ang="0">
                  <a:pos x="52" y="0"/>
                </a:cxn>
                <a:cxn ang="0">
                  <a:pos x="20" y="10"/>
                </a:cxn>
              </a:cxnLst>
              <a:rect l="0" t="0" r="r" b="b"/>
              <a:pathLst>
                <a:path w="155" h="232">
                  <a:moveTo>
                    <a:pt x="20" y="10"/>
                  </a:moveTo>
                  <a:lnTo>
                    <a:pt x="20" y="52"/>
                  </a:lnTo>
                  <a:lnTo>
                    <a:pt x="20" y="84"/>
                  </a:lnTo>
                  <a:lnTo>
                    <a:pt x="6" y="94"/>
                  </a:lnTo>
                  <a:lnTo>
                    <a:pt x="0" y="126"/>
                  </a:lnTo>
                  <a:lnTo>
                    <a:pt x="6" y="158"/>
                  </a:lnTo>
                  <a:lnTo>
                    <a:pt x="20" y="158"/>
                  </a:lnTo>
                  <a:lnTo>
                    <a:pt x="39" y="168"/>
                  </a:lnTo>
                  <a:lnTo>
                    <a:pt x="59" y="189"/>
                  </a:lnTo>
                  <a:lnTo>
                    <a:pt x="79" y="221"/>
                  </a:lnTo>
                  <a:lnTo>
                    <a:pt x="99" y="231"/>
                  </a:lnTo>
                  <a:lnTo>
                    <a:pt x="118" y="231"/>
                  </a:lnTo>
                  <a:lnTo>
                    <a:pt x="154" y="228"/>
                  </a:lnTo>
                  <a:lnTo>
                    <a:pt x="154" y="189"/>
                  </a:lnTo>
                  <a:lnTo>
                    <a:pt x="150" y="138"/>
                  </a:lnTo>
                  <a:lnTo>
                    <a:pt x="132" y="126"/>
                  </a:lnTo>
                  <a:lnTo>
                    <a:pt x="118" y="117"/>
                  </a:lnTo>
                  <a:lnTo>
                    <a:pt x="96" y="105"/>
                  </a:lnTo>
                  <a:lnTo>
                    <a:pt x="72" y="75"/>
                  </a:lnTo>
                  <a:lnTo>
                    <a:pt x="64" y="33"/>
                  </a:lnTo>
                  <a:lnTo>
                    <a:pt x="52" y="0"/>
                  </a:lnTo>
                  <a:lnTo>
                    <a:pt x="20" y="10"/>
                  </a:lnTo>
                </a:path>
              </a:pathLst>
            </a:custGeom>
            <a:solidFill>
              <a:srgbClr val="DDDDDD">
                <a:alpha val="50000"/>
              </a:srgbClr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3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152400"/>
            <a:ext cx="716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INTRODUCTION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371600"/>
            <a:ext cx="7391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0013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 i="0"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08413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 i="0"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7413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 i="0">
                <a:latin typeface="+mj-lt"/>
              </a:defRPr>
            </a:lvl1pPr>
          </a:lstStyle>
          <a:p>
            <a:fld id="{8CEFEA66-79B7-4CD8-ADE6-AF340C5AFD99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Monotype Sorts" charset="2"/>
        <a:buChar char="l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Char char="•"/>
        <a:defRPr sz="3600">
          <a:solidFill>
            <a:srgbClr val="FFFF00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•"/>
        <a:defRPr sz="3600">
          <a:solidFill>
            <a:srgbClr val="FF0033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7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8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8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0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2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audio" Target="../media/audio13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9.wav"/><Relationship Id="rId4" Type="http://schemas.openxmlformats.org/officeDocument/2006/relationships/audio" Target="../media/audio11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5.wav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6.wav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2.wav"/><Relationship Id="rId4" Type="http://schemas.openxmlformats.org/officeDocument/2006/relationships/audio" Target="../media/audio14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7.wav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6.wav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4.wav"/><Relationship Id="rId4" Type="http://schemas.openxmlformats.org/officeDocument/2006/relationships/audio" Target="../media/audio5.wav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8.wav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6.wav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8.wav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9.wav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0.wav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1.wav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2.wav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0.wav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wm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5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772400" cy="685800"/>
          </a:xfrm>
          <a:noFill/>
          <a:ln/>
        </p:spPr>
        <p:txBody>
          <a:bodyPr/>
          <a:lstStyle/>
          <a:p>
            <a:pPr eaLnBrk="0" hangingPunct="0"/>
            <a:r>
              <a:rPr lang="en-US" dirty="0"/>
              <a:t>INTRODUCTION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752600"/>
            <a:ext cx="7315200" cy="4114800"/>
          </a:xfrm>
          <a:noFill/>
          <a:ln/>
        </p:spPr>
        <p:txBody>
          <a:bodyPr/>
          <a:lstStyle/>
          <a:p>
            <a:pPr eaLnBrk="0" hangingPunct="0"/>
            <a:r>
              <a:rPr lang="en-US" dirty="0" smtClean="0"/>
              <a:t>Definition--Nature </a:t>
            </a:r>
            <a:r>
              <a:rPr lang="en-US" dirty="0"/>
              <a:t>of Geology</a:t>
            </a:r>
          </a:p>
          <a:p>
            <a:pPr lvl="1" eaLnBrk="0" hangingPunct="0"/>
            <a:r>
              <a:rPr lang="en-US" dirty="0"/>
              <a:t>science that examines the Earth, its </a:t>
            </a:r>
            <a:r>
              <a:rPr lang="en-US" dirty="0" smtClean="0"/>
              <a:t>form, composition </a:t>
            </a:r>
            <a:r>
              <a:rPr lang="en-US" dirty="0"/>
              <a:t>and changes that it has undergone </a:t>
            </a:r>
            <a:r>
              <a:rPr lang="en-US" dirty="0" smtClean="0"/>
              <a:t>is undergoing and will undergo.</a:t>
            </a:r>
            <a:endParaRPr lang="en-US" dirty="0"/>
          </a:p>
          <a:p>
            <a:pPr eaLnBrk="0" hangingPunct="0"/>
            <a:r>
              <a:rPr lang="en-US" dirty="0" smtClean="0"/>
              <a:t>The Scientific Method---An initial idea (hypothesis--theory) needs to have adequate supportive material (data) in order to be an accepted fact </a:t>
            </a:r>
          </a:p>
          <a:p>
            <a:pPr eaLnBrk="0" hangingPunct="0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533400"/>
            <a:ext cx="762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dirty="0" smtClean="0">
                <a:solidFill>
                  <a:srgbClr val="FF0000"/>
                </a:solidFill>
              </a:rPr>
              <a:t>Purpose of Intro is to show topics in course, relevance of the material, stimulate one’s curiosity, and treat concepts occurring in course.</a:t>
            </a:r>
            <a:endParaRPr lang="en-US" sz="2800" b="1" i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blinds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obotz Clo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9" grpId="0" build="p" bldLvl="2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19200"/>
            <a:ext cx="8407400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812925" y="73025"/>
            <a:ext cx="61229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4000" b="1" i="0"/>
              <a:t>Lower Geologic Time Scale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ejm893\Desktop\Nemesi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3342701"/>
            <a:ext cx="5779658" cy="3515299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124200" y="0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0" dirty="0" smtClean="0"/>
              <a:t>INTRODUCTION</a:t>
            </a:r>
            <a:endParaRPr lang="en-US" sz="2800" b="1" i="0" dirty="0"/>
          </a:p>
        </p:txBody>
      </p:sp>
      <p:sp>
        <p:nvSpPr>
          <p:cNvPr id="6" name="TextBox 5"/>
          <p:cNvSpPr txBox="1"/>
          <p:nvPr/>
        </p:nvSpPr>
        <p:spPr>
          <a:xfrm>
            <a:off x="1676400" y="45720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/>
              <a:t>--From fossil history in rocks, there appears to be a 27 million year life extinction pattern on Earth----What Causes This to happen?? </a:t>
            </a:r>
            <a:endParaRPr lang="en-US" sz="3200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 rot="-180000" flipH="1">
            <a:off x="6798425" y="2902340"/>
            <a:ext cx="182880" cy="64008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6858000" y="1752600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0" dirty="0" smtClean="0">
                <a:solidFill>
                  <a:srgbClr val="FF0000"/>
                </a:solidFill>
              </a:rPr>
              <a:t>Mesozoic-Cenozoic-Era Boundary</a:t>
            </a:r>
            <a:endParaRPr lang="en-US" b="1" i="0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>
            <a:off x="7086600" y="3962400"/>
            <a:ext cx="914400" cy="7620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8001000" y="2819400"/>
            <a:ext cx="114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0" dirty="0" smtClean="0"/>
              <a:t>Eocene-</a:t>
            </a:r>
            <a:r>
              <a:rPr lang="en-US" sz="1600" b="1" i="0" dirty="0" err="1" smtClean="0"/>
              <a:t>Oligiocene</a:t>
            </a:r>
            <a:r>
              <a:rPr lang="en-US" sz="1600" b="1" i="0" dirty="0" smtClean="0"/>
              <a:t>-Epoch Boundary</a:t>
            </a:r>
            <a:endParaRPr lang="en-US" sz="1600" b="1" i="0" dirty="0"/>
          </a:p>
        </p:txBody>
      </p:sp>
      <p:cxnSp>
        <p:nvCxnSpPr>
          <p:cNvPr id="23" name="Straight Arrow Connector 22"/>
          <p:cNvCxnSpPr/>
          <p:nvPr/>
        </p:nvCxnSpPr>
        <p:spPr bwMode="auto">
          <a:xfrm>
            <a:off x="4876800" y="2971800"/>
            <a:ext cx="228600" cy="60067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3962400" y="20574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0" dirty="0" smtClean="0">
                <a:solidFill>
                  <a:srgbClr val="FF0000"/>
                </a:solidFill>
              </a:rPr>
              <a:t>Paleozoic- Mesozoic Era Boundary</a:t>
            </a:r>
            <a:endParaRPr lang="en-US" sz="1800" b="1" i="0" dirty="0">
              <a:solidFill>
                <a:srgbClr val="FF0000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 flipH="1">
            <a:off x="5562600" y="3276600"/>
            <a:ext cx="228600" cy="7620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5410200" y="2286000"/>
            <a:ext cx="114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0" dirty="0" smtClean="0">
                <a:solidFill>
                  <a:srgbClr val="FFFF00"/>
                </a:solidFill>
              </a:rPr>
              <a:t>Jurassic—Triassic Period Boundary</a:t>
            </a:r>
            <a:endParaRPr lang="en-US" sz="1600" b="1" i="0" dirty="0">
              <a:solidFill>
                <a:srgbClr val="FFFF00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 bwMode="auto">
          <a:xfrm>
            <a:off x="3048000" y="3276600"/>
            <a:ext cx="228600" cy="6096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2133600" y="2133600"/>
            <a:ext cx="137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0" dirty="0" smtClean="0">
                <a:solidFill>
                  <a:srgbClr val="FFFF00"/>
                </a:solidFill>
              </a:rPr>
              <a:t>Silurian- Ordovician Period Boundary</a:t>
            </a:r>
            <a:endParaRPr lang="en-US" sz="1600" b="1" i="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76400" y="1066800"/>
            <a:ext cx="655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0" dirty="0" smtClean="0"/>
              <a:t>--</a:t>
            </a:r>
            <a:r>
              <a:rPr lang="en-US" sz="2000" b="1" i="0" dirty="0" smtClean="0"/>
              <a:t>Possibly another star (Nemesis) disrupts the meteor Ort Cloud at the outer boundary of our Solar System</a:t>
            </a:r>
            <a:endParaRPr lang="en-US" sz="1800" b="1" i="0" dirty="0"/>
          </a:p>
        </p:txBody>
      </p:sp>
      <p:cxnSp>
        <p:nvCxnSpPr>
          <p:cNvPr id="19" name="Straight Arrow Connector 18"/>
          <p:cNvCxnSpPr/>
          <p:nvPr/>
        </p:nvCxnSpPr>
        <p:spPr bwMode="auto">
          <a:xfrm flipV="1">
            <a:off x="2057400" y="3505200"/>
            <a:ext cx="685800" cy="6858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762000" y="4267200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0" dirty="0" smtClean="0">
                <a:solidFill>
                  <a:srgbClr val="FFFF00"/>
                </a:solidFill>
              </a:rPr>
              <a:t>Cambrian—Ordovician Period Boundary</a:t>
            </a:r>
            <a:endParaRPr lang="en-US" sz="1800" b="1" i="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8" grpId="0"/>
      <p:bldP spid="25" grpId="0"/>
      <p:bldP spid="30" grpId="0"/>
      <p:bldP spid="34" grpId="0"/>
      <p:bldP spid="36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7162800" cy="1143000"/>
          </a:xfrm>
          <a:noFill/>
          <a:ln/>
        </p:spPr>
        <p:txBody>
          <a:bodyPr/>
          <a:lstStyle/>
          <a:p>
            <a:pPr eaLnBrk="0" hangingPunct="0"/>
            <a:r>
              <a:rPr lang="en-US" dirty="0"/>
              <a:t>INTRODUCTION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838200"/>
            <a:ext cx="7391400" cy="4114800"/>
          </a:xfrm>
          <a:noFill/>
          <a:ln/>
        </p:spPr>
        <p:txBody>
          <a:bodyPr/>
          <a:lstStyle/>
          <a:p>
            <a:pPr eaLnBrk="0" hangingPunct="0"/>
            <a:r>
              <a:rPr lang="en-US" dirty="0" err="1" smtClean="0"/>
              <a:t>Uniformitarianism</a:t>
            </a:r>
            <a:endParaRPr lang="en-US" dirty="0"/>
          </a:p>
          <a:p>
            <a:pPr lvl="1" eaLnBrk="0" hangingPunct="0"/>
            <a:r>
              <a:rPr lang="en-US" dirty="0"/>
              <a:t>the laws of nature have not changed and will be the same in the future</a:t>
            </a:r>
          </a:p>
          <a:p>
            <a:pPr lvl="1" eaLnBrk="0" hangingPunct="0"/>
            <a:r>
              <a:rPr lang="en-US" dirty="0"/>
              <a:t>the present is a key to the </a:t>
            </a:r>
            <a:r>
              <a:rPr lang="en-US" dirty="0" smtClean="0"/>
              <a:t>past (and future)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bldLvl="3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76200"/>
            <a:ext cx="7162800" cy="1143000"/>
          </a:xfrm>
          <a:noFill/>
          <a:ln/>
        </p:spPr>
        <p:txBody>
          <a:bodyPr/>
          <a:lstStyle/>
          <a:p>
            <a:pPr eaLnBrk="0" hangingPunct="0"/>
            <a:r>
              <a:rPr lang="en-US" dirty="0"/>
              <a:t>INTRODUCTION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914400"/>
            <a:ext cx="7391400" cy="4114800"/>
          </a:xfrm>
          <a:noFill/>
          <a:ln/>
        </p:spPr>
        <p:txBody>
          <a:bodyPr/>
          <a:lstStyle/>
          <a:p>
            <a:pPr eaLnBrk="0" hangingPunct="0"/>
            <a:r>
              <a:rPr lang="en-US" dirty="0"/>
              <a:t>Earth Materials (minerals and rocks)</a:t>
            </a:r>
          </a:p>
          <a:p>
            <a:pPr lvl="1" eaLnBrk="0" hangingPunct="0"/>
            <a:r>
              <a:rPr lang="en-US" dirty="0"/>
              <a:t>Minerals</a:t>
            </a:r>
          </a:p>
          <a:p>
            <a:pPr lvl="2" eaLnBrk="0" hangingPunct="0"/>
            <a:r>
              <a:rPr lang="en-US" dirty="0"/>
              <a:t>are  individual chemical substances with important uses</a:t>
            </a:r>
          </a:p>
          <a:p>
            <a:pPr lvl="3" eaLnBrk="0" hangingPunct="0"/>
            <a:r>
              <a:rPr lang="en-US" dirty="0">
                <a:solidFill>
                  <a:schemeClr val="tx2">
                    <a:lumMod val="95000"/>
                  </a:schemeClr>
                </a:solidFill>
              </a:rPr>
              <a:t>gemstones</a:t>
            </a:r>
          </a:p>
          <a:p>
            <a:pPr lvl="3" eaLnBrk="0" hangingPunct="0"/>
            <a:r>
              <a:rPr lang="en-US" dirty="0">
                <a:solidFill>
                  <a:schemeClr val="tx2">
                    <a:lumMod val="95000"/>
                  </a:schemeClr>
                </a:solidFill>
              </a:rPr>
              <a:t>source of chemical elements</a:t>
            </a:r>
          </a:p>
          <a:p>
            <a:pPr lvl="3" eaLnBrk="0" hangingPunct="0"/>
            <a:r>
              <a:rPr lang="en-US" dirty="0">
                <a:solidFill>
                  <a:schemeClr val="tx2">
                    <a:lumMod val="95000"/>
                  </a:schemeClr>
                </a:solidFill>
              </a:rPr>
              <a:t>precious metals</a:t>
            </a:r>
          </a:p>
          <a:p>
            <a:pPr lvl="2" eaLnBrk="0" hangingPunct="0"/>
            <a:r>
              <a:rPr lang="en-US" dirty="0"/>
              <a:t>comprise composition of rock families</a:t>
            </a:r>
          </a:p>
        </p:txBody>
      </p:sp>
    </p:spTree>
  </p:cSld>
  <p:clrMapOvr>
    <a:masterClrMapping/>
  </p:clrMapOvr>
  <p:transition>
    <p:dissolve/>
    <p:sndAc>
      <p:stSnd>
        <p:snd r:embed="rId3" name="Screeching Brakes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  <p:bldP spid="18435" grpId="0" build="p" bldLvl="4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7162800" cy="914400"/>
          </a:xfrm>
          <a:noFill/>
          <a:ln/>
        </p:spPr>
        <p:txBody>
          <a:bodyPr/>
          <a:lstStyle/>
          <a:p>
            <a:pPr eaLnBrk="0" hangingPunct="0"/>
            <a:r>
              <a:rPr lang="en-US"/>
              <a:t>INTRODUCTION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762000"/>
            <a:ext cx="7391400" cy="4114800"/>
          </a:xfrm>
          <a:noFill/>
          <a:ln/>
        </p:spPr>
        <p:txBody>
          <a:bodyPr/>
          <a:lstStyle/>
          <a:p>
            <a:pPr lvl="1" eaLnBrk="0" hangingPunct="0"/>
            <a:r>
              <a:rPr lang="en-US" dirty="0"/>
              <a:t>Rock Families</a:t>
            </a:r>
          </a:p>
          <a:p>
            <a:pPr lvl="2" eaLnBrk="0" hangingPunct="0"/>
            <a:r>
              <a:rPr lang="en-US" dirty="0"/>
              <a:t>igneous rocks</a:t>
            </a:r>
          </a:p>
          <a:p>
            <a:pPr lvl="3" eaLnBrk="0" hangingPunct="0"/>
            <a:r>
              <a:rPr lang="en-US" dirty="0">
                <a:solidFill>
                  <a:schemeClr val="tx2">
                    <a:lumMod val="95000"/>
                  </a:schemeClr>
                </a:solidFill>
              </a:rPr>
              <a:t>formed from cooling of molten rock material (magma) at surface (extrusive) or below surface (intrusive)</a:t>
            </a:r>
          </a:p>
          <a:p>
            <a:pPr lvl="3" eaLnBrk="0" hangingPunct="0"/>
            <a:r>
              <a:rPr lang="en-US" dirty="0">
                <a:solidFill>
                  <a:schemeClr val="tx2">
                    <a:lumMod val="95000"/>
                  </a:schemeClr>
                </a:solidFill>
              </a:rPr>
              <a:t>geothermal energy is  the result of igneous rock activity</a:t>
            </a:r>
          </a:p>
        </p:txBody>
      </p:sp>
    </p:spTree>
  </p:cSld>
  <p:clrMapOvr>
    <a:masterClrMapping/>
  </p:clrMapOvr>
  <p:transition>
    <p:cover dir="ld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usica Menu Pop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usica Menu Pop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usica Menu Pop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usica Menu Pop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utoUpdateAnimBg="0"/>
      <p:bldP spid="20483" grpId="0" build="p" bldLvl="4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533400"/>
            <a:ext cx="6515100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  <p:sndAc>
      <p:stSnd>
        <p:snd r:embed="rId3" name="Screeching Brakes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81188" y="1066800"/>
            <a:ext cx="7288212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657600" y="0"/>
            <a:ext cx="2895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4000" b="1" i="0"/>
              <a:t>Hot Springs</a:t>
            </a:r>
          </a:p>
        </p:txBody>
      </p:sp>
    </p:spTree>
  </p:cSld>
  <p:clrMapOvr>
    <a:masterClrMapping/>
  </p:clrMapOvr>
  <p:transition>
    <p:fade thruBlk="1"/>
    <p:sndAc>
      <p:stSnd>
        <p:snd r:embed="rId3" name="CHIMES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7162800" cy="762000"/>
          </a:xfrm>
          <a:noFill/>
          <a:ln/>
        </p:spPr>
        <p:txBody>
          <a:bodyPr/>
          <a:lstStyle/>
          <a:p>
            <a:pPr eaLnBrk="0" hangingPunct="0"/>
            <a:r>
              <a:rPr lang="en-US"/>
              <a:t>INTRODUCTION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914400"/>
            <a:ext cx="7391400" cy="4114800"/>
          </a:xfrm>
          <a:noFill/>
          <a:ln/>
        </p:spPr>
        <p:txBody>
          <a:bodyPr/>
          <a:lstStyle/>
          <a:p>
            <a:pPr lvl="2" eaLnBrk="0" hangingPunct="0"/>
            <a:r>
              <a:rPr lang="en-US" dirty="0"/>
              <a:t>sedimentary rocks</a:t>
            </a:r>
          </a:p>
          <a:p>
            <a:pPr lvl="3" eaLnBrk="0" hangingPunct="0"/>
            <a:r>
              <a:rPr lang="en-US" dirty="0">
                <a:solidFill>
                  <a:srgbClr val="FFFF00"/>
                </a:solidFill>
              </a:rPr>
              <a:t>formed mostly in large bodies of water by physical, biological, or chemical processes at low temperatures</a:t>
            </a:r>
          </a:p>
          <a:p>
            <a:pPr lvl="3" eaLnBrk="0" hangingPunct="0"/>
            <a:r>
              <a:rPr lang="en-US" dirty="0">
                <a:solidFill>
                  <a:srgbClr val="FFFF00"/>
                </a:solidFill>
              </a:rPr>
              <a:t>formed in layers and contain important information on the history of life forms on Earth throughout geologic time</a:t>
            </a:r>
          </a:p>
        </p:txBody>
      </p:sp>
    </p:spTree>
  </p:cSld>
  <p:clrMapOvr>
    <a:masterClrMapping/>
  </p:clrMapOvr>
  <p:transition>
    <p:pull dir="rd"/>
    <p:sndAc>
      <p:stSnd>
        <p:snd r:embed="rId3" name="Jungle Exclama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utoUpdateAnimBg="0"/>
      <p:bldP spid="26627" grpId="0" build="p" bldLvl="5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2133600"/>
            <a:ext cx="4497388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600200" y="457200"/>
            <a:ext cx="71342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4000" b="1" i="0"/>
              <a:t>Layering of Sedimentary Rocks</a:t>
            </a:r>
            <a:r>
              <a:rPr lang="en-US"/>
              <a:t> </a:t>
            </a:r>
          </a:p>
        </p:txBody>
      </p:sp>
    </p:spTree>
  </p:cSld>
  <p:clrMapOvr>
    <a:masterClrMapping/>
  </p:clrMapOvr>
  <p:transition>
    <p:cover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7162800" cy="1143000"/>
          </a:xfrm>
          <a:noFill/>
          <a:ln/>
        </p:spPr>
        <p:txBody>
          <a:bodyPr/>
          <a:lstStyle/>
          <a:p>
            <a:pPr eaLnBrk="0" hangingPunct="0"/>
            <a:r>
              <a:rPr lang="en-US"/>
              <a:t>INTRODUCTION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838200"/>
            <a:ext cx="7391400" cy="5257800"/>
          </a:xfrm>
          <a:noFill/>
          <a:ln/>
        </p:spPr>
        <p:txBody>
          <a:bodyPr/>
          <a:lstStyle/>
          <a:p>
            <a:pPr lvl="2" eaLnBrk="0" hangingPunct="0"/>
            <a:r>
              <a:rPr lang="en-US" dirty="0"/>
              <a:t>metamorphic rocks</a:t>
            </a:r>
          </a:p>
          <a:p>
            <a:pPr lvl="3" eaLnBrk="0" hangingPunct="0"/>
            <a:r>
              <a:rPr lang="en-US" dirty="0">
                <a:solidFill>
                  <a:srgbClr val="FFFF00"/>
                </a:solidFill>
              </a:rPr>
              <a:t>formed from any preexisting rock subjected to high temperature and/or pressure conditions for long periods of time</a:t>
            </a:r>
          </a:p>
          <a:p>
            <a:pPr lvl="1" eaLnBrk="0" hangingPunct="0"/>
            <a:r>
              <a:rPr lang="en-US" dirty="0"/>
              <a:t>all three families of rocks have important uses in the building industries</a:t>
            </a:r>
          </a:p>
        </p:txBody>
      </p:sp>
    </p:spTree>
  </p:cSld>
  <p:clrMapOvr>
    <a:masterClrMapping/>
  </p:clrMapOvr>
  <p:transition>
    <p:cover/>
    <p:sndAc>
      <p:stSnd>
        <p:snd r:embed="rId3" name="Camera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utoUpdateAnimBg="0"/>
      <p:bldP spid="30723" grpId="0" build="p" bldLvl="4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Box 1"/>
          <p:cNvSpPr txBox="1">
            <a:spLocks noChangeArrowheads="1"/>
          </p:cNvSpPr>
          <p:nvPr/>
        </p:nvSpPr>
        <p:spPr bwMode="auto">
          <a:xfrm>
            <a:off x="1295400" y="1371600"/>
            <a:ext cx="784860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sz="3600" b="1" dirty="0" smtClean="0">
                <a:solidFill>
                  <a:srgbClr val="FFFF00"/>
                </a:solidFill>
              </a:rPr>
              <a:t>    </a:t>
            </a:r>
            <a:endParaRPr lang="en-US" sz="4400" i="0" dirty="0">
              <a:solidFill>
                <a:srgbClr val="FFFF00"/>
              </a:solidFill>
            </a:endParaRPr>
          </a:p>
          <a:p>
            <a:pPr algn="l" eaLnBrk="1" hangingPunct="1">
              <a:spcBef>
                <a:spcPts val="1200"/>
              </a:spcBef>
            </a:pP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" y="152400"/>
            <a:ext cx="64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 smtClean="0"/>
              <a:t>    INTRODUCTION</a:t>
            </a:r>
            <a:endParaRPr lang="en-US" sz="4400" b="1" i="0" dirty="0"/>
          </a:p>
        </p:txBody>
      </p:sp>
      <p:sp>
        <p:nvSpPr>
          <p:cNvPr id="5" name="TextBox 4"/>
          <p:cNvSpPr txBox="1"/>
          <p:nvPr/>
        </p:nvSpPr>
        <p:spPr>
          <a:xfrm>
            <a:off x="1676400" y="914400"/>
            <a:ext cx="708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0" dirty="0" smtClean="0">
                <a:solidFill>
                  <a:srgbClr val="FFFF00"/>
                </a:solidFill>
              </a:rPr>
              <a:t>How Does a Hypothesis (Theory) Become an Established Fact?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2362200" y="49530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71600" y="2819400"/>
            <a:ext cx="754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0" dirty="0" err="1" smtClean="0">
                <a:solidFill>
                  <a:srgbClr val="FFFF00"/>
                </a:solidFill>
              </a:rPr>
              <a:t>Ans</a:t>
            </a:r>
            <a:r>
              <a:rPr lang="en-US" sz="3600" i="0" dirty="0" smtClean="0">
                <a:solidFill>
                  <a:srgbClr val="FFFF00"/>
                </a:solidFill>
              </a:rPr>
              <a:t>: after extensive scientific scrutiny; the hypothesis, through supportive data has to survive intense investigation, experimentation and testing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227217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7162800" cy="1143000"/>
          </a:xfrm>
          <a:noFill/>
          <a:ln/>
        </p:spPr>
        <p:txBody>
          <a:bodyPr/>
          <a:lstStyle/>
          <a:p>
            <a:pPr eaLnBrk="0" hangingPunct="0"/>
            <a:r>
              <a:rPr lang="en-US"/>
              <a:t>INTRODUCTION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990600"/>
            <a:ext cx="7391400" cy="4114800"/>
          </a:xfrm>
          <a:noFill/>
          <a:ln/>
        </p:spPr>
        <p:txBody>
          <a:bodyPr/>
          <a:lstStyle/>
          <a:p>
            <a:pPr lvl="1" eaLnBrk="0" hangingPunct="0"/>
            <a:r>
              <a:rPr lang="en-US"/>
              <a:t>Rock cycle</a:t>
            </a:r>
          </a:p>
          <a:p>
            <a:pPr lvl="2" eaLnBrk="0" hangingPunct="0"/>
            <a:r>
              <a:rPr lang="en-US"/>
              <a:t>the inter-relationship between the 3 rock families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usica Menu Pop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ungle Exclama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ungle Exclama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build="p" autoUpdateAnimBg="0"/>
      <p:bldP spid="32771" grpId="0" build="p" bldLvl="3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0"/>
            <a:ext cx="7493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7162800" cy="1143000"/>
          </a:xfrm>
          <a:noFill/>
          <a:ln/>
        </p:spPr>
        <p:txBody>
          <a:bodyPr/>
          <a:lstStyle/>
          <a:p>
            <a:pPr eaLnBrk="0" hangingPunct="0"/>
            <a:r>
              <a:rPr lang="en-US" dirty="0"/>
              <a:t>INTRODUCTION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914400"/>
            <a:ext cx="7391400" cy="4572000"/>
          </a:xfrm>
          <a:noFill/>
          <a:ln/>
        </p:spPr>
        <p:txBody>
          <a:bodyPr/>
          <a:lstStyle/>
          <a:p>
            <a:pPr eaLnBrk="0" hangingPunct="0"/>
            <a:r>
              <a:rPr lang="en-US"/>
              <a:t>Volcanic activity</a:t>
            </a:r>
          </a:p>
          <a:p>
            <a:pPr lvl="1" eaLnBrk="0" hangingPunct="0"/>
            <a:r>
              <a:rPr lang="en-US"/>
              <a:t>any gas(es) and/or molten rock material emitted at the Earth’s surface</a:t>
            </a:r>
          </a:p>
          <a:p>
            <a:pPr lvl="1" eaLnBrk="0" hangingPunct="0"/>
            <a:r>
              <a:rPr lang="en-US"/>
              <a:t>mode of eruption may be passive (gentle) or explosive (violent) based on magma viscosity</a:t>
            </a:r>
          </a:p>
          <a:p>
            <a:pPr lvl="1" eaLnBrk="0" hangingPunct="0"/>
            <a:r>
              <a:rPr lang="en-US"/>
              <a:t>“Ring of fire” is largest concentration of volcanic activity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usica Menu Pop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usica Menu Pop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usica Menu Pop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usica Menu Pop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utoUpdateAnimBg="0"/>
      <p:bldP spid="36867" grpId="0" build="p" bldLvl="3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6200" y="2133600"/>
            <a:ext cx="7797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505200" y="1143000"/>
            <a:ext cx="28082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4000" b="1" i="0" dirty="0"/>
              <a:t>Ring of Fire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0" y="304800"/>
            <a:ext cx="502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 smtClean="0"/>
              <a:t>INTRODUCTION</a:t>
            </a:r>
            <a:endParaRPr lang="en-US" sz="4400" b="1" i="0" dirty="0"/>
          </a:p>
        </p:txBody>
      </p:sp>
    </p:spTree>
  </p:cSld>
  <p:clrMapOvr>
    <a:masterClrMapping/>
  </p:clrMapOvr>
  <p:transition>
    <p:cover dir="r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7162800" cy="914400"/>
          </a:xfrm>
          <a:noFill/>
          <a:ln/>
        </p:spPr>
        <p:txBody>
          <a:bodyPr/>
          <a:lstStyle/>
          <a:p>
            <a:pPr eaLnBrk="0" hangingPunct="0"/>
            <a:r>
              <a:rPr lang="en-US" dirty="0"/>
              <a:t>INTRODUCTION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990600"/>
            <a:ext cx="7391400" cy="5791200"/>
          </a:xfrm>
          <a:noFill/>
          <a:ln/>
        </p:spPr>
        <p:txBody>
          <a:bodyPr/>
          <a:lstStyle/>
          <a:p>
            <a:pPr lvl="1" eaLnBrk="0" hangingPunct="0"/>
            <a:r>
              <a:rPr lang="en-US"/>
              <a:t>benefits from volcanic activity and igneous activity are:</a:t>
            </a:r>
          </a:p>
          <a:p>
            <a:pPr lvl="2" eaLnBrk="0" hangingPunct="0"/>
            <a:r>
              <a:rPr lang="en-US"/>
              <a:t>fertile soils</a:t>
            </a:r>
          </a:p>
          <a:p>
            <a:pPr lvl="2" eaLnBrk="0" hangingPunct="0"/>
            <a:r>
              <a:rPr lang="en-US"/>
              <a:t>geothermal energy</a:t>
            </a:r>
          </a:p>
          <a:p>
            <a:pPr eaLnBrk="0" hangingPunct="0"/>
            <a:r>
              <a:rPr lang="en-US"/>
              <a:t>Earth’s interior,continental drift, and rock plates</a:t>
            </a:r>
          </a:p>
          <a:p>
            <a:pPr lvl="1" eaLnBrk="0" hangingPunct="0"/>
            <a:r>
              <a:rPr lang="en-US"/>
              <a:t>Internal structure of Earth</a:t>
            </a:r>
          </a:p>
          <a:p>
            <a:pPr lvl="2" eaLnBrk="0" hangingPunct="0"/>
            <a:r>
              <a:rPr lang="en-US" u="sng">
                <a:effectLst>
                  <a:outerShdw blurRad="38100" dist="38100" dir="2700000" algn="tl">
                    <a:srgbClr val="000000"/>
                  </a:outerShdw>
                </a:effectLst>
              </a:rPr>
              <a:t>crust</a:t>
            </a:r>
            <a:r>
              <a:rPr lang="en-US"/>
              <a:t>--comprised of continental   and ocean basin crust  </a:t>
            </a:r>
          </a:p>
        </p:txBody>
      </p:sp>
    </p:spTree>
  </p:cSld>
  <p:clrMapOvr>
    <a:masterClrMapping/>
  </p:clrMapOvr>
  <p:transition>
    <p:pull dir="lu"/>
    <p:sndAc>
      <p:stSnd>
        <p:snd r:embed="rId3" name="Jungle Exclama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6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6" dur="500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build="p" autoUpdateAnimBg="0"/>
      <p:bldP spid="40963" grpId="0" build="p" bldLvl="3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76200"/>
            <a:ext cx="7162800" cy="762000"/>
          </a:xfrm>
          <a:noFill/>
          <a:ln/>
        </p:spPr>
        <p:txBody>
          <a:bodyPr/>
          <a:lstStyle/>
          <a:p>
            <a:pPr eaLnBrk="0" hangingPunct="0"/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762000"/>
            <a:ext cx="7391400" cy="4114800"/>
          </a:xfrm>
          <a:noFill/>
          <a:ln/>
        </p:spPr>
        <p:txBody>
          <a:bodyPr/>
          <a:lstStyle/>
          <a:p>
            <a:pPr lvl="2" eaLnBrk="0" hangingPunct="0"/>
            <a:r>
              <a:rPr lang="en-US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mantle</a:t>
            </a:r>
            <a:r>
              <a:rPr lang="en-US" dirty="0"/>
              <a:t>--comprised of a  solid top and bottom layer with a center section called the </a:t>
            </a:r>
            <a:r>
              <a:rPr lang="en-US" dirty="0" err="1"/>
              <a:t>asthenosphere</a:t>
            </a:r>
            <a:r>
              <a:rPr lang="en-US" dirty="0"/>
              <a:t> which consists of  </a:t>
            </a:r>
            <a:r>
              <a:rPr lang="en-US" dirty="0" smtClean="0"/>
              <a:t>a more hot viscous-like </a:t>
            </a:r>
            <a:r>
              <a:rPr lang="en-US" dirty="0"/>
              <a:t>material</a:t>
            </a:r>
          </a:p>
          <a:p>
            <a:pPr lvl="2" eaLnBrk="0" hangingPunct="0"/>
            <a:r>
              <a:rPr lang="en-US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core-</a:t>
            </a:r>
            <a:r>
              <a:rPr lang="en-US" dirty="0"/>
              <a:t>-comprised of a liquid outer or upper portion and a solid lower or inner section---both sections comprised of mainly iron and nickel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usica Defaul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usica Defaul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build="p" autoUpdateAnimBg="0"/>
      <p:bldP spid="43011" grpId="0" build="p" bldLvl="4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1905000"/>
            <a:ext cx="4275138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2057400" y="990600"/>
            <a:ext cx="61277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4000" b="1" i="0" dirty="0"/>
              <a:t>Internal Structure of Earth</a:t>
            </a:r>
          </a:p>
        </p:txBody>
      </p:sp>
      <p:sp>
        <p:nvSpPr>
          <p:cNvPr id="4" name="Rectangle 3"/>
          <p:cNvSpPr/>
          <p:nvPr/>
        </p:nvSpPr>
        <p:spPr>
          <a:xfrm>
            <a:off x="2667000" y="0"/>
            <a:ext cx="46987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0" dirty="0" smtClean="0"/>
              <a:t>INTRODUCTION</a:t>
            </a:r>
            <a:endParaRPr lang="en-US" sz="4400" b="1" i="0" dirty="0"/>
          </a:p>
        </p:txBody>
      </p:sp>
    </p:spTree>
  </p:cSld>
  <p:clrMapOvr>
    <a:masterClrMapping/>
  </p:clrMapOvr>
  <p:transition>
    <p:strips/>
    <p:sndAc>
      <p:stSnd>
        <p:snd r:embed="rId3" name="Laser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366837"/>
            <a:ext cx="3922713" cy="549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514600" y="0"/>
            <a:ext cx="46987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0" dirty="0" smtClean="0"/>
              <a:t>INTRODUCTION</a:t>
            </a:r>
            <a:endParaRPr lang="en-US" sz="4400" b="1" i="0" dirty="0"/>
          </a:p>
        </p:txBody>
      </p:sp>
      <p:sp>
        <p:nvSpPr>
          <p:cNvPr id="4" name="TextBox 3"/>
          <p:cNvSpPr txBox="1"/>
          <p:nvPr/>
        </p:nvSpPr>
        <p:spPr>
          <a:xfrm>
            <a:off x="2362200" y="7620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 smtClean="0"/>
              <a:t>Another example of Interior Structure of Earth</a:t>
            </a:r>
            <a:endParaRPr lang="en-US" b="1" i="0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16764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 smtClean="0">
                <a:solidFill>
                  <a:srgbClr val="FF0000"/>
                </a:solidFill>
              </a:rPr>
              <a:t>Continental Crust</a:t>
            </a:r>
            <a:endParaRPr lang="en-US" b="1" i="0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4343400" y="1981200"/>
            <a:ext cx="1143000" cy="6096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33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7086600" y="16764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 smtClean="0">
                <a:solidFill>
                  <a:srgbClr val="FF0000"/>
                </a:solidFill>
              </a:rPr>
              <a:t>Oceanic Crust</a:t>
            </a:r>
            <a:endParaRPr lang="en-US" b="1" i="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rot="10800000" flipV="1">
            <a:off x="6781800" y="2133600"/>
            <a:ext cx="990600" cy="3810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7543800" y="25908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 smtClean="0">
                <a:solidFill>
                  <a:srgbClr val="FF0000"/>
                </a:solidFill>
              </a:rPr>
              <a:t>Mantle</a:t>
            </a:r>
            <a:endParaRPr lang="en-US" b="1" i="0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>
            <a:stCxn id="11" idx="1"/>
          </p:cNvCxnSpPr>
          <p:nvPr/>
        </p:nvCxnSpPr>
        <p:spPr bwMode="auto">
          <a:xfrm rot="10800000">
            <a:off x="6781800" y="2667001"/>
            <a:ext cx="762000" cy="154633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33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1295400" y="2667000"/>
            <a:ext cx="2362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 smtClean="0">
                <a:solidFill>
                  <a:srgbClr val="FF0000"/>
                </a:solidFill>
              </a:rPr>
              <a:t>Upper Mantle</a:t>
            </a:r>
          </a:p>
          <a:p>
            <a:r>
              <a:rPr lang="en-US" b="1" i="0" dirty="0" smtClean="0">
                <a:solidFill>
                  <a:srgbClr val="FF0000"/>
                </a:solidFill>
              </a:rPr>
              <a:t>(solid upper and viscous lower called </a:t>
            </a:r>
            <a:r>
              <a:rPr lang="en-US" b="1" i="0" dirty="0" err="1" smtClean="0">
                <a:solidFill>
                  <a:srgbClr val="FF0000"/>
                </a:solidFill>
              </a:rPr>
              <a:t>Asthenosphere</a:t>
            </a:r>
            <a:r>
              <a:rPr lang="en-US" b="1" i="0" dirty="0" smtClean="0">
                <a:solidFill>
                  <a:srgbClr val="FF0000"/>
                </a:solidFill>
              </a:rPr>
              <a:t>)</a:t>
            </a:r>
            <a:endParaRPr lang="en-US" b="1" i="0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flipV="1">
            <a:off x="2514600" y="3962400"/>
            <a:ext cx="1828800" cy="2286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1371600" y="32766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143000" y="50292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 smtClean="0">
                <a:solidFill>
                  <a:srgbClr val="FF0000"/>
                </a:solidFill>
              </a:rPr>
              <a:t>Lower Mantle</a:t>
            </a:r>
            <a:endParaRPr lang="en-US" b="1" i="0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flipV="1">
            <a:off x="3124200" y="5105400"/>
            <a:ext cx="2057400" cy="1524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33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2438400" y="59436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 smtClean="0">
                <a:solidFill>
                  <a:srgbClr val="FF0000"/>
                </a:solidFill>
              </a:rPr>
              <a:t>Outer Core-liquid</a:t>
            </a:r>
            <a:endParaRPr lang="en-US" b="1" i="0" dirty="0">
              <a:solidFill>
                <a:srgbClr val="FF0000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 flipV="1">
            <a:off x="4953000" y="5867400"/>
            <a:ext cx="1371600" cy="3048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7239000" y="548640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 smtClean="0">
                <a:solidFill>
                  <a:srgbClr val="FF0000"/>
                </a:solidFill>
              </a:rPr>
              <a:t>Inner Core--solid</a:t>
            </a:r>
            <a:endParaRPr lang="en-US" b="1" i="0" dirty="0">
              <a:solidFill>
                <a:srgbClr val="FF0000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 bwMode="auto">
          <a:xfrm rot="10800000" flipV="1">
            <a:off x="6705600" y="6096000"/>
            <a:ext cx="533400" cy="3048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2895600" y="3429000"/>
            <a:ext cx="1447800" cy="152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  <p:bldP spid="14" grpId="0"/>
      <p:bldP spid="19" grpId="0"/>
      <p:bldP spid="23" grpId="0"/>
      <p:bldP spid="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7162800" cy="838200"/>
          </a:xfrm>
          <a:noFill/>
          <a:ln/>
        </p:spPr>
        <p:txBody>
          <a:bodyPr/>
          <a:lstStyle/>
          <a:p>
            <a:pPr eaLnBrk="0" hangingPunct="0"/>
            <a:r>
              <a:rPr lang="en-US" dirty="0"/>
              <a:t>INTRODUCTION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762000"/>
            <a:ext cx="7620000" cy="4114800"/>
          </a:xfrm>
          <a:noFill/>
          <a:ln/>
        </p:spPr>
        <p:txBody>
          <a:bodyPr/>
          <a:lstStyle/>
          <a:p>
            <a:pPr lvl="2" eaLnBrk="0" hangingPunct="0"/>
            <a:r>
              <a:rPr lang="en-US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lithosphere--</a:t>
            </a:r>
            <a:r>
              <a:rPr lang="en-US" dirty="0"/>
              <a:t>entire solid outer portion of Earth resting on top of </a:t>
            </a:r>
            <a:r>
              <a:rPr lang="en-US" dirty="0" err="1"/>
              <a:t>asthenosphere</a:t>
            </a:r>
            <a:r>
              <a:rPr lang="en-US" dirty="0"/>
              <a:t> and includes the  upper solid mantle, crust and any rock family formed subsequent to granite </a:t>
            </a:r>
            <a:r>
              <a:rPr lang="en-US" dirty="0" smtClean="0"/>
              <a:t>crust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utoUpdateAnimBg="0"/>
      <p:bldP spid="45059" grpId="0" build="p" bldLvl="4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1752600"/>
            <a:ext cx="6804025" cy="480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2286000" y="762000"/>
            <a:ext cx="5730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4000" b="1" i="0" dirty="0"/>
              <a:t>Upper Structure of Earth</a:t>
            </a:r>
          </a:p>
        </p:txBody>
      </p:sp>
      <p:sp>
        <p:nvSpPr>
          <p:cNvPr id="4" name="Rectangle 3"/>
          <p:cNvSpPr/>
          <p:nvPr/>
        </p:nvSpPr>
        <p:spPr>
          <a:xfrm>
            <a:off x="2667000" y="0"/>
            <a:ext cx="46987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0" dirty="0" smtClean="0"/>
              <a:t>INTRODUCTION</a:t>
            </a:r>
            <a:endParaRPr lang="en-US" sz="4400" b="1" i="0" dirty="0"/>
          </a:p>
        </p:txBody>
      </p:sp>
    </p:spTree>
  </p:cSld>
  <p:clrMapOvr>
    <a:masterClrMapping/>
  </p:clrMapOvr>
  <p:transition>
    <p:checker/>
    <p:sndAc>
      <p:stSnd>
        <p:snd r:embed="rId3" name="Jungle Windows Start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Box 1"/>
          <p:cNvSpPr txBox="1">
            <a:spLocks noChangeArrowheads="1"/>
          </p:cNvSpPr>
          <p:nvPr/>
        </p:nvSpPr>
        <p:spPr bwMode="auto">
          <a:xfrm>
            <a:off x="1676400" y="152400"/>
            <a:ext cx="74676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dirty="0" smtClean="0"/>
              <a:t>    </a:t>
            </a:r>
            <a:r>
              <a:rPr lang="en-US" sz="3600" i="0" dirty="0" smtClean="0">
                <a:solidFill>
                  <a:srgbClr val="FFFF00"/>
                </a:solidFill>
              </a:rPr>
              <a:t>Continental </a:t>
            </a:r>
            <a:r>
              <a:rPr lang="en-US" sz="3600" i="0" dirty="0">
                <a:solidFill>
                  <a:srgbClr val="FFFF00"/>
                </a:solidFill>
              </a:rPr>
              <a:t>Drift </a:t>
            </a:r>
            <a:r>
              <a:rPr lang="en-US" sz="3600" i="0" dirty="0" smtClean="0">
                <a:solidFill>
                  <a:srgbClr val="FFFF00"/>
                </a:solidFill>
              </a:rPr>
              <a:t>Example-Were </a:t>
            </a:r>
            <a:r>
              <a:rPr lang="en-US" sz="3600" i="0" dirty="0">
                <a:solidFill>
                  <a:srgbClr val="FFFF00"/>
                </a:solidFill>
              </a:rPr>
              <a:t>the </a:t>
            </a:r>
            <a:r>
              <a:rPr lang="en-US" sz="3600" i="0" dirty="0" smtClean="0">
                <a:solidFill>
                  <a:srgbClr val="FFFF00"/>
                </a:solidFill>
              </a:rPr>
              <a:t>continents once joined together?-----</a:t>
            </a:r>
            <a:r>
              <a:rPr lang="en-US" sz="3600" i="0" dirty="0" smtClean="0">
                <a:solidFill>
                  <a:srgbClr val="FF0000"/>
                </a:solidFill>
              </a:rPr>
              <a:t>hypothesis</a:t>
            </a:r>
            <a:endParaRPr lang="en-US" i="0" dirty="0">
              <a:solidFill>
                <a:srgbClr val="FF0000"/>
              </a:solidFill>
            </a:endParaRPr>
          </a:p>
        </p:txBody>
      </p:sp>
      <p:pic>
        <p:nvPicPr>
          <p:cNvPr id="5" name="Picture 4" descr="rey7668x_0209b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232376"/>
            <a:ext cx="3875545" cy="362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52600" y="1828800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0" dirty="0" smtClean="0">
                <a:solidFill>
                  <a:srgbClr val="FFFF00"/>
                </a:solidFill>
              </a:rPr>
              <a:t>Same fossils and rocks found on pre-joined portions of land---</a:t>
            </a:r>
            <a:r>
              <a:rPr lang="en-US" sz="3600" i="0" dirty="0" smtClean="0">
                <a:solidFill>
                  <a:srgbClr val="FF0000"/>
                </a:solidFill>
              </a:rPr>
              <a:t>data</a:t>
            </a:r>
            <a:r>
              <a:rPr lang="en-US" sz="3600" i="0" dirty="0" smtClean="0">
                <a:solidFill>
                  <a:srgbClr val="FFFF00"/>
                </a:solidFill>
              </a:rPr>
              <a:t> </a:t>
            </a:r>
            <a:endParaRPr lang="en-US" sz="3600" i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215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2090172"/>
            <a:ext cx="7696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 eaLnBrk="0" hangingPunct="0"/>
            <a:r>
              <a:rPr lang="en-US" sz="3200" b="1" i="0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isostacy</a:t>
            </a:r>
            <a:r>
              <a:rPr lang="en-US" sz="3200" b="1" i="0" dirty="0" smtClean="0">
                <a:solidFill>
                  <a:srgbClr val="FFFF00"/>
                </a:solidFill>
              </a:rPr>
              <a:t>--is the floating balance between the lithosphere and </a:t>
            </a:r>
            <a:r>
              <a:rPr lang="en-US" sz="3200" b="1" i="0" dirty="0" err="1" smtClean="0">
                <a:solidFill>
                  <a:srgbClr val="FFFF00"/>
                </a:solidFill>
              </a:rPr>
              <a:t>asthenosphere</a:t>
            </a:r>
            <a:r>
              <a:rPr lang="en-US" sz="3200" b="1" i="0" dirty="0" smtClean="0">
                <a:solidFill>
                  <a:srgbClr val="FFFF00"/>
                </a:solidFill>
              </a:rPr>
              <a:t>—regional elevations adjust to types and thicknesses of rocks </a:t>
            </a:r>
            <a:endParaRPr lang="en-US" sz="3200" b="1" i="0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71800" y="228600"/>
            <a:ext cx="42883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0" dirty="0" smtClean="0"/>
              <a:t>INTRODUCTION</a:t>
            </a:r>
            <a:endParaRPr lang="en-US" sz="4000" b="1" i="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rey7668x_01_03mt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061"/>
          <a:stretch>
            <a:fillRect/>
          </a:stretch>
        </p:blipFill>
        <p:spPr bwMode="auto">
          <a:xfrm>
            <a:off x="1524000" y="2819400"/>
            <a:ext cx="7467600" cy="2137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09800" y="0"/>
            <a:ext cx="518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 smtClean="0"/>
              <a:t>INTRODUCTION</a:t>
            </a:r>
            <a:endParaRPr lang="en-US" sz="4400" b="1" i="0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838200"/>
            <a:ext cx="7391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0" dirty="0" smtClean="0"/>
              <a:t>Lithosphere floats on </a:t>
            </a:r>
            <a:r>
              <a:rPr lang="en-US" sz="3600" i="0" dirty="0" err="1" smtClean="0"/>
              <a:t>asthenosphere</a:t>
            </a:r>
            <a:r>
              <a:rPr lang="en-US" sz="3600" i="0" dirty="0" smtClean="0"/>
              <a:t> like balsa wood on water—denser materials sink and less dense, float----</a:t>
            </a:r>
            <a:endParaRPr lang="en-US" sz="3600" i="0" dirty="0"/>
          </a:p>
        </p:txBody>
      </p:sp>
      <p:sp>
        <p:nvSpPr>
          <p:cNvPr id="9" name="TextBox 8"/>
          <p:cNvSpPr txBox="1"/>
          <p:nvPr/>
        </p:nvSpPr>
        <p:spPr>
          <a:xfrm>
            <a:off x="1143000" y="52578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0" dirty="0" smtClean="0"/>
              <a:t>--thicker but same density materials float higher—mountain belts have thick roots--</a:t>
            </a:r>
            <a:endParaRPr lang="en-US" sz="3600" i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0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 smtClean="0"/>
              <a:t>INTRODUCTION</a:t>
            </a:r>
            <a:endParaRPr lang="en-US" sz="4400" b="1" i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895600"/>
            <a:ext cx="3136900" cy="197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895600"/>
            <a:ext cx="2996597" cy="195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4843799"/>
            <a:ext cx="3048000" cy="2014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600200" y="685800"/>
            <a:ext cx="754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0" dirty="0" smtClean="0"/>
              <a:t>Erosion of rock material or melting of ice causes adjustment by rebounding of rock below---like rebound of filled balloon after hand pressure is released </a:t>
            </a:r>
            <a:endParaRPr lang="en-US" sz="3600" i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ejm893\Desktop\rey7668x_14_09mt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219200"/>
            <a:ext cx="5105400" cy="5881587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971800" y="0"/>
            <a:ext cx="34708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0" dirty="0" smtClean="0"/>
              <a:t>INTRODUCTION</a:t>
            </a:r>
            <a:endParaRPr lang="en-US" sz="3200" b="1" i="0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" y="6096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dirty="0" smtClean="0"/>
              <a:t>  Melting of Glacial Ice Causing </a:t>
            </a:r>
            <a:r>
              <a:rPr lang="en-US" sz="2800" b="1" i="0" dirty="0" err="1" smtClean="0"/>
              <a:t>Isostacy</a:t>
            </a:r>
            <a:r>
              <a:rPr lang="en-US" sz="2800" b="1" i="0" dirty="0" smtClean="0"/>
              <a:t> </a:t>
            </a:r>
            <a:endParaRPr lang="en-US" sz="2800" b="1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7162800" cy="685800"/>
          </a:xfrm>
          <a:noFill/>
          <a:ln/>
        </p:spPr>
        <p:txBody>
          <a:bodyPr/>
          <a:lstStyle/>
          <a:p>
            <a:pPr eaLnBrk="0" hangingPunct="0"/>
            <a:r>
              <a:rPr lang="en-US"/>
              <a:t>INTRODUCTION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990600"/>
            <a:ext cx="7391400" cy="5257800"/>
          </a:xfrm>
          <a:noFill/>
          <a:ln/>
        </p:spPr>
        <p:txBody>
          <a:bodyPr/>
          <a:lstStyle/>
          <a:p>
            <a:pPr lvl="1" eaLnBrk="0" hangingPunct="0"/>
            <a:r>
              <a:rPr lang="en-US"/>
              <a:t>Continental drift</a:t>
            </a:r>
          </a:p>
          <a:p>
            <a:pPr lvl="2" eaLnBrk="0" hangingPunct="0"/>
            <a:r>
              <a:rPr lang="en-US"/>
              <a:t>a single super “protocontinent”  (Pangaea) split into sections and drifted apart beginning about 150-200 million years ago</a:t>
            </a:r>
          </a:p>
          <a:p>
            <a:pPr lvl="2" eaLnBrk="0" hangingPunct="0"/>
            <a:r>
              <a:rPr lang="en-US"/>
              <a:t>a lot of data supports this idea including a map fit or jig saw puzzle effect of the  present continents</a:t>
            </a:r>
          </a:p>
        </p:txBody>
      </p:sp>
    </p:spTree>
  </p:cSld>
  <p:clrMapOvr>
    <a:masterClrMapping/>
  </p:clrMapOvr>
  <p:transition>
    <p:checker/>
    <p:sndAc>
      <p:stSnd>
        <p:snd r:embed="rId3" name="Musica Defaul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usica Asteris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usica Asteris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usica Asteris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usica Asteris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autoUpdateAnimBg="0"/>
      <p:bldP spid="51203" grpId="0" build="p" bldLvl="4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524000"/>
            <a:ext cx="6781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2286000" y="685800"/>
            <a:ext cx="5518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4000" b="1" i="0" dirty="0" err="1"/>
              <a:t>Protocontinent</a:t>
            </a:r>
            <a:r>
              <a:rPr lang="en-US" sz="4000" b="1" i="0" dirty="0"/>
              <a:t>, Pangaea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90800" y="0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 smtClean="0"/>
              <a:t>INTRODUCTION</a:t>
            </a:r>
            <a:endParaRPr lang="en-US" sz="4000" b="1" i="0" dirty="0"/>
          </a:p>
        </p:txBody>
      </p:sp>
    </p:spTree>
  </p:cSld>
  <p:clrMapOvr>
    <a:masterClrMapping/>
  </p:clrMapOvr>
  <p:transition>
    <p:cove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7162800" cy="609600"/>
          </a:xfrm>
          <a:noFill/>
          <a:ln/>
        </p:spPr>
        <p:txBody>
          <a:bodyPr/>
          <a:lstStyle/>
          <a:p>
            <a:pPr eaLnBrk="0" hangingPunct="0"/>
            <a:r>
              <a:rPr lang="en-US" dirty="0"/>
              <a:t>INTRODUCTION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838200"/>
            <a:ext cx="7770813" cy="6018213"/>
          </a:xfrm>
          <a:noFill/>
          <a:ln/>
        </p:spPr>
        <p:txBody>
          <a:bodyPr/>
          <a:lstStyle/>
          <a:p>
            <a:pPr lvl="1" eaLnBrk="0" hangingPunct="0"/>
            <a:r>
              <a:rPr lang="en-US"/>
              <a:t>Rock plate concept (plate tectonics)</a:t>
            </a:r>
          </a:p>
          <a:p>
            <a:pPr lvl="2" eaLnBrk="0" hangingPunct="0"/>
            <a:r>
              <a:rPr lang="en-US"/>
              <a:t>born from continental drift idea and explains many solid plates bounded  together</a:t>
            </a:r>
          </a:p>
          <a:p>
            <a:pPr lvl="2" eaLnBrk="0" hangingPunct="0"/>
            <a:r>
              <a:rPr lang="en-US"/>
              <a:t>plates can move towards boundaries (convergent), away from boundaries (divergent), or along boundaries (transformed)</a:t>
            </a:r>
          </a:p>
          <a:p>
            <a:pPr lvl="2" eaLnBrk="0" hangingPunct="0"/>
            <a:r>
              <a:rPr lang="en-US" u="sng">
                <a:effectLst>
                  <a:outerShdw blurRad="38100" dist="38100" dir="2700000" algn="tl">
                    <a:srgbClr val="000000"/>
                  </a:outerShdw>
                </a:effectLst>
              </a:rPr>
              <a:t>convergent boundaries</a:t>
            </a:r>
            <a:r>
              <a:rPr lang="en-US"/>
              <a:t> form trenches--divergent ,ridges or rifts </a:t>
            </a:r>
          </a:p>
        </p:txBody>
      </p:sp>
    </p:spTree>
  </p:cSld>
  <p:clrMapOvr>
    <a:masterClrMapping/>
  </p:clrMapOvr>
  <p:transition>
    <p:pull dir="r"/>
    <p:sndAc>
      <p:stSnd>
        <p:snd r:embed="rId3" name="Jungle Exclama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usica Clo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autoUpdateAnimBg="0"/>
      <p:bldP spid="55299" grpId="0" build="p" bldLvl="3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7162800" cy="609600"/>
          </a:xfrm>
          <a:noFill/>
          <a:ln/>
        </p:spPr>
        <p:txBody>
          <a:bodyPr/>
          <a:lstStyle/>
          <a:p>
            <a:pPr eaLnBrk="0" hangingPunct="0"/>
            <a:r>
              <a:rPr lang="en-US"/>
              <a:t>INTRODUCTION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914400"/>
            <a:ext cx="7391400" cy="4114800"/>
          </a:xfrm>
          <a:noFill/>
          <a:ln/>
        </p:spPr>
        <p:txBody>
          <a:bodyPr/>
          <a:lstStyle/>
          <a:p>
            <a:pPr lvl="2" eaLnBrk="0" hangingPunct="0"/>
            <a:r>
              <a:rPr lang="en-US"/>
              <a:t>driving force for plate movement is primarily convection cells</a:t>
            </a:r>
          </a:p>
          <a:p>
            <a:pPr lvl="2" eaLnBrk="0" hangingPunct="0"/>
            <a:r>
              <a:rPr lang="en-US"/>
              <a:t>plate boundaries are related to important geologic phenomena as volcanoes and earthquakes</a:t>
            </a:r>
          </a:p>
        </p:txBody>
      </p:sp>
    </p:spTree>
  </p:cSld>
  <p:clrMapOvr>
    <a:masterClrMapping/>
  </p:clrMapOvr>
  <p:transition>
    <p:zoom/>
    <p:sndAc>
      <p:stSnd>
        <p:snd r:embed="rId3" name="Musica Maximi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ungle Windows 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autoUpdateAnimBg="0"/>
      <p:bldP spid="57347" grpId="0" build="p" bldLvl="2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2013" y="1600200"/>
            <a:ext cx="8307387" cy="445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2590800" y="381000"/>
            <a:ext cx="38401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4000" b="1" i="0"/>
              <a:t>Convection Cells</a:t>
            </a:r>
          </a:p>
        </p:txBody>
      </p:sp>
    </p:spTree>
  </p:cSld>
  <p:clrMapOvr>
    <a:masterClrMapping/>
  </p:clrMapOvr>
  <p:transition>
    <p:cover dir="d"/>
    <p:sndAc>
      <p:stSnd>
        <p:snd r:embed="rId3" name="Musica Minimize.wav"/>
      </p:stSnd>
    </p:sndAc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1143000"/>
            <a:ext cx="7318375" cy="481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2667000" y="0"/>
            <a:ext cx="4343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4400" b="1" i="0"/>
              <a:t>Plate Boundaries</a:t>
            </a:r>
            <a:r>
              <a:rPr lang="en-US"/>
              <a:t> </a:t>
            </a:r>
          </a:p>
        </p:txBody>
      </p:sp>
    </p:spTree>
  </p:cSld>
  <p:clrMapOvr>
    <a:masterClrMapping/>
  </p:clrMapOvr>
  <p:transition>
    <p:randomBar/>
    <p:sndAc>
      <p:stSnd>
        <p:snd r:embed="rId3" name="Musica Menu Popup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rey7668x_0209c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087"/>
          <a:stretch>
            <a:fillRect/>
          </a:stretch>
        </p:blipFill>
        <p:spPr bwMode="auto">
          <a:xfrm>
            <a:off x="2286000" y="2207060"/>
            <a:ext cx="5248275" cy="4650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62200" y="152400"/>
            <a:ext cx="533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 smtClean="0"/>
              <a:t> INTRODUCTION</a:t>
            </a:r>
            <a:endParaRPr lang="en-US" sz="4400" b="1" i="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838200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0" dirty="0" smtClean="0">
                <a:solidFill>
                  <a:srgbClr val="FFFF00"/>
                </a:solidFill>
              </a:rPr>
              <a:t>Glacial activity on pre-joined land portions---</a:t>
            </a:r>
            <a:r>
              <a:rPr lang="en-US" sz="3600" i="0" dirty="0" smtClean="0">
                <a:solidFill>
                  <a:srgbClr val="FF0000"/>
                </a:solidFill>
              </a:rPr>
              <a:t>data</a:t>
            </a:r>
            <a:r>
              <a:rPr lang="en-US" sz="3600" i="0" dirty="0" smtClean="0">
                <a:solidFill>
                  <a:srgbClr val="FFFF00"/>
                </a:solidFill>
              </a:rPr>
              <a:t> </a:t>
            </a:r>
            <a:endParaRPr lang="en-US" sz="3600" i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22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152400"/>
            <a:ext cx="7162800" cy="762000"/>
          </a:xfrm>
          <a:noFill/>
          <a:ln/>
        </p:spPr>
        <p:txBody>
          <a:bodyPr/>
          <a:lstStyle/>
          <a:p>
            <a:pPr eaLnBrk="0" hangingPunct="0"/>
            <a:r>
              <a:rPr lang="en-US"/>
              <a:t>INTRODUCTION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914400"/>
            <a:ext cx="7239000" cy="4800600"/>
          </a:xfrm>
          <a:noFill/>
          <a:ln/>
        </p:spPr>
        <p:txBody>
          <a:bodyPr/>
          <a:lstStyle/>
          <a:p>
            <a:pPr eaLnBrk="0" hangingPunct="0"/>
            <a:r>
              <a:rPr lang="en-US"/>
              <a:t>Geologic structures</a:t>
            </a:r>
          </a:p>
          <a:p>
            <a:pPr lvl="1" eaLnBrk="0" hangingPunct="0"/>
            <a:r>
              <a:rPr lang="en-US"/>
              <a:t> deep seated folded rocks on a large scale can harbour large deposits of oil, gas and faulted rocks can contain precious metals as gold and silver</a:t>
            </a:r>
          </a:p>
          <a:p>
            <a:pPr lvl="1" eaLnBrk="0" hangingPunct="0"/>
            <a:r>
              <a:rPr lang="en-US"/>
              <a:t>major erosional structures as unconformities aid in dividing geologic time</a:t>
            </a:r>
          </a:p>
        </p:txBody>
      </p:sp>
    </p:spTree>
  </p:cSld>
  <p:clrMapOvr>
    <a:masterClrMapping/>
  </p:clrMapOvr>
  <p:transition>
    <p:split dir="in"/>
    <p:sndAc>
      <p:stSnd>
        <p:snd r:embed="rId3" name="Musica Ope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usica Maximi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usica Asteris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usica Asteris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usica Asteris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autoUpdateAnimBg="0"/>
      <p:bldP spid="63491" grpId="0" build="p" bldLvl="2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1752600"/>
            <a:ext cx="7340600" cy="470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1547813" y="381000"/>
            <a:ext cx="75961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4000" b="1" i="0"/>
              <a:t>Unconformity and erosion surface</a:t>
            </a:r>
          </a:p>
        </p:txBody>
      </p:sp>
    </p:spTree>
  </p:cSld>
  <p:clrMapOvr>
    <a:masterClrMapping/>
  </p:clrMapOvr>
  <p:transition>
    <p:checker/>
    <p:sndAc>
      <p:stSnd>
        <p:snd r:embed="rId3" name="Musica Critical Stop.wav"/>
      </p:stSnd>
    </p:sndAc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1752600"/>
            <a:ext cx="7340600" cy="440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2819400" y="457200"/>
            <a:ext cx="42497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4000" b="1" i="0"/>
              <a:t>Folded rock layer</a:t>
            </a:r>
            <a:r>
              <a:rPr lang="en-US"/>
              <a:t>   </a:t>
            </a:r>
          </a:p>
        </p:txBody>
      </p:sp>
    </p:spTree>
  </p:cSld>
  <p:clrMapOvr>
    <a:masterClrMapping/>
  </p:clrMapOvr>
  <p:transition>
    <p:blinds dir="vert"/>
    <p:sndAc>
      <p:stSnd>
        <p:snd r:embed="rId3" name="Laser"/>
      </p:stSnd>
    </p:sndAc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7162800" cy="685800"/>
          </a:xfrm>
          <a:noFill/>
          <a:ln/>
        </p:spPr>
        <p:txBody>
          <a:bodyPr/>
          <a:lstStyle/>
          <a:p>
            <a:pPr eaLnBrk="0" hangingPunct="0"/>
            <a:r>
              <a:rPr lang="en-US"/>
              <a:t>INTRODUCTION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684213"/>
            <a:ext cx="7391400" cy="6021387"/>
          </a:xfrm>
          <a:noFill/>
          <a:ln/>
        </p:spPr>
        <p:txBody>
          <a:bodyPr/>
          <a:lstStyle/>
          <a:p>
            <a:pPr eaLnBrk="0" hangingPunct="0"/>
            <a:r>
              <a:rPr lang="en-US"/>
              <a:t>Weathering and erosion</a:t>
            </a:r>
          </a:p>
          <a:p>
            <a:pPr lvl="1" eaLnBrk="0" hangingPunct="0"/>
            <a:r>
              <a:rPr lang="en-US" u="sng">
                <a:effectLst>
                  <a:outerShdw blurRad="38100" dist="38100" dir="2700000" algn="tl">
                    <a:srgbClr val="000000"/>
                  </a:outerShdw>
                </a:effectLst>
              </a:rPr>
              <a:t>weathering </a:t>
            </a:r>
            <a:r>
              <a:rPr lang="en-US"/>
              <a:t>is the breaking down of a rock or mineral and </a:t>
            </a:r>
            <a:r>
              <a:rPr lang="en-US" u="sng">
                <a:effectLst>
                  <a:outerShdw blurRad="38100" dist="38100" dir="2700000" algn="tl">
                    <a:srgbClr val="000000"/>
                  </a:outerShdw>
                </a:effectLst>
              </a:rPr>
              <a:t>erosion</a:t>
            </a:r>
            <a:r>
              <a:rPr lang="en-US"/>
              <a:t> is the removal or transportation of rock and/or mineral material</a:t>
            </a:r>
          </a:p>
          <a:p>
            <a:pPr lvl="1" eaLnBrk="0" hangingPunct="0"/>
            <a:r>
              <a:rPr lang="en-US"/>
              <a:t>weathering can be chemical or physical by nature</a:t>
            </a:r>
          </a:p>
          <a:p>
            <a:pPr lvl="1" eaLnBrk="0" hangingPunct="0"/>
            <a:r>
              <a:rPr lang="en-US"/>
              <a:t>stream waters, glacial ice or wind can act as  erosion agents</a:t>
            </a:r>
          </a:p>
          <a:p>
            <a:pPr lvl="1" eaLnBrk="0" hangingPunct="0"/>
            <a:r>
              <a:rPr lang="en-US"/>
              <a:t>soil is a byproduct of these two</a:t>
            </a:r>
          </a:p>
        </p:txBody>
      </p:sp>
    </p:spTree>
  </p:cSld>
  <p:clrMapOvr>
    <a:masterClrMapping/>
  </p:clrMapOvr>
  <p:transition>
    <p:checker/>
    <p:sndAc>
      <p:stSnd>
        <p:snd r:embed="rId3" name="Musica Ope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" dur="5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Jungle Exclama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8" dur="5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Jungle Exclama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" dur="500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Jungle Exclama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8" dur="500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Jungle Exclama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3" dur="500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Jungle Exclama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autoUpdateAnimBg="0"/>
      <p:bldP spid="69635" grpId="0" build="p" bldLvl="2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7162800" cy="685800"/>
          </a:xfrm>
          <a:noFill/>
          <a:ln/>
        </p:spPr>
        <p:txBody>
          <a:bodyPr/>
          <a:lstStyle/>
          <a:p>
            <a:pPr eaLnBrk="0" hangingPunct="0"/>
            <a:r>
              <a:rPr lang="en-US"/>
              <a:t>INTRODUCTION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838200"/>
            <a:ext cx="7391400" cy="5943600"/>
          </a:xfrm>
          <a:noFill/>
          <a:ln/>
        </p:spPr>
        <p:txBody>
          <a:bodyPr/>
          <a:lstStyle/>
          <a:p>
            <a:pPr eaLnBrk="0" hangingPunct="0"/>
            <a:r>
              <a:rPr lang="en-US"/>
              <a:t>Surface streams and groundwater</a:t>
            </a:r>
          </a:p>
          <a:p>
            <a:pPr lvl="1" eaLnBrk="0" hangingPunct="0"/>
            <a:r>
              <a:rPr lang="en-US"/>
              <a:t>these two are very important sources of municipal water</a:t>
            </a:r>
          </a:p>
          <a:p>
            <a:pPr lvl="1" eaLnBrk="0" hangingPunct="0"/>
            <a:r>
              <a:rPr lang="en-US"/>
              <a:t>there are pollution problems associated with these which we will treat later ( pollution from landfills and industry)</a:t>
            </a:r>
          </a:p>
          <a:p>
            <a:pPr lvl="1" eaLnBrk="0" hangingPunct="0"/>
            <a:r>
              <a:rPr lang="en-US"/>
              <a:t>associated features are sinkholes, caves,  and speleothem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usica Recyc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usica Recyc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usica Recyc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50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usica Recyc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 autoUpdateAnimBg="0"/>
      <p:bldP spid="71683" grpId="0" build="p" bldLvl="2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1981200"/>
            <a:ext cx="6618288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3886200" y="457200"/>
            <a:ext cx="20764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4000" b="1" i="0"/>
              <a:t>Sinkhole</a:t>
            </a:r>
          </a:p>
        </p:txBody>
      </p:sp>
    </p:spTree>
  </p:cSld>
  <p:clrMapOvr>
    <a:masterClrMapping/>
  </p:clrMapOvr>
  <p:transition>
    <p:zoom dir="in"/>
    <p:sndAc>
      <p:stSnd>
        <p:snd r:embed="rId3" name="Typewriter"/>
      </p:stSnd>
    </p:sndAc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1676400"/>
            <a:ext cx="6654800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3352800" y="381000"/>
            <a:ext cx="2895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4000" b="1" i="0"/>
              <a:t>Speleothems</a:t>
            </a:r>
          </a:p>
        </p:txBody>
      </p:sp>
    </p:spTree>
  </p:cSld>
  <p:clrMapOvr>
    <a:masterClrMapping/>
  </p:clrMapOvr>
  <p:transition>
    <p:random/>
    <p:sndAc>
      <p:stSnd>
        <p:snd r:embed="rId3" name="Musica Open.wav"/>
      </p:stSnd>
    </p:sndAc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76200"/>
            <a:ext cx="7162800" cy="990600"/>
          </a:xfrm>
          <a:noFill/>
          <a:ln/>
        </p:spPr>
        <p:txBody>
          <a:bodyPr/>
          <a:lstStyle/>
          <a:p>
            <a:pPr eaLnBrk="0" hangingPunct="0"/>
            <a:r>
              <a:rPr lang="en-US"/>
              <a:t>INTRODUCTION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990600"/>
            <a:ext cx="7391400" cy="5638800"/>
          </a:xfrm>
          <a:noFill/>
          <a:ln/>
        </p:spPr>
        <p:txBody>
          <a:bodyPr/>
          <a:lstStyle/>
          <a:p>
            <a:pPr eaLnBrk="0" hangingPunct="0"/>
            <a:r>
              <a:rPr lang="en-US"/>
              <a:t>Glaciers</a:t>
            </a:r>
          </a:p>
          <a:p>
            <a:pPr lvl="1" eaLnBrk="0" hangingPunct="0"/>
            <a:r>
              <a:rPr lang="en-US"/>
              <a:t>during the “Great Ice Age” of North America glaciers formed the Great Lakes</a:t>
            </a:r>
          </a:p>
          <a:p>
            <a:pPr lvl="1" eaLnBrk="0" hangingPunct="0"/>
            <a:r>
              <a:rPr lang="en-US"/>
              <a:t>some glacial deposits are important to the concrete and cement industry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usica Maximi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usica Maximi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usica Maximi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 bldLvl="2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7162800" cy="762000"/>
          </a:xfrm>
          <a:noFill/>
          <a:ln/>
        </p:spPr>
        <p:txBody>
          <a:bodyPr/>
          <a:lstStyle/>
          <a:p>
            <a:pPr eaLnBrk="0" hangingPunct="0"/>
            <a:r>
              <a:rPr lang="en-US"/>
              <a:t>INTRODUCTION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990600"/>
            <a:ext cx="7391400" cy="4114800"/>
          </a:xfrm>
          <a:noFill/>
          <a:ln/>
        </p:spPr>
        <p:txBody>
          <a:bodyPr/>
          <a:lstStyle/>
          <a:p>
            <a:pPr lvl="1" eaLnBrk="0" hangingPunct="0"/>
            <a:r>
              <a:rPr lang="en-US"/>
              <a:t>the glacial ice present on Greenland and Antartic comprise about 96% of all global ice---if all melted sea level would rise about 215 feet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usica Recyc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usic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 autoUpdateAnimBg="0"/>
      <p:bldP spid="79875" grpId="0" build="p" bldLvl="2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990600"/>
            <a:ext cx="5362575" cy="548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1393825" y="304800"/>
            <a:ext cx="77501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3200" b="1" i="0"/>
              <a:t>Glacial Ice During North American Ice Age</a:t>
            </a:r>
          </a:p>
        </p:txBody>
      </p:sp>
    </p:spTree>
  </p:cSld>
  <p:clrMapOvr>
    <a:masterClrMapping/>
  </p:clrMapOvr>
  <p:transition>
    <p:strips dir="ld"/>
    <p:sndAc>
      <p:stSnd>
        <p:snd r:embed="rId3" name="Musica Restore Up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7" name="Picture 3" descr="rey7668x_03_02b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910"/>
          <a:stretch/>
        </p:blipFill>
        <p:spPr bwMode="auto">
          <a:xfrm>
            <a:off x="1322388" y="2286000"/>
            <a:ext cx="7821612" cy="39103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90800" y="0"/>
            <a:ext cx="525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 smtClean="0"/>
              <a:t> </a:t>
            </a:r>
            <a:r>
              <a:rPr lang="en-US" sz="4400" b="1" i="0" dirty="0" smtClean="0"/>
              <a:t>INTRODUCTION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1676400" y="9144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0" dirty="0" smtClean="0">
                <a:solidFill>
                  <a:srgbClr val="FFFF00"/>
                </a:solidFill>
              </a:rPr>
              <a:t>Present Location of the Continents—map fit--</a:t>
            </a:r>
            <a:r>
              <a:rPr lang="en-US" sz="3600" i="0" dirty="0" smtClean="0">
                <a:solidFill>
                  <a:srgbClr val="FF0000"/>
                </a:solidFill>
              </a:rPr>
              <a:t>data</a:t>
            </a:r>
            <a:endParaRPr lang="en-US" sz="3600" i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695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2209800"/>
            <a:ext cx="7061200" cy="434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2438400" y="457200"/>
            <a:ext cx="52546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4000" b="1" i="0"/>
              <a:t>Effects of Coastlines by</a:t>
            </a:r>
          </a:p>
          <a:p>
            <a:pPr eaLnBrk="0" hangingPunct="0"/>
            <a:r>
              <a:rPr lang="en-US" sz="4000" b="1" i="0"/>
              <a:t>      Glacial Activity</a:t>
            </a:r>
          </a:p>
        </p:txBody>
      </p:sp>
    </p:spTree>
  </p:cSld>
  <p:clrMapOvr>
    <a:masterClrMapping/>
  </p:clrMapOvr>
  <p:transition>
    <p:zoom/>
    <p:sndAc>
      <p:stSnd>
        <p:snd r:embed="rId3" name="Musica Windows Exit.wav"/>
      </p:stSnd>
    </p:sndAc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7162800" cy="838200"/>
          </a:xfrm>
          <a:noFill/>
          <a:ln/>
        </p:spPr>
        <p:txBody>
          <a:bodyPr/>
          <a:lstStyle/>
          <a:p>
            <a:pPr eaLnBrk="0" hangingPunct="0"/>
            <a:r>
              <a:rPr lang="en-US"/>
              <a:t>INTRODUCTION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838200"/>
            <a:ext cx="7391400" cy="5943600"/>
          </a:xfrm>
          <a:noFill/>
          <a:ln/>
        </p:spPr>
        <p:txBody>
          <a:bodyPr/>
          <a:lstStyle/>
          <a:p>
            <a:pPr eaLnBrk="0" hangingPunct="0"/>
            <a:r>
              <a:rPr lang="en-US"/>
              <a:t>Earthquakes</a:t>
            </a:r>
          </a:p>
          <a:p>
            <a:pPr lvl="1" eaLnBrk="0" hangingPunct="0"/>
            <a:r>
              <a:rPr lang="en-US"/>
              <a:t>seismology is  the study of earthquakes</a:t>
            </a:r>
          </a:p>
          <a:p>
            <a:pPr lvl="1" eaLnBrk="0" hangingPunct="0"/>
            <a:r>
              <a:rPr lang="en-US"/>
              <a:t>a large earthquake is predicted in southeastern Missouri within the next 50 years</a:t>
            </a:r>
          </a:p>
          <a:p>
            <a:pPr lvl="1" eaLnBrk="0" hangingPunct="0"/>
            <a:r>
              <a:rPr lang="en-US"/>
              <a:t>in 1811 and 1812, three large earthquakes along the New Madrid Fault in SE Missouri took place</a:t>
            </a:r>
          </a:p>
          <a:p>
            <a:pPr lvl="1" eaLnBrk="0" hangingPunct="0"/>
            <a:r>
              <a:rPr lang="en-US"/>
              <a:t>tsunami is a seismic sea wave </a:t>
            </a:r>
          </a:p>
        </p:txBody>
      </p:sp>
    </p:spTree>
  </p:cSld>
  <p:clrMapOvr>
    <a:masterClrMapping/>
  </p:clrMapOvr>
  <p:transition>
    <p:random/>
    <p:sndAc>
      <p:stSnd>
        <p:snd r:embed="rId3" name="Robotz Asteris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usic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usic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usic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usic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usic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uild="p" bldLvl="2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1741487"/>
            <a:ext cx="6643688" cy="511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3810000" y="914400"/>
            <a:ext cx="21050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4000" b="1" i="0" dirty="0"/>
              <a:t>Tsunami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38400" y="0"/>
            <a:ext cx="556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 smtClean="0"/>
              <a:t>INTRODUCTION</a:t>
            </a:r>
            <a:endParaRPr lang="en-US" sz="4400" b="1" i="0" dirty="0"/>
          </a:p>
        </p:txBody>
      </p:sp>
    </p:spTree>
  </p:cSld>
  <p:clrMapOvr>
    <a:masterClrMapping/>
  </p:clrMapOvr>
  <p:transition>
    <p:zoom/>
    <p:sndAc>
      <p:stSnd>
        <p:snd r:embed="rId3" name="Robotz Close.wav"/>
      </p:stSnd>
    </p:sndAc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Global earthquake distribution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3386" y="2438400"/>
            <a:ext cx="7410614" cy="4044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7162800" cy="1143000"/>
          </a:xfrm>
          <a:noFill/>
          <a:ln/>
        </p:spPr>
        <p:txBody>
          <a:bodyPr/>
          <a:lstStyle/>
          <a:p>
            <a:pPr eaLnBrk="0" hangingPunct="0"/>
            <a:r>
              <a:rPr lang="en-US" dirty="0"/>
              <a:t>INTRODUCTION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838200"/>
            <a:ext cx="7391400" cy="5257800"/>
          </a:xfrm>
          <a:noFill/>
          <a:ln/>
        </p:spPr>
        <p:txBody>
          <a:bodyPr/>
          <a:lstStyle/>
          <a:p>
            <a:pPr eaLnBrk="0" hangingPunct="0"/>
            <a:r>
              <a:rPr lang="en-US" dirty="0"/>
              <a:t>Time and Geology</a:t>
            </a:r>
          </a:p>
          <a:p>
            <a:pPr lvl="1" eaLnBrk="0" hangingPunct="0"/>
            <a:r>
              <a:rPr lang="en-US" dirty="0"/>
              <a:t>Relative Time</a:t>
            </a:r>
          </a:p>
          <a:p>
            <a:pPr lvl="1" eaLnBrk="0" hangingPunct="0"/>
            <a:r>
              <a:rPr lang="en-US" dirty="0"/>
              <a:t>Absolute Time</a:t>
            </a:r>
          </a:p>
          <a:p>
            <a:pPr lvl="1" eaLnBrk="0" hangingPunct="0"/>
            <a:r>
              <a:rPr lang="en-US" dirty="0"/>
              <a:t>Geologic Time Scale and Time Divisions</a:t>
            </a:r>
          </a:p>
          <a:p>
            <a:pPr lvl="2" eaLnBrk="0" hangingPunct="0"/>
            <a:r>
              <a:rPr lang="en-US" dirty="0"/>
              <a:t>eons, eras, </a:t>
            </a:r>
            <a:r>
              <a:rPr lang="en-US" dirty="0" smtClean="0"/>
              <a:t>periods, epochs-show the history of geologic events</a:t>
            </a:r>
            <a:endParaRPr lang="en-US" dirty="0"/>
          </a:p>
          <a:p>
            <a:pPr lvl="2" eaLnBrk="0" hangingPunct="0"/>
            <a:r>
              <a:rPr lang="en-US" dirty="0"/>
              <a:t>specific life changes found in rocks (fossils) separate one division from another</a:t>
            </a:r>
          </a:p>
        </p:txBody>
      </p:sp>
    </p:spTree>
  </p:cSld>
  <p:clrMapOvr>
    <a:masterClrMapping/>
  </p:clrMapOvr>
  <p:transition>
    <p:blinds dir="vert"/>
    <p:sndAc>
      <p:stSnd>
        <p:snd r:embed="rId3" name="Jungle Exclama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bldLvl="4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8838" y="685800"/>
            <a:ext cx="8285162" cy="437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133600" y="0"/>
            <a:ext cx="6096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4000" b="1" i="0" dirty="0"/>
              <a:t>Upper Geologic Time Scale</a:t>
            </a:r>
          </a:p>
        </p:txBody>
      </p:sp>
      <p:sp>
        <p:nvSpPr>
          <p:cNvPr id="4" name="Rectangle 3"/>
          <p:cNvSpPr/>
          <p:nvPr/>
        </p:nvSpPr>
        <p:spPr>
          <a:xfrm>
            <a:off x="1447800" y="5105400"/>
            <a:ext cx="7543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eaLnBrk="0" hangingPunct="0"/>
            <a:r>
              <a:rPr lang="en-US" sz="3200" b="1" i="0" dirty="0" smtClean="0">
                <a:solidFill>
                  <a:schemeClr val="tx2"/>
                </a:solidFill>
              </a:rPr>
              <a:t>Meteor impact on Earth may have helped caused massive extinction of many life forms such as dinosaurs</a:t>
            </a:r>
            <a:endParaRPr lang="en-US" sz="3200" b="1" i="0" dirty="0">
              <a:solidFill>
                <a:schemeClr val="tx2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rot="5400000" flipH="1" flipV="1">
            <a:off x="3086100" y="4152900"/>
            <a:ext cx="1295400" cy="91440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524000"/>
            <a:ext cx="6727825" cy="49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133600" y="152400"/>
            <a:ext cx="632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dirty="0" smtClean="0"/>
              <a:t>What would a concerned dinosaur think of the up-coming danger????</a:t>
            </a:r>
            <a:endParaRPr lang="en-US" sz="3200" b="1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7500" y="1143000"/>
            <a:ext cx="7556500" cy="556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905000" y="0"/>
            <a:ext cx="647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dirty="0" smtClean="0"/>
              <a:t>Meteor impacts in Missouri and adjacent States ???</a:t>
            </a:r>
            <a:endParaRPr lang="en-US" sz="3200" b="1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DROCK">
  <a:themeElements>
    <a:clrScheme name="BEDROCK 1">
      <a:dk1>
        <a:srgbClr val="393939"/>
      </a:dk1>
      <a:lt1>
        <a:srgbClr val="EAEAEA"/>
      </a:lt1>
      <a:dk2>
        <a:srgbClr val="336699"/>
      </a:dk2>
      <a:lt2>
        <a:srgbClr val="FFFFFF"/>
      </a:lt2>
      <a:accent1>
        <a:srgbClr val="009999"/>
      </a:accent1>
      <a:accent2>
        <a:srgbClr val="003366"/>
      </a:accent2>
      <a:accent3>
        <a:srgbClr val="ADB8CA"/>
      </a:accent3>
      <a:accent4>
        <a:srgbClr val="C8C8C8"/>
      </a:accent4>
      <a:accent5>
        <a:srgbClr val="AACACA"/>
      </a:accent5>
      <a:accent6>
        <a:srgbClr val="002D5C"/>
      </a:accent6>
      <a:hlink>
        <a:srgbClr val="990066"/>
      </a:hlink>
      <a:folHlink>
        <a:srgbClr val="CBCBCB"/>
      </a:folHlink>
    </a:clrScheme>
    <a:fontScheme name="BEDROCK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EDROCK 1">
        <a:dk1>
          <a:srgbClr val="393939"/>
        </a:dk1>
        <a:lt1>
          <a:srgbClr val="EAEAEA"/>
        </a:lt1>
        <a:dk2>
          <a:srgbClr val="336699"/>
        </a:dk2>
        <a:lt2>
          <a:srgbClr val="FFFFFF"/>
        </a:lt2>
        <a:accent1>
          <a:srgbClr val="009999"/>
        </a:accent1>
        <a:accent2>
          <a:srgbClr val="003366"/>
        </a:accent2>
        <a:accent3>
          <a:srgbClr val="ADB8CA"/>
        </a:accent3>
        <a:accent4>
          <a:srgbClr val="C8C8C8"/>
        </a:accent4>
        <a:accent5>
          <a:srgbClr val="AACACA"/>
        </a:accent5>
        <a:accent6>
          <a:srgbClr val="002D5C"/>
        </a:accent6>
        <a:hlink>
          <a:srgbClr val="990066"/>
        </a:hlink>
        <a:folHlink>
          <a:srgbClr val="CBC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DROCK 2">
        <a:dk1>
          <a:srgbClr val="003366"/>
        </a:dk1>
        <a:lt1>
          <a:srgbClr val="FFFFFF"/>
        </a:lt1>
        <a:dk2>
          <a:srgbClr val="336699"/>
        </a:dk2>
        <a:lt2>
          <a:srgbClr val="868686"/>
        </a:lt2>
        <a:accent1>
          <a:srgbClr val="6699FF"/>
        </a:accent1>
        <a:accent2>
          <a:srgbClr val="0066CC"/>
        </a:accent2>
        <a:accent3>
          <a:srgbClr val="FFFFFF"/>
        </a:accent3>
        <a:accent4>
          <a:srgbClr val="002A56"/>
        </a:accent4>
        <a:accent5>
          <a:srgbClr val="B8CAFF"/>
        </a:accent5>
        <a:accent6>
          <a:srgbClr val="005CB9"/>
        </a:accent6>
        <a:hlink>
          <a:srgbClr val="66CCFF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DROCK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969696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555555"/>
        </a:accent6>
        <a:hlink>
          <a:srgbClr val="EAEAEA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C:\MSOFFICE\Templates\Presentation Designs\BEDROCK.POT</Template>
  <TotalTime>2424</TotalTime>
  <Words>1220</Words>
  <Application>Microsoft Office PowerPoint</Application>
  <PresentationFormat>On-screen Show (4:3)</PresentationFormat>
  <Paragraphs>207</Paragraphs>
  <Slides>53</Slides>
  <Notes>45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BEDROCK</vt:lpstr>
      <vt:lpstr>INTRODUCTION</vt:lpstr>
      <vt:lpstr>Slide 2</vt:lpstr>
      <vt:lpstr>Slide 3</vt:lpstr>
      <vt:lpstr>Slide 4</vt:lpstr>
      <vt:lpstr>Slide 5</vt:lpstr>
      <vt:lpstr>INTRODUCTION</vt:lpstr>
      <vt:lpstr>Slide 7</vt:lpstr>
      <vt:lpstr>Slide 8</vt:lpstr>
      <vt:lpstr>Slide 9</vt:lpstr>
      <vt:lpstr>Slide 10</vt:lpstr>
      <vt:lpstr>Slide 11</vt:lpstr>
      <vt:lpstr>INTRODUCTION</vt:lpstr>
      <vt:lpstr>INTRODUCTION</vt:lpstr>
      <vt:lpstr>INTRODUCTION</vt:lpstr>
      <vt:lpstr>Slide 15</vt:lpstr>
      <vt:lpstr>Slide 16</vt:lpstr>
      <vt:lpstr>INTRODUCTION </vt:lpstr>
      <vt:lpstr>Slide 18</vt:lpstr>
      <vt:lpstr>INTRODUCTION</vt:lpstr>
      <vt:lpstr>INTRODUCTION</vt:lpstr>
      <vt:lpstr>Slide 21</vt:lpstr>
      <vt:lpstr>INTRODUCTION</vt:lpstr>
      <vt:lpstr>Slide 23</vt:lpstr>
      <vt:lpstr>INTRODUCTION</vt:lpstr>
      <vt:lpstr>INTRODUCTION</vt:lpstr>
      <vt:lpstr>Slide 26</vt:lpstr>
      <vt:lpstr>Slide 27</vt:lpstr>
      <vt:lpstr>INTRODUCTION</vt:lpstr>
      <vt:lpstr>Slide 29</vt:lpstr>
      <vt:lpstr>Slide 30</vt:lpstr>
      <vt:lpstr>Slide 31</vt:lpstr>
      <vt:lpstr>Slide 32</vt:lpstr>
      <vt:lpstr>Slide 33</vt:lpstr>
      <vt:lpstr>INTRODUCTION</vt:lpstr>
      <vt:lpstr>Slide 35</vt:lpstr>
      <vt:lpstr>INTRODUCTION</vt:lpstr>
      <vt:lpstr>INTRODUCTION</vt:lpstr>
      <vt:lpstr>Slide 38</vt:lpstr>
      <vt:lpstr>Slide 39</vt:lpstr>
      <vt:lpstr>INTRODUCTION</vt:lpstr>
      <vt:lpstr>Slide 41</vt:lpstr>
      <vt:lpstr>Slide 42</vt:lpstr>
      <vt:lpstr>INTRODUCTION</vt:lpstr>
      <vt:lpstr>INTRODUCTION</vt:lpstr>
      <vt:lpstr>Slide 45</vt:lpstr>
      <vt:lpstr>Slide 46</vt:lpstr>
      <vt:lpstr>INTRODUCTION</vt:lpstr>
      <vt:lpstr>INTRODUCTION</vt:lpstr>
      <vt:lpstr>Slide 49</vt:lpstr>
      <vt:lpstr>Slide 50</vt:lpstr>
      <vt:lpstr>INTRODUCTION</vt:lpstr>
      <vt:lpstr>Slide 52</vt:lpstr>
      <vt:lpstr>Introduction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erwin</dc:creator>
  <cp:lastModifiedBy>MSU</cp:lastModifiedBy>
  <cp:revision>109</cp:revision>
  <dcterms:created xsi:type="dcterms:W3CDTF">1997-05-12T14:10:08Z</dcterms:created>
  <dcterms:modified xsi:type="dcterms:W3CDTF">2012-06-28T15:52:45Z</dcterms:modified>
</cp:coreProperties>
</file>