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96" r:id="rId5"/>
    <p:sldId id="283" r:id="rId6"/>
    <p:sldId id="284" r:id="rId7"/>
    <p:sldId id="259" r:id="rId8"/>
    <p:sldId id="263" r:id="rId9"/>
    <p:sldId id="261" r:id="rId10"/>
    <p:sldId id="297" r:id="rId11"/>
    <p:sldId id="260" r:id="rId12"/>
    <p:sldId id="262" r:id="rId13"/>
    <p:sldId id="287" r:id="rId14"/>
    <p:sldId id="265" r:id="rId15"/>
    <p:sldId id="298" r:id="rId16"/>
    <p:sldId id="299" r:id="rId17"/>
    <p:sldId id="300" r:id="rId18"/>
    <p:sldId id="301" r:id="rId19"/>
    <p:sldId id="288" r:id="rId20"/>
    <p:sldId id="302" r:id="rId21"/>
    <p:sldId id="304" r:id="rId22"/>
    <p:sldId id="305" r:id="rId23"/>
    <p:sldId id="267" r:id="rId24"/>
    <p:sldId id="306" r:id="rId25"/>
    <p:sldId id="307" r:id="rId26"/>
    <p:sldId id="308" r:id="rId27"/>
    <p:sldId id="309" r:id="rId28"/>
    <p:sldId id="268" r:id="rId29"/>
    <p:sldId id="303" r:id="rId30"/>
    <p:sldId id="310" r:id="rId31"/>
    <p:sldId id="311" r:id="rId32"/>
    <p:sldId id="264" r:id="rId33"/>
    <p:sldId id="312" r:id="rId34"/>
    <p:sldId id="313" r:id="rId35"/>
    <p:sldId id="285" r:id="rId36"/>
    <p:sldId id="269" r:id="rId37"/>
    <p:sldId id="270" r:id="rId38"/>
    <p:sldId id="271" r:id="rId39"/>
    <p:sldId id="314" r:id="rId40"/>
    <p:sldId id="290" r:id="rId41"/>
    <p:sldId id="315" r:id="rId42"/>
    <p:sldId id="316" r:id="rId43"/>
    <p:sldId id="272" r:id="rId44"/>
    <p:sldId id="317" r:id="rId45"/>
    <p:sldId id="273" r:id="rId46"/>
    <p:sldId id="274" r:id="rId47"/>
    <p:sldId id="318" r:id="rId48"/>
    <p:sldId id="319" r:id="rId49"/>
    <p:sldId id="275" r:id="rId50"/>
    <p:sldId id="320" r:id="rId51"/>
    <p:sldId id="321" r:id="rId52"/>
    <p:sldId id="333" r:id="rId53"/>
    <p:sldId id="328" r:id="rId54"/>
    <p:sldId id="278" r:id="rId55"/>
    <p:sldId id="324" r:id="rId56"/>
    <p:sldId id="322" r:id="rId57"/>
    <p:sldId id="323" r:id="rId58"/>
    <p:sldId id="276" r:id="rId59"/>
    <p:sldId id="277" r:id="rId60"/>
    <p:sldId id="325" r:id="rId61"/>
    <p:sldId id="331" r:id="rId62"/>
    <p:sldId id="332" r:id="rId63"/>
    <p:sldId id="329" r:id="rId64"/>
    <p:sldId id="280" r:id="rId65"/>
    <p:sldId id="279" r:id="rId66"/>
    <p:sldId id="281" r:id="rId67"/>
    <p:sldId id="326" r:id="rId68"/>
    <p:sldId id="327" r:id="rId69"/>
    <p:sldId id="330" r:id="rId70"/>
    <p:sldId id="282" r:id="rId71"/>
    <p:sldId id="291" r:id="rId72"/>
    <p:sldId id="293" r:id="rId73"/>
    <p:sldId id="294" r:id="rId74"/>
    <p:sldId id="295" r:id="rId75"/>
    <p:sldId id="292"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7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39EE5E-CE55-374D-B413-BB32C16D97D4}" type="datetimeFigureOut">
              <a:rPr lang="en-US" smtClean="0"/>
              <a:t>1/23/18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C8165-7EE6-0745-A3DC-A2D05E4B812A}" type="slidenum">
              <a:rPr lang="en-US" smtClean="0"/>
              <a:t>‹#›</a:t>
            </a:fld>
            <a:endParaRPr lang="en-US"/>
          </a:p>
        </p:txBody>
      </p:sp>
    </p:spTree>
    <p:extLst>
      <p:ext uri="{BB962C8B-B14F-4D97-AF65-F5344CB8AC3E}">
        <p14:creationId xmlns:p14="http://schemas.microsoft.com/office/powerpoint/2010/main" val="269443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39EE5E-CE55-374D-B413-BB32C16D97D4}" type="datetimeFigureOut">
              <a:rPr lang="en-US" smtClean="0"/>
              <a:t>1/23/18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C8165-7EE6-0745-A3DC-A2D05E4B812A}" type="slidenum">
              <a:rPr lang="en-US" smtClean="0"/>
              <a:t>‹#›</a:t>
            </a:fld>
            <a:endParaRPr lang="en-US"/>
          </a:p>
        </p:txBody>
      </p:sp>
    </p:spTree>
    <p:extLst>
      <p:ext uri="{BB962C8B-B14F-4D97-AF65-F5344CB8AC3E}">
        <p14:creationId xmlns:p14="http://schemas.microsoft.com/office/powerpoint/2010/main" val="61822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39EE5E-CE55-374D-B413-BB32C16D97D4}" type="datetimeFigureOut">
              <a:rPr lang="en-US" smtClean="0"/>
              <a:t>1/23/18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C8165-7EE6-0745-A3DC-A2D05E4B812A}" type="slidenum">
              <a:rPr lang="en-US" smtClean="0"/>
              <a:t>‹#›</a:t>
            </a:fld>
            <a:endParaRPr lang="en-US"/>
          </a:p>
        </p:txBody>
      </p:sp>
    </p:spTree>
    <p:extLst>
      <p:ext uri="{BB962C8B-B14F-4D97-AF65-F5344CB8AC3E}">
        <p14:creationId xmlns:p14="http://schemas.microsoft.com/office/powerpoint/2010/main" val="119369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39EE5E-CE55-374D-B413-BB32C16D97D4}" type="datetimeFigureOut">
              <a:rPr lang="en-US" smtClean="0"/>
              <a:t>1/23/18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C8165-7EE6-0745-A3DC-A2D05E4B812A}" type="slidenum">
              <a:rPr lang="en-US" smtClean="0"/>
              <a:t>‹#›</a:t>
            </a:fld>
            <a:endParaRPr lang="en-US"/>
          </a:p>
        </p:txBody>
      </p:sp>
    </p:spTree>
    <p:extLst>
      <p:ext uri="{BB962C8B-B14F-4D97-AF65-F5344CB8AC3E}">
        <p14:creationId xmlns:p14="http://schemas.microsoft.com/office/powerpoint/2010/main" val="222769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39EE5E-CE55-374D-B413-BB32C16D97D4}" type="datetimeFigureOut">
              <a:rPr lang="en-US" smtClean="0"/>
              <a:t>1/23/18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C8165-7EE6-0745-A3DC-A2D05E4B812A}" type="slidenum">
              <a:rPr lang="en-US" smtClean="0"/>
              <a:t>‹#›</a:t>
            </a:fld>
            <a:endParaRPr lang="en-US"/>
          </a:p>
        </p:txBody>
      </p:sp>
    </p:spTree>
    <p:extLst>
      <p:ext uri="{BB962C8B-B14F-4D97-AF65-F5344CB8AC3E}">
        <p14:creationId xmlns:p14="http://schemas.microsoft.com/office/powerpoint/2010/main" val="413297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D39EE5E-CE55-374D-B413-BB32C16D97D4}" type="datetimeFigureOut">
              <a:rPr lang="en-US" smtClean="0"/>
              <a:t>1/23/18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C8165-7EE6-0745-A3DC-A2D05E4B812A}" type="slidenum">
              <a:rPr lang="en-US" smtClean="0"/>
              <a:t>‹#›</a:t>
            </a:fld>
            <a:endParaRPr lang="en-US"/>
          </a:p>
        </p:txBody>
      </p:sp>
    </p:spTree>
    <p:extLst>
      <p:ext uri="{BB962C8B-B14F-4D97-AF65-F5344CB8AC3E}">
        <p14:creationId xmlns:p14="http://schemas.microsoft.com/office/powerpoint/2010/main" val="76116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D39EE5E-CE55-374D-B413-BB32C16D97D4}" type="datetimeFigureOut">
              <a:rPr lang="en-US" smtClean="0"/>
              <a:t>1/23/18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03C8165-7EE6-0745-A3DC-A2D05E4B812A}" type="slidenum">
              <a:rPr lang="en-US" smtClean="0"/>
              <a:t>‹#›</a:t>
            </a:fld>
            <a:endParaRPr lang="en-US"/>
          </a:p>
        </p:txBody>
      </p:sp>
    </p:spTree>
    <p:extLst>
      <p:ext uri="{BB962C8B-B14F-4D97-AF65-F5344CB8AC3E}">
        <p14:creationId xmlns:p14="http://schemas.microsoft.com/office/powerpoint/2010/main" val="359329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D39EE5E-CE55-374D-B413-BB32C16D97D4}" type="datetimeFigureOut">
              <a:rPr lang="en-US" smtClean="0"/>
              <a:t>1/23/18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03C8165-7EE6-0745-A3DC-A2D05E4B812A}" type="slidenum">
              <a:rPr lang="en-US" smtClean="0"/>
              <a:t>‹#›</a:t>
            </a:fld>
            <a:endParaRPr lang="en-US"/>
          </a:p>
        </p:txBody>
      </p:sp>
    </p:spTree>
    <p:extLst>
      <p:ext uri="{BB962C8B-B14F-4D97-AF65-F5344CB8AC3E}">
        <p14:creationId xmlns:p14="http://schemas.microsoft.com/office/powerpoint/2010/main" val="230854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D39EE5E-CE55-374D-B413-BB32C16D97D4}" type="datetimeFigureOut">
              <a:rPr lang="en-US" smtClean="0"/>
              <a:t>1/23/18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03C8165-7EE6-0745-A3DC-A2D05E4B812A}" type="slidenum">
              <a:rPr lang="en-US" smtClean="0"/>
              <a:t>‹#›</a:t>
            </a:fld>
            <a:endParaRPr lang="en-US"/>
          </a:p>
        </p:txBody>
      </p:sp>
    </p:spTree>
    <p:extLst>
      <p:ext uri="{BB962C8B-B14F-4D97-AF65-F5344CB8AC3E}">
        <p14:creationId xmlns:p14="http://schemas.microsoft.com/office/powerpoint/2010/main" val="134462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D39EE5E-CE55-374D-B413-BB32C16D97D4}" type="datetimeFigureOut">
              <a:rPr lang="en-US" smtClean="0"/>
              <a:t>1/23/18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C8165-7EE6-0745-A3DC-A2D05E4B812A}" type="slidenum">
              <a:rPr lang="en-US" smtClean="0"/>
              <a:t>‹#›</a:t>
            </a:fld>
            <a:endParaRPr lang="en-US"/>
          </a:p>
        </p:txBody>
      </p:sp>
    </p:spTree>
    <p:extLst>
      <p:ext uri="{BB962C8B-B14F-4D97-AF65-F5344CB8AC3E}">
        <p14:creationId xmlns:p14="http://schemas.microsoft.com/office/powerpoint/2010/main" val="309914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D39EE5E-CE55-374D-B413-BB32C16D97D4}" type="datetimeFigureOut">
              <a:rPr lang="en-US" smtClean="0"/>
              <a:t>1/23/18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C8165-7EE6-0745-A3DC-A2D05E4B812A}" type="slidenum">
              <a:rPr lang="en-US" smtClean="0"/>
              <a:t>‹#›</a:t>
            </a:fld>
            <a:endParaRPr lang="en-US"/>
          </a:p>
        </p:txBody>
      </p:sp>
    </p:spTree>
    <p:extLst>
      <p:ext uri="{BB962C8B-B14F-4D97-AF65-F5344CB8AC3E}">
        <p14:creationId xmlns:p14="http://schemas.microsoft.com/office/powerpoint/2010/main" val="10294201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2683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146012"/>
            <a:ext cx="8229600" cy="54822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147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PmVusVh4TR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Gilgamesh Epic</a:t>
            </a:r>
            <a:endParaRPr lang="en-US" dirty="0"/>
          </a:p>
        </p:txBody>
      </p:sp>
      <p:sp>
        <p:nvSpPr>
          <p:cNvPr id="3" name="Subtitle 2"/>
          <p:cNvSpPr>
            <a:spLocks noGrp="1"/>
          </p:cNvSpPr>
          <p:nvPr>
            <p:ph type="subTitle" idx="1"/>
          </p:nvPr>
        </p:nvSpPr>
        <p:spPr/>
        <p:txBody>
          <a:bodyPr/>
          <a:lstStyle/>
          <a:p>
            <a:r>
              <a:rPr lang="en-US" dirty="0" smtClean="0"/>
              <a:t>LLT 180</a:t>
            </a:r>
          </a:p>
          <a:p>
            <a:r>
              <a:rPr lang="en-US" dirty="0" smtClean="0"/>
              <a:t>Spring MMXVIII</a:t>
            </a:r>
            <a:endParaRPr lang="en-US" dirty="0"/>
          </a:p>
        </p:txBody>
      </p:sp>
    </p:spTree>
    <p:extLst>
      <p:ext uri="{BB962C8B-B14F-4D97-AF65-F5344CB8AC3E}">
        <p14:creationId xmlns:p14="http://schemas.microsoft.com/office/powerpoint/2010/main" val="329416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Gilgamesh’s Poll Results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Gilgamesh </a:t>
            </a:r>
            <a:r>
              <a:rPr lang="en-US" dirty="0"/>
              <a:t>went abroad in the world, but he met with none who could withstand his arms till be came to </a:t>
            </a:r>
            <a:r>
              <a:rPr lang="en-US" dirty="0" err="1"/>
              <a:t>Uruk</a:t>
            </a:r>
            <a:r>
              <a:rPr lang="en-US" dirty="0"/>
              <a:t>. But the men of </a:t>
            </a:r>
            <a:r>
              <a:rPr lang="en-US" dirty="0" err="1"/>
              <a:t>Uruk</a:t>
            </a:r>
            <a:r>
              <a:rPr lang="en-US" dirty="0"/>
              <a:t> muttered in their houses, ‘Gilgamesh sounds the tocsin for his amusement, his arrogance has no bounds by day or night. No son is left with his father, for Gilgamesh takes them all, even the children; yet the king should be a shepherd to his people. His lust leaves no virgin to her lover, neither the warrior's daughter nor the wife of the noble; yet this is the shepherd of the city, wise, comely, and resolute.'</a:t>
            </a:r>
          </a:p>
        </p:txBody>
      </p:sp>
    </p:spTree>
    <p:extLst>
      <p:ext uri="{BB962C8B-B14F-4D97-AF65-F5344CB8AC3E}">
        <p14:creationId xmlns:p14="http://schemas.microsoft.com/office/powerpoint/2010/main" val="115856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Passion for Public Affairs</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Gilgamesh</a:t>
            </a:r>
            <a:r>
              <a:rPr lang="en-US" dirty="0" smtClean="0"/>
              <a:t> sounds the tocsin (alarm drum) for his amusement</a:t>
            </a:r>
          </a:p>
          <a:p>
            <a:r>
              <a:rPr lang="en-US" dirty="0" smtClean="0"/>
              <a:t>His arrogance knows no bounds by day or night</a:t>
            </a:r>
          </a:p>
          <a:p>
            <a:r>
              <a:rPr lang="en-US" dirty="0" smtClean="0"/>
              <a:t>His lust leaves no virgin to her lover (</a:t>
            </a:r>
            <a:r>
              <a:rPr lang="en-US" i="1" dirty="0" err="1" smtClean="0"/>
              <a:t>ius</a:t>
            </a:r>
            <a:r>
              <a:rPr lang="en-US" i="1" dirty="0" smtClean="0"/>
              <a:t> </a:t>
            </a:r>
            <a:r>
              <a:rPr lang="en-US" i="1" dirty="0" err="1" smtClean="0"/>
              <a:t>primae</a:t>
            </a:r>
            <a:r>
              <a:rPr lang="en-US" i="1" dirty="0" smtClean="0"/>
              <a:t> </a:t>
            </a:r>
            <a:r>
              <a:rPr lang="en-US" i="1" dirty="0" err="1" smtClean="0"/>
              <a:t>noctis</a:t>
            </a:r>
            <a:r>
              <a:rPr lang="en-US" dirty="0" smtClean="0"/>
              <a:t>)</a:t>
            </a:r>
          </a:p>
          <a:p>
            <a:r>
              <a:rPr lang="en-US" i="1" dirty="0" smtClean="0">
                <a:solidFill>
                  <a:srgbClr val="FF0000"/>
                </a:solidFill>
              </a:rPr>
              <a:t>Yet this is the shepherd of the city, wise, comely, and resolute</a:t>
            </a:r>
            <a:endParaRPr lang="en-US" dirty="0" smtClean="0">
              <a:solidFill>
                <a:srgbClr val="000000"/>
              </a:solidFill>
            </a:endParaRPr>
          </a:p>
          <a:p>
            <a:r>
              <a:rPr lang="en-US" dirty="0" smtClean="0">
                <a:solidFill>
                  <a:srgbClr val="000000"/>
                </a:solidFill>
              </a:rPr>
              <a:t>Obvious expectations of </a:t>
            </a:r>
            <a:r>
              <a:rPr lang="en-US" b="1" dirty="0" smtClean="0">
                <a:ln w="18000">
                  <a:solidFill>
                    <a:schemeClr val="accent2">
                      <a:lumMod val="75000"/>
                    </a:schemeClr>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rPr>
              <a:t>ETHICAL LEADERSHIP</a:t>
            </a:r>
            <a:endParaRPr lang="en-US" b="1" dirty="0">
              <a:ln w="18000">
                <a:solidFill>
                  <a:schemeClr val="accent2">
                    <a:lumMod val="75000"/>
                  </a:schemeClr>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endParaRPr>
          </a:p>
          <a:p>
            <a:r>
              <a:rPr lang="en-US" dirty="0" smtClean="0">
                <a:solidFill>
                  <a:srgbClr val="000000"/>
                </a:solidFill>
              </a:rPr>
              <a:t>On the other hand a king is given to the people by the gods</a:t>
            </a:r>
          </a:p>
          <a:p>
            <a:r>
              <a:rPr lang="en-US" dirty="0" smtClean="0">
                <a:solidFill>
                  <a:srgbClr val="000000"/>
                </a:solidFill>
              </a:rPr>
              <a:t>The people complain to the gods about Gilgamesh’s unique approach to </a:t>
            </a:r>
            <a:r>
              <a:rPr lang="en-US" b="1" dirty="0" smtClean="0">
                <a:ln w="18000">
                  <a:solidFill>
                    <a:schemeClr val="accent2">
                      <a:lumMod val="75000"/>
                    </a:schemeClr>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rPr>
              <a:t>COMMUNITY ENGAGEMENT</a:t>
            </a:r>
          </a:p>
          <a:p>
            <a:r>
              <a:rPr lang="en-US" dirty="0" err="1" smtClean="0">
                <a:solidFill>
                  <a:schemeClr val="tx1">
                    <a:lumMod val="95000"/>
                    <a:lumOff val="5000"/>
                  </a:schemeClr>
                </a:solidFill>
              </a:rPr>
              <a:t>Anu</a:t>
            </a:r>
            <a:r>
              <a:rPr lang="en-US" dirty="0" smtClean="0">
                <a:solidFill>
                  <a:schemeClr val="tx1">
                    <a:lumMod val="95000"/>
                    <a:lumOff val="5000"/>
                  </a:schemeClr>
                </a:solidFill>
              </a:rPr>
              <a:t> actually listens to the people of </a:t>
            </a:r>
            <a:r>
              <a:rPr lang="en-US" dirty="0" err="1" smtClean="0">
                <a:solidFill>
                  <a:schemeClr val="tx1">
                    <a:lumMod val="95000"/>
                    <a:lumOff val="5000"/>
                  </a:schemeClr>
                </a:solidFill>
              </a:rPr>
              <a:t>Uruk’s</a:t>
            </a:r>
            <a:r>
              <a:rPr lang="en-US" dirty="0" smtClean="0">
                <a:solidFill>
                  <a:schemeClr val="tx1">
                    <a:lumMod val="95000"/>
                    <a:lumOff val="5000"/>
                  </a:schemeClr>
                </a:solidFill>
              </a:rPr>
              <a:t> complaints</a:t>
            </a:r>
          </a:p>
          <a:p>
            <a:r>
              <a:rPr lang="en-US" dirty="0" smtClean="0">
                <a:solidFill>
                  <a:schemeClr val="tx1">
                    <a:lumMod val="95000"/>
                    <a:lumOff val="5000"/>
                  </a:schemeClr>
                </a:solidFill>
              </a:rPr>
              <a:t>For once, the gods practice </a:t>
            </a:r>
            <a:r>
              <a:rPr lang="en-US" b="1" dirty="0">
                <a:ln w="18000">
                  <a:solidFill>
                    <a:schemeClr val="accent2">
                      <a:lumMod val="75000"/>
                    </a:schemeClr>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rPr>
              <a:t>ETHICAL LEADERSHIP</a:t>
            </a:r>
            <a:r>
              <a:rPr lang="en-US" dirty="0" smtClean="0"/>
              <a:t>!</a:t>
            </a:r>
          </a:p>
          <a:p>
            <a:r>
              <a:rPr lang="en-US" dirty="0" smtClean="0"/>
              <a:t>The goddess </a:t>
            </a:r>
            <a:r>
              <a:rPr lang="en-US" dirty="0" err="1" smtClean="0">
                <a:solidFill>
                  <a:srgbClr val="FF0000"/>
                </a:solidFill>
              </a:rPr>
              <a:t>Aruru</a:t>
            </a:r>
            <a:r>
              <a:rPr lang="en-US" dirty="0" smtClean="0"/>
              <a:t> is tasked with finding a solution</a:t>
            </a:r>
          </a:p>
          <a:p>
            <a:r>
              <a:rPr lang="en-US" dirty="0" smtClean="0"/>
              <a:t>Hey! You mean that goddesses get to do stuff too?</a:t>
            </a:r>
          </a:p>
          <a:p>
            <a:endParaRPr lang="en-US" dirty="0" smtClean="0">
              <a:solidFill>
                <a:srgbClr val="000000"/>
              </a:solidFill>
            </a:endParaRPr>
          </a:p>
        </p:txBody>
      </p:sp>
    </p:spTree>
    <p:extLst>
      <p:ext uri="{BB962C8B-B14F-4D97-AF65-F5344CB8AC3E}">
        <p14:creationId xmlns:p14="http://schemas.microsoft.com/office/powerpoint/2010/main" val="255502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 Ego = Second Self</a:t>
            </a:r>
            <a:endParaRPr lang="en-US" dirty="0"/>
          </a:p>
        </p:txBody>
      </p:sp>
      <p:sp>
        <p:nvSpPr>
          <p:cNvPr id="3" name="Content Placeholder 2"/>
          <p:cNvSpPr>
            <a:spLocks noGrp="1"/>
          </p:cNvSpPr>
          <p:nvPr>
            <p:ph idx="1"/>
          </p:nvPr>
        </p:nvSpPr>
        <p:spPr/>
        <p:txBody>
          <a:bodyPr/>
          <a:lstStyle/>
          <a:p>
            <a:pPr marL="0" indent="0">
              <a:buNone/>
            </a:pPr>
            <a:r>
              <a:rPr lang="en-US" dirty="0"/>
              <a:t>When </a:t>
            </a:r>
            <a:r>
              <a:rPr lang="en-US" dirty="0" err="1"/>
              <a:t>Anu</a:t>
            </a:r>
            <a:r>
              <a:rPr lang="en-US" dirty="0"/>
              <a:t> had heard their </a:t>
            </a:r>
            <a:r>
              <a:rPr lang="en-US" dirty="0" smtClean="0"/>
              <a:t>lamentation </a:t>
            </a:r>
            <a:r>
              <a:rPr lang="en-US" dirty="0"/>
              <a:t>the gods cried to </a:t>
            </a:r>
            <a:r>
              <a:rPr lang="en-US" dirty="0" err="1"/>
              <a:t>Aruru</a:t>
            </a:r>
            <a:r>
              <a:rPr lang="en-US" dirty="0"/>
              <a:t>, </a:t>
            </a:r>
            <a:r>
              <a:rPr lang="en-US" dirty="0" smtClean="0"/>
              <a:t>the </a:t>
            </a:r>
            <a:r>
              <a:rPr lang="en-US" dirty="0"/>
              <a:t>goddess </a:t>
            </a:r>
            <a:r>
              <a:rPr lang="en-US" dirty="0" smtClean="0"/>
              <a:t>of creation</a:t>
            </a:r>
            <a:r>
              <a:rPr lang="en-US" dirty="0"/>
              <a:t>, ‘You made him, O </a:t>
            </a:r>
            <a:r>
              <a:rPr lang="en-US" dirty="0" err="1"/>
              <a:t>Aruru</a:t>
            </a:r>
            <a:r>
              <a:rPr lang="en-US" dirty="0"/>
              <a:t>; now create his </a:t>
            </a:r>
            <a:r>
              <a:rPr lang="en-US" dirty="0" smtClean="0"/>
              <a:t>equal</a:t>
            </a:r>
            <a:r>
              <a:rPr lang="en-US" dirty="0"/>
              <a:t>; let it be as like him as his own reflection, his </a:t>
            </a:r>
            <a:r>
              <a:rPr lang="en-US" b="1" dirty="0" smtClean="0">
                <a:solidFill>
                  <a:srgbClr val="FF0000"/>
                </a:solidFill>
              </a:rPr>
              <a:t>second </a:t>
            </a:r>
            <a:r>
              <a:rPr lang="en-US" b="1" dirty="0">
                <a:solidFill>
                  <a:srgbClr val="FF0000"/>
                </a:solidFill>
              </a:rPr>
              <a:t>self</a:t>
            </a:r>
            <a:r>
              <a:rPr lang="en-US" dirty="0"/>
              <a:t>; stormy heart for stormy heart. Let them </a:t>
            </a:r>
            <a:r>
              <a:rPr lang="en-US" dirty="0" smtClean="0"/>
              <a:t>contend </a:t>
            </a:r>
            <a:r>
              <a:rPr lang="en-US" dirty="0"/>
              <a:t>together and leave </a:t>
            </a:r>
            <a:r>
              <a:rPr lang="en-US" dirty="0" err="1"/>
              <a:t>Uruk</a:t>
            </a:r>
            <a:r>
              <a:rPr lang="en-US" dirty="0"/>
              <a:t> in quiet</a:t>
            </a:r>
            <a:r>
              <a:rPr lang="en-US" dirty="0" smtClean="0"/>
              <a:t>.</a:t>
            </a:r>
          </a:p>
          <a:p>
            <a:pPr marL="0" indent="0">
              <a:buNone/>
            </a:pPr>
            <a:endParaRPr lang="en-US" dirty="0"/>
          </a:p>
          <a:p>
            <a:r>
              <a:rPr lang="en-US" dirty="0" smtClean="0"/>
              <a:t>Alter ego = Latin for “another I” = important theme</a:t>
            </a:r>
          </a:p>
          <a:p>
            <a:r>
              <a:rPr lang="en-US" dirty="0" smtClean="0"/>
              <a:t>Can mirror a character in a work, or also the author</a:t>
            </a:r>
          </a:p>
          <a:p>
            <a:r>
              <a:rPr lang="en-US" dirty="0" smtClean="0"/>
              <a:t>Gilgamesh and Enkidu first example in Western literature</a:t>
            </a:r>
          </a:p>
          <a:p>
            <a:r>
              <a:rPr lang="en-US" dirty="0" smtClean="0"/>
              <a:t>Similarities are important but so are the differences</a:t>
            </a:r>
          </a:p>
          <a:p>
            <a:r>
              <a:rPr lang="en-US" dirty="0" smtClean="0">
                <a:hlinkClick r:id="rId2"/>
              </a:rPr>
              <a:t>Some people call me </a:t>
            </a:r>
            <a:r>
              <a:rPr lang="en-US" dirty="0" err="1" smtClean="0">
                <a:hlinkClick r:id="rId2"/>
              </a:rPr>
              <a:t>Maurrrrrice</a:t>
            </a:r>
            <a:r>
              <a:rPr lang="en-US" dirty="0" smtClean="0"/>
              <a:t>…</a:t>
            </a:r>
            <a:endParaRPr lang="en-US" dirty="0"/>
          </a:p>
        </p:txBody>
      </p:sp>
    </p:spTree>
    <p:extLst>
      <p:ext uri="{BB962C8B-B14F-4D97-AF65-F5344CB8AC3E}">
        <p14:creationId xmlns:p14="http://schemas.microsoft.com/office/powerpoint/2010/main" val="162651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Enkidu</a:t>
            </a:r>
            <a:r>
              <a:rPr lang="en-US" dirty="0" smtClean="0"/>
              <a:t>?</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15056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Nature versus culture</a:t>
            </a:r>
            <a:endParaRPr lang="en-US" dirty="0"/>
          </a:p>
        </p:txBody>
      </p:sp>
      <p:sp>
        <p:nvSpPr>
          <p:cNvPr id="3" name="Content Placeholder 2"/>
          <p:cNvSpPr>
            <a:spLocks noGrp="1"/>
          </p:cNvSpPr>
          <p:nvPr>
            <p:ph idx="1"/>
          </p:nvPr>
        </p:nvSpPr>
        <p:spPr/>
        <p:txBody>
          <a:bodyPr/>
          <a:lstStyle/>
          <a:p>
            <a:r>
              <a:rPr lang="en-US" dirty="0" smtClean="0"/>
              <a:t>Nature vs. culture = </a:t>
            </a:r>
            <a:r>
              <a:rPr lang="en-US" b="1" dirty="0" smtClean="0">
                <a:solidFill>
                  <a:srgbClr val="FF0000"/>
                </a:solidFill>
              </a:rPr>
              <a:t>antithesis</a:t>
            </a:r>
            <a:r>
              <a:rPr lang="en-US" dirty="0" smtClean="0"/>
              <a:t> (comparison of opposites)</a:t>
            </a:r>
          </a:p>
          <a:p>
            <a:r>
              <a:rPr lang="en-US" b="1" dirty="0" smtClean="0">
                <a:solidFill>
                  <a:srgbClr val="FF0000"/>
                </a:solidFill>
              </a:rPr>
              <a:t>Utopia</a:t>
            </a:r>
            <a:r>
              <a:rPr lang="en-US" dirty="0" smtClean="0"/>
              <a:t> (perfect state) vs. </a:t>
            </a:r>
            <a:r>
              <a:rPr lang="en-US" b="1" dirty="0" smtClean="0">
                <a:solidFill>
                  <a:srgbClr val="FF0000"/>
                </a:solidFill>
              </a:rPr>
              <a:t>dystopia</a:t>
            </a:r>
            <a:r>
              <a:rPr lang="en-US" dirty="0" smtClean="0"/>
              <a:t> (worst state) another</a:t>
            </a:r>
          </a:p>
          <a:p>
            <a:r>
              <a:rPr lang="en-US" b="1" dirty="0" smtClean="0">
                <a:solidFill>
                  <a:srgbClr val="FF0000"/>
                </a:solidFill>
              </a:rPr>
              <a:t>Enkidu</a:t>
            </a:r>
            <a:r>
              <a:rPr lang="en-US" dirty="0" smtClean="0"/>
              <a:t> = nature; </a:t>
            </a:r>
            <a:r>
              <a:rPr lang="en-US" b="1" dirty="0" smtClean="0">
                <a:solidFill>
                  <a:srgbClr val="FF0000"/>
                </a:solidFill>
              </a:rPr>
              <a:t>Shamhat (the “harlot”) </a:t>
            </a:r>
            <a:r>
              <a:rPr lang="en-US" dirty="0" smtClean="0"/>
              <a:t>= culture</a:t>
            </a:r>
          </a:p>
          <a:p>
            <a:r>
              <a:rPr lang="en-US" dirty="0" smtClean="0"/>
              <a:t>Reminiscent of Adam and Eve in the Garden of Eden</a:t>
            </a:r>
          </a:p>
          <a:p>
            <a:r>
              <a:rPr lang="en-US" dirty="0" smtClean="0"/>
              <a:t>Shamhat civilizes Enkidu by having sex with him</a:t>
            </a:r>
          </a:p>
          <a:p>
            <a:r>
              <a:rPr lang="en-US" dirty="0" smtClean="0"/>
              <a:t>Ultimately he starts wearing clothes; the animals ignore him</a:t>
            </a:r>
          </a:p>
          <a:p>
            <a:r>
              <a:rPr lang="en-US" dirty="0" smtClean="0"/>
              <a:t>Enkidu starts living with the shepherds</a:t>
            </a:r>
          </a:p>
          <a:p>
            <a:r>
              <a:rPr lang="en-US" dirty="0" smtClean="0"/>
              <a:t>Gilgamesh has two dreams about one whom he will love</a:t>
            </a:r>
          </a:p>
          <a:p>
            <a:r>
              <a:rPr lang="en-US" dirty="0" smtClean="0"/>
              <a:t>He is bored, really, and in need of a new adventure</a:t>
            </a:r>
          </a:p>
          <a:p>
            <a:r>
              <a:rPr lang="en-US" dirty="0" smtClean="0"/>
              <a:t>He is not interested in learning </a:t>
            </a:r>
            <a:r>
              <a:rPr lang="en-US" b="1" dirty="0">
                <a:ln w="18000">
                  <a:solidFill>
                    <a:schemeClr val="accent2">
                      <a:lumMod val="75000"/>
                    </a:schemeClr>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rPr>
              <a:t>ETHICAL LEADERSHIP</a:t>
            </a:r>
            <a:endParaRPr lang="en-US" b="1" dirty="0" smtClean="0">
              <a:solidFill>
                <a:srgbClr val="670000"/>
              </a:solidFill>
            </a:endParaRPr>
          </a:p>
        </p:txBody>
      </p:sp>
    </p:spTree>
    <p:extLst>
      <p:ext uri="{BB962C8B-B14F-4D97-AF65-F5344CB8AC3E}">
        <p14:creationId xmlns:p14="http://schemas.microsoft.com/office/powerpoint/2010/main" val="307150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trapper is horrified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On three days he met him face to face, and the trapper was frozen with fear, and he was dumb, benumbed with terror. His </a:t>
            </a:r>
            <a:r>
              <a:rPr lang="en-US" dirty="0"/>
              <a:t>face was altered </a:t>
            </a:r>
            <a:r>
              <a:rPr lang="en-US" b="1" dirty="0">
                <a:solidFill>
                  <a:srgbClr val="FF0000"/>
                </a:solidFill>
              </a:rPr>
              <a:t>like that of one who has made a long </a:t>
            </a:r>
            <a:r>
              <a:rPr lang="en-US" b="1" dirty="0" smtClean="0">
                <a:solidFill>
                  <a:srgbClr val="FF0000"/>
                </a:solidFill>
              </a:rPr>
              <a:t>journey</a:t>
            </a:r>
            <a:r>
              <a:rPr lang="en-US" dirty="0" smtClean="0"/>
              <a:t>. With </a:t>
            </a:r>
            <a:r>
              <a:rPr lang="en-US" dirty="0"/>
              <a:t>awe in his heart he spoke to his father: ‘Father, there is a man, unlike any other, who comes down from the hills. He is the strongest in the world, he is like an immortal from heaven. He ranges over the hills with wild beasts and eats grass; the ranges through your land and comes down to the wells. I am afraid and dare not go near him. He fills in the pits which I dig and tears up-my traps set for the game; he helps the beasts to escape and now they slip through my fingers.'</a:t>
            </a:r>
          </a:p>
          <a:p>
            <a:pPr marL="0" indent="0">
              <a:buNone/>
            </a:pPr>
            <a:endParaRPr lang="en-US" dirty="0"/>
          </a:p>
        </p:txBody>
      </p:sp>
    </p:spTree>
    <p:extLst>
      <p:ext uri="{BB962C8B-B14F-4D97-AF65-F5344CB8AC3E}">
        <p14:creationId xmlns:p14="http://schemas.microsoft.com/office/powerpoint/2010/main" val="356811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trapper gets some advice</a:t>
            </a:r>
            <a:endParaRPr lang="en-US" dirty="0"/>
          </a:p>
        </p:txBody>
      </p:sp>
      <p:sp>
        <p:nvSpPr>
          <p:cNvPr id="3" name="Content Placeholder 2"/>
          <p:cNvSpPr>
            <a:spLocks noGrp="1"/>
          </p:cNvSpPr>
          <p:nvPr>
            <p:ph idx="1"/>
          </p:nvPr>
        </p:nvSpPr>
        <p:spPr/>
        <p:txBody>
          <a:bodyPr>
            <a:normAutofit/>
          </a:bodyPr>
          <a:lstStyle/>
          <a:p>
            <a:pPr marL="0" indent="0">
              <a:buNone/>
            </a:pPr>
            <a:r>
              <a:rPr lang="en-US" dirty="0"/>
              <a:t>Go to </a:t>
            </a:r>
            <a:r>
              <a:rPr lang="en-US" dirty="0" err="1"/>
              <a:t>Uruk</a:t>
            </a:r>
            <a:r>
              <a:rPr lang="en-US" dirty="0"/>
              <a:t>, find Gilgamesh, extol the strength of this wild man. Ask him to give you a harlot, a wanton from the temple of love; return with her, and </a:t>
            </a:r>
            <a:r>
              <a:rPr lang="en-US" b="1" dirty="0">
                <a:solidFill>
                  <a:srgbClr val="FF0000"/>
                </a:solidFill>
              </a:rPr>
              <a:t>let her woman's power overpower this man</a:t>
            </a:r>
            <a:r>
              <a:rPr lang="en-US" dirty="0"/>
              <a:t>. When next he comes down to drink at the wells she will be there, stripped naked; and when he sees her beckoning he will embrace her, and </a:t>
            </a:r>
            <a:r>
              <a:rPr lang="en-US" b="1" dirty="0">
                <a:solidFill>
                  <a:srgbClr val="FF0000"/>
                </a:solidFill>
              </a:rPr>
              <a:t>then the wild beasts will reject him</a:t>
            </a:r>
            <a:r>
              <a:rPr lang="en-US" dirty="0"/>
              <a:t>.' So the trapper set out on his journey to </a:t>
            </a:r>
            <a:r>
              <a:rPr lang="en-US" dirty="0" err="1"/>
              <a:t>Uruk</a:t>
            </a:r>
            <a:r>
              <a:rPr lang="en-US" dirty="0"/>
              <a:t> and addressed himself to Gilgamesh saying, ‘A man unlike any other is roaming now in the pastures; he is as strong as a star from heaven and I am afraid to approach him. </a:t>
            </a:r>
            <a:r>
              <a:rPr lang="en-US" dirty="0" smtClean="0"/>
              <a:t>Gilgamesh </a:t>
            </a:r>
            <a:r>
              <a:rPr lang="en-US" dirty="0"/>
              <a:t>said, ‘Trapper, go back, take with you </a:t>
            </a:r>
            <a:r>
              <a:rPr lang="en-US" b="1" dirty="0">
                <a:solidFill>
                  <a:srgbClr val="FF0000"/>
                </a:solidFill>
              </a:rPr>
              <a:t>a harlot, a child of pleasure</a:t>
            </a:r>
            <a:r>
              <a:rPr lang="en-US" dirty="0"/>
              <a:t>. At the drinking hole she will strip, and when, he sees her beckoning he will embrace her and the game of the wilderness will surely reject him.'</a:t>
            </a:r>
          </a:p>
          <a:p>
            <a:pPr marL="0" indent="0">
              <a:buNone/>
            </a:pPr>
            <a:endParaRPr lang="en-US" dirty="0"/>
          </a:p>
        </p:txBody>
      </p:sp>
    </p:spTree>
    <p:extLst>
      <p:ext uri="{BB962C8B-B14F-4D97-AF65-F5344CB8AC3E}">
        <p14:creationId xmlns:p14="http://schemas.microsoft.com/office/powerpoint/2010/main" val="113592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Seduction, Sumerian Style</a:t>
            </a:r>
            <a:endParaRPr lang="en-US" dirty="0"/>
          </a:p>
        </p:txBody>
      </p:sp>
      <p:sp>
        <p:nvSpPr>
          <p:cNvPr id="3" name="Content Placeholder 2"/>
          <p:cNvSpPr>
            <a:spLocks noGrp="1"/>
          </p:cNvSpPr>
          <p:nvPr>
            <p:ph idx="1"/>
          </p:nvPr>
        </p:nvSpPr>
        <p:spPr/>
        <p:txBody>
          <a:bodyPr>
            <a:normAutofit/>
          </a:bodyPr>
          <a:lstStyle/>
          <a:p>
            <a:pPr marL="0" indent="0">
              <a:buNone/>
            </a:pPr>
            <a:r>
              <a:rPr lang="en-US" dirty="0"/>
              <a:t>She was not ashamed to take him, she made herself naked and welcomed his eagerness; as he lay on her murmuring love she </a:t>
            </a:r>
            <a:r>
              <a:rPr lang="en-US" b="1" dirty="0">
                <a:solidFill>
                  <a:srgbClr val="FF0000"/>
                </a:solidFill>
              </a:rPr>
              <a:t>taught him the woman's </a:t>
            </a:r>
            <a:r>
              <a:rPr lang="en-US" b="1" dirty="0" smtClean="0">
                <a:solidFill>
                  <a:srgbClr val="FF0000"/>
                </a:solidFill>
              </a:rPr>
              <a:t>art</a:t>
            </a:r>
            <a:r>
              <a:rPr lang="en-US" dirty="0" smtClean="0"/>
              <a:t>. </a:t>
            </a:r>
            <a:r>
              <a:rPr lang="en-US" dirty="0"/>
              <a:t>For six days and seven nights they lay together, for </a:t>
            </a:r>
            <a:r>
              <a:rPr lang="en-US" dirty="0" err="1"/>
              <a:t>Enkidu</a:t>
            </a:r>
            <a:r>
              <a:rPr lang="en-US" dirty="0"/>
              <a:t> had forgotten his home in the hills; but when he was satisfied he went back to the wild beasts. Then, when the gazelle saw him, they bolted away; when the wild creatures saw him they fled</a:t>
            </a:r>
            <a:r>
              <a:rPr lang="en-US" dirty="0" smtClean="0"/>
              <a:t>. </a:t>
            </a:r>
            <a:r>
              <a:rPr lang="en-US" dirty="0"/>
              <a:t>So he returned and sat down at the woman's feet, </a:t>
            </a:r>
            <a:r>
              <a:rPr lang="en-US" b="1" dirty="0">
                <a:solidFill>
                  <a:srgbClr val="FF0000"/>
                </a:solidFill>
              </a:rPr>
              <a:t>and listened intently to what she said</a:t>
            </a:r>
            <a:r>
              <a:rPr lang="en-US" dirty="0"/>
              <a:t>. ‘You are wise, </a:t>
            </a:r>
            <a:r>
              <a:rPr lang="en-US" dirty="0" err="1"/>
              <a:t>Enkidu</a:t>
            </a:r>
            <a:r>
              <a:rPr lang="en-US" dirty="0"/>
              <a:t>, and now you have become like a god. Why do you want to run wild with the beasts in the hills? Come with me. I will take you to strong-walled </a:t>
            </a:r>
            <a:r>
              <a:rPr lang="en-US" dirty="0" err="1"/>
              <a:t>Uruk</a:t>
            </a:r>
            <a:r>
              <a:rPr lang="en-US" dirty="0"/>
              <a:t>, to the blessed temple of Ishtar and of </a:t>
            </a:r>
            <a:r>
              <a:rPr lang="en-US" dirty="0" err="1"/>
              <a:t>Anu</a:t>
            </a:r>
            <a:r>
              <a:rPr lang="en-US" dirty="0"/>
              <a:t>, of love and of heaven there Gilgamesh lives, who is very strong, and like a wild bull he lords it over men.'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93556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Gilgamesh’s Second Dream</a:t>
            </a:r>
            <a:endParaRPr lang="en-US" dirty="0"/>
          </a:p>
        </p:txBody>
      </p:sp>
      <p:sp>
        <p:nvSpPr>
          <p:cNvPr id="3" name="Content Placeholder 2"/>
          <p:cNvSpPr>
            <a:spLocks noGrp="1"/>
          </p:cNvSpPr>
          <p:nvPr>
            <p:ph idx="1"/>
          </p:nvPr>
        </p:nvSpPr>
        <p:spPr/>
        <p:txBody>
          <a:bodyPr>
            <a:normAutofit/>
          </a:bodyPr>
          <a:lstStyle/>
          <a:p>
            <a:pPr marL="0" indent="0">
              <a:buNone/>
            </a:pPr>
            <a:r>
              <a:rPr lang="en-US" dirty="0"/>
              <a:t>Gilgamesh said, ‘Mother, I dreamed a second dream. In the streets of strong-walled </a:t>
            </a:r>
            <a:r>
              <a:rPr lang="en-US" dirty="0" err="1"/>
              <a:t>Uruk</a:t>
            </a:r>
            <a:r>
              <a:rPr lang="en-US" dirty="0"/>
              <a:t> there lay an axe; the shape of it was strange and the people thronged round. I saw it and was glad. I bent down, deeply drawn towards it; </a:t>
            </a:r>
            <a:r>
              <a:rPr lang="en-US" b="1" dirty="0">
                <a:solidFill>
                  <a:srgbClr val="FF0000"/>
                </a:solidFill>
              </a:rPr>
              <a:t>I loved it like a woman </a:t>
            </a:r>
            <a:r>
              <a:rPr lang="en-US" dirty="0"/>
              <a:t>and wore it at my side.' </a:t>
            </a:r>
            <a:r>
              <a:rPr lang="en-US" dirty="0" err="1"/>
              <a:t>Ninsun</a:t>
            </a:r>
            <a:r>
              <a:rPr lang="en-US" dirty="0"/>
              <a:t> answered, ‘That axe, which you saw, which </a:t>
            </a:r>
            <a:r>
              <a:rPr lang="en-US" b="1" dirty="0">
                <a:solidFill>
                  <a:srgbClr val="FF0000"/>
                </a:solidFill>
              </a:rPr>
              <a:t>drew you so powerfully like love of a woman</a:t>
            </a:r>
            <a:r>
              <a:rPr lang="en-US" dirty="0"/>
              <a:t>, that is the comrade whom I give you, and he will come in his strength like one of the host of heaven. He is the brave companion who rescues his friend in necessity.' Gilgamesh said to his mother, '</a:t>
            </a:r>
            <a:r>
              <a:rPr lang="en-US" b="1" dirty="0">
                <a:solidFill>
                  <a:srgbClr val="FF0000"/>
                </a:solidFill>
              </a:rPr>
              <a:t>A friend, a </a:t>
            </a:r>
            <a:r>
              <a:rPr lang="en-US" b="1" dirty="0" err="1">
                <a:solidFill>
                  <a:srgbClr val="FF0000"/>
                </a:solidFill>
              </a:rPr>
              <a:t>counsellor</a:t>
            </a:r>
            <a:r>
              <a:rPr lang="en-US" b="1" dirty="0">
                <a:solidFill>
                  <a:srgbClr val="FF0000"/>
                </a:solidFill>
              </a:rPr>
              <a:t> </a:t>
            </a:r>
            <a:r>
              <a:rPr lang="en-US" dirty="0"/>
              <a:t>has come to me from </a:t>
            </a:r>
            <a:r>
              <a:rPr lang="en-US" dirty="0" err="1"/>
              <a:t>Enlil</a:t>
            </a:r>
            <a:r>
              <a:rPr lang="en-US" dirty="0"/>
              <a:t>, and now I shall befriend and counsel him.' So Gilgamesh told his dreams; and the harlot retold them to </a:t>
            </a:r>
            <a:r>
              <a:rPr lang="en-US" dirty="0" err="1"/>
              <a:t>Enkidu</a:t>
            </a:r>
            <a:r>
              <a:rPr lang="en-US" dirty="0" smtClean="0"/>
              <a:t>.</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4101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Holding each other like </a:t>
            </a:r>
            <a:r>
              <a:rPr lang="en-US" dirty="0" err="1" smtClean="0"/>
              <a:t>bvlls</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8197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 Between The Rivers</a:t>
            </a:r>
            <a:endParaRPr lang="en-US" dirty="0"/>
          </a:p>
        </p:txBody>
      </p:sp>
      <p:pic>
        <p:nvPicPr>
          <p:cNvPr id="4" name="Content Placeholder 3" descr="mesopotamia2.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64049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New </a:t>
            </a:r>
            <a:r>
              <a:rPr lang="en-US" dirty="0" err="1" smtClean="0"/>
              <a:t>Bromance</a:t>
            </a:r>
            <a:endParaRPr lang="en-US" dirty="0"/>
          </a:p>
        </p:txBody>
      </p:sp>
      <p:sp>
        <p:nvSpPr>
          <p:cNvPr id="3" name="Content Placeholder 2"/>
          <p:cNvSpPr>
            <a:spLocks noGrp="1"/>
          </p:cNvSpPr>
          <p:nvPr>
            <p:ph idx="1"/>
          </p:nvPr>
        </p:nvSpPr>
        <p:spPr/>
        <p:txBody>
          <a:bodyPr/>
          <a:lstStyle/>
          <a:p>
            <a:pPr marL="0" indent="0">
              <a:buNone/>
            </a:pPr>
            <a:r>
              <a:rPr lang="en-US" dirty="0"/>
              <a:t>Mighty Gilgamesh came on and </a:t>
            </a:r>
            <a:r>
              <a:rPr lang="en-US" dirty="0" err="1"/>
              <a:t>Enkidu</a:t>
            </a:r>
            <a:r>
              <a:rPr lang="en-US" dirty="0"/>
              <a:t> met him at the gate. He put out his foot and prevented Gilgamesh from entering the house, so they grappled, </a:t>
            </a:r>
            <a:r>
              <a:rPr lang="en-US" b="1" dirty="0">
                <a:solidFill>
                  <a:srgbClr val="FF0000"/>
                </a:solidFill>
              </a:rPr>
              <a:t>holding each other like bulls</a:t>
            </a:r>
            <a:r>
              <a:rPr lang="en-US" dirty="0"/>
              <a:t>. They broke the doorposts and the walls shook, they snorted like bulls locked together. They shattered the doorposts and the walls shook. Gilgamesh bent his knee with his foot planted on the ground and with a turn </a:t>
            </a:r>
            <a:r>
              <a:rPr lang="en-US" dirty="0" err="1"/>
              <a:t>Enkidu</a:t>
            </a:r>
            <a:r>
              <a:rPr lang="en-US" dirty="0"/>
              <a:t> was thrown. Then immediately his fury died. When </a:t>
            </a:r>
            <a:r>
              <a:rPr lang="en-US" dirty="0" err="1"/>
              <a:t>Enkidu</a:t>
            </a:r>
            <a:r>
              <a:rPr lang="en-US" dirty="0"/>
              <a:t> was thrown he said to Gilgamesh, ‘There is not another like you in the world. </a:t>
            </a:r>
            <a:r>
              <a:rPr lang="en-US" dirty="0" err="1"/>
              <a:t>Ninsun</a:t>
            </a:r>
            <a:r>
              <a:rPr lang="en-US" dirty="0"/>
              <a:t>, who is as strong as a wild ox in the byre, she was the mother who bore you, and now you are raised above all men, and </a:t>
            </a:r>
            <a:r>
              <a:rPr lang="en-US" dirty="0" err="1"/>
              <a:t>Enlil</a:t>
            </a:r>
            <a:r>
              <a:rPr lang="en-US" dirty="0"/>
              <a:t> has given you the kingship, for your strength surpasses the strength of men.’ So </a:t>
            </a:r>
            <a:r>
              <a:rPr lang="en-US" dirty="0" err="1"/>
              <a:t>Enkidu</a:t>
            </a:r>
            <a:r>
              <a:rPr lang="en-US" dirty="0"/>
              <a:t> and Gilgamesh embraced and their friendship was sealed.</a:t>
            </a:r>
          </a:p>
          <a:p>
            <a:pPr marL="0" indent="0">
              <a:buNone/>
            </a:pPr>
            <a:endParaRPr lang="en-US" dirty="0"/>
          </a:p>
        </p:txBody>
      </p:sp>
    </p:spTree>
    <p:extLst>
      <p:ext uri="{BB962C8B-B14F-4D97-AF65-F5344CB8AC3E}">
        <p14:creationId xmlns:p14="http://schemas.microsoft.com/office/powerpoint/2010/main" val="2190526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Gilgamesh seeks </a:t>
            </a:r>
            <a:r>
              <a:rPr lang="en-US" i="1" dirty="0" err="1" smtClean="0"/>
              <a:t>kleos</a:t>
            </a:r>
            <a:r>
              <a:rPr lang="en-US" i="1" dirty="0" smtClean="0"/>
              <a:t> </a:t>
            </a:r>
            <a:r>
              <a:rPr lang="en-US" dirty="0" smtClean="0"/>
              <a:t>(1)</a:t>
            </a:r>
            <a:endParaRPr lang="en-US" i="1"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a:t>'Where is the man who can clamber to heaven? </a:t>
            </a:r>
            <a:r>
              <a:rPr lang="en-US" b="1" dirty="0">
                <a:solidFill>
                  <a:srgbClr val="FF0000"/>
                </a:solidFill>
              </a:rPr>
              <a:t>Only the gods live </a:t>
            </a:r>
            <a:r>
              <a:rPr lang="en-US" b="1" dirty="0" smtClean="0">
                <a:solidFill>
                  <a:srgbClr val="FF0000"/>
                </a:solidFill>
              </a:rPr>
              <a:t>forever </a:t>
            </a:r>
            <a:r>
              <a:rPr lang="en-US" b="1" dirty="0">
                <a:solidFill>
                  <a:srgbClr val="FF0000"/>
                </a:solidFill>
              </a:rPr>
              <a:t>with glorious Shamash, but as for us men, our days are numbered, our occupations are a breath of wind</a:t>
            </a:r>
            <a:r>
              <a:rPr lang="en-US" dirty="0"/>
              <a:t>. How is this, already you are afraid! I will go first although I am your lord, </a:t>
            </a:r>
            <a:r>
              <a:rPr lang="en-US" dirty="0" smtClean="0"/>
              <a:t>and you may </a:t>
            </a:r>
            <a:r>
              <a:rPr lang="en-US" dirty="0"/>
              <a:t>safely call out, "Forward, there is nothing to fear!" Then if I fall I leave behind me a name that endures; men - will say of me</a:t>
            </a:r>
            <a:r>
              <a:rPr lang="en-US" b="1" dirty="0">
                <a:solidFill>
                  <a:srgbClr val="FF0000"/>
                </a:solidFill>
              </a:rPr>
              <a:t>, "Gilgamesh has fallen in fight with ferocious </a:t>
            </a:r>
            <a:r>
              <a:rPr lang="en-US" b="1" dirty="0" err="1">
                <a:solidFill>
                  <a:srgbClr val="FF0000"/>
                </a:solidFill>
              </a:rPr>
              <a:t>Humbaba</a:t>
            </a:r>
            <a:r>
              <a:rPr lang="en-US" b="1" dirty="0">
                <a:solidFill>
                  <a:srgbClr val="FF0000"/>
                </a:solidFill>
              </a:rPr>
              <a:t>."</a:t>
            </a:r>
            <a:r>
              <a:rPr lang="en-US" dirty="0"/>
              <a:t> Long after the child has been </a:t>
            </a:r>
            <a:r>
              <a:rPr lang="en-US" dirty="0" smtClean="0"/>
              <a:t>born </a:t>
            </a:r>
            <a:r>
              <a:rPr lang="en-US" dirty="0"/>
              <a:t>in my house, they will say it, and remember.' </a:t>
            </a:r>
            <a:r>
              <a:rPr lang="en-US" dirty="0" err="1"/>
              <a:t>Enkidu</a:t>
            </a:r>
            <a:r>
              <a:rPr lang="en-US" dirty="0"/>
              <a:t> spoke again to Gilgamesh, 'O my lord, if you will enter that country, go first to the hero Shamash, tell the Sun God, for the land is his. </a:t>
            </a:r>
            <a:r>
              <a:rPr lang="en-US" b="1" dirty="0">
                <a:solidFill>
                  <a:srgbClr val="FF0000"/>
                </a:solidFill>
              </a:rPr>
              <a:t>The country where the cedar is cut </a:t>
            </a:r>
            <a:r>
              <a:rPr lang="en-US" dirty="0"/>
              <a:t>belongs to Shamash.'</a:t>
            </a:r>
          </a:p>
          <a:p>
            <a:pPr marL="0" indent="0">
              <a:buNone/>
            </a:pPr>
            <a:endParaRPr lang="en-US" dirty="0"/>
          </a:p>
        </p:txBody>
      </p:sp>
    </p:spTree>
    <p:extLst>
      <p:ext uri="{BB962C8B-B14F-4D97-AF65-F5344CB8AC3E}">
        <p14:creationId xmlns:p14="http://schemas.microsoft.com/office/powerpoint/2010/main" val="3193685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Gilgamesh seeks </a:t>
            </a:r>
            <a:r>
              <a:rPr lang="en-US" i="1" dirty="0" err="1" smtClean="0"/>
              <a:t>kleos</a:t>
            </a:r>
            <a:r>
              <a:rPr lang="en-US" i="1" dirty="0" smtClean="0"/>
              <a:t> </a:t>
            </a:r>
            <a:r>
              <a:rPr lang="en-US" dirty="0" smtClean="0"/>
              <a:t>(II)</a:t>
            </a:r>
            <a:endParaRPr lang="en-US" i="1" dirty="0"/>
          </a:p>
        </p:txBody>
      </p:sp>
      <p:sp>
        <p:nvSpPr>
          <p:cNvPr id="3" name="Content Placeholder 2"/>
          <p:cNvSpPr>
            <a:spLocks noGrp="1"/>
          </p:cNvSpPr>
          <p:nvPr>
            <p:ph idx="1"/>
          </p:nvPr>
        </p:nvSpPr>
        <p:spPr/>
        <p:txBody>
          <a:bodyPr>
            <a:normAutofit/>
          </a:bodyPr>
          <a:lstStyle/>
          <a:p>
            <a:pPr marL="0" indent="0">
              <a:buNone/>
            </a:pPr>
            <a:r>
              <a:rPr lang="en-US" dirty="0"/>
              <a:t>'O Shamash, hear me, hear me, Shamash, let </a:t>
            </a:r>
            <a:r>
              <a:rPr lang="en-US" dirty="0" smtClean="0"/>
              <a:t>my voice be </a:t>
            </a:r>
            <a:r>
              <a:rPr lang="en-US" dirty="0"/>
              <a:t>heard. Here in the </a:t>
            </a:r>
            <a:r>
              <a:rPr lang="en-US" dirty="0" smtClean="0"/>
              <a:t>city </a:t>
            </a:r>
            <a:r>
              <a:rPr lang="en-US" dirty="0"/>
              <a:t>man dies oppressed </a:t>
            </a:r>
            <a:r>
              <a:rPr lang="en-US" dirty="0" smtClean="0"/>
              <a:t>at heart</a:t>
            </a:r>
            <a:r>
              <a:rPr lang="en-US" dirty="0"/>
              <a:t>, man </a:t>
            </a:r>
            <a:r>
              <a:rPr lang="en-US" dirty="0" smtClean="0"/>
              <a:t>perishes </a:t>
            </a:r>
            <a:r>
              <a:rPr lang="en-US" dirty="0"/>
              <a:t>with despair in his heart. </a:t>
            </a:r>
            <a:r>
              <a:rPr lang="en-US" b="1" dirty="0">
                <a:solidFill>
                  <a:srgbClr val="FF0000"/>
                </a:solidFill>
              </a:rPr>
              <a:t>I have looked over the wall and I see the bodies floating on the river, and that will be </a:t>
            </a:r>
            <a:r>
              <a:rPr lang="en-US" b="1" dirty="0" smtClean="0">
                <a:solidFill>
                  <a:srgbClr val="FF0000"/>
                </a:solidFill>
              </a:rPr>
              <a:t>my lot </a:t>
            </a:r>
            <a:r>
              <a:rPr lang="en-US" b="1" dirty="0">
                <a:solidFill>
                  <a:srgbClr val="FF0000"/>
                </a:solidFill>
              </a:rPr>
              <a:t>also</a:t>
            </a:r>
            <a:r>
              <a:rPr lang="en-US" dirty="0"/>
              <a:t>. Indeed I know it is so, for whoever is tallest among men cannot reach the </a:t>
            </a:r>
            <a:r>
              <a:rPr lang="en-US" dirty="0" smtClean="0"/>
              <a:t>heavens, </a:t>
            </a:r>
            <a:r>
              <a:rPr lang="en-US" dirty="0"/>
              <a:t>and the greatest cannot </a:t>
            </a:r>
            <a:r>
              <a:rPr lang="en-US" dirty="0" smtClean="0"/>
              <a:t>encompass </a:t>
            </a:r>
            <a:r>
              <a:rPr lang="en-US" dirty="0"/>
              <a:t>the earth. Therefore I would enter that country: because </a:t>
            </a:r>
            <a:r>
              <a:rPr lang="en-US" b="1" dirty="0">
                <a:solidFill>
                  <a:srgbClr val="FF0000"/>
                </a:solidFill>
              </a:rPr>
              <a:t>I have not established my name stamped on brick as </a:t>
            </a:r>
            <a:r>
              <a:rPr lang="en-US" b="1" dirty="0" smtClean="0">
                <a:solidFill>
                  <a:srgbClr val="FF0000"/>
                </a:solidFill>
              </a:rPr>
              <a:t>my destiny </a:t>
            </a:r>
            <a:r>
              <a:rPr lang="en-US" b="1" dirty="0">
                <a:solidFill>
                  <a:srgbClr val="FF0000"/>
                </a:solidFill>
              </a:rPr>
              <a:t>decreed</a:t>
            </a:r>
            <a:r>
              <a:rPr lang="en-US" dirty="0"/>
              <a:t>, I will go to the country where the cedar is cut. I will set up my name where the names of </a:t>
            </a:r>
            <a:r>
              <a:rPr lang="en-US" dirty="0" smtClean="0"/>
              <a:t>famous </a:t>
            </a:r>
            <a:r>
              <a:rPr lang="en-US" dirty="0"/>
              <a:t>men </a:t>
            </a:r>
            <a:r>
              <a:rPr lang="en-US" dirty="0" smtClean="0"/>
              <a:t>are </a:t>
            </a:r>
            <a:r>
              <a:rPr lang="en-US" dirty="0"/>
              <a:t>written; and where no man's name is written I will raise a monument to the gods.'</a:t>
            </a:r>
          </a:p>
          <a:p>
            <a:pPr marL="0" indent="0">
              <a:buNone/>
            </a:pPr>
            <a:endParaRPr lang="en-US" dirty="0"/>
          </a:p>
        </p:txBody>
      </p:sp>
    </p:spTree>
    <p:extLst>
      <p:ext uri="{BB962C8B-B14F-4D97-AF65-F5344CB8AC3E}">
        <p14:creationId xmlns:p14="http://schemas.microsoft.com/office/powerpoint/2010/main" val="944767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 of the Living – Why?</a:t>
            </a:r>
            <a:endParaRPr lang="en-US" dirty="0"/>
          </a:p>
        </p:txBody>
      </p:sp>
      <p:sp>
        <p:nvSpPr>
          <p:cNvPr id="3" name="Content Placeholder 2"/>
          <p:cNvSpPr>
            <a:spLocks noGrp="1"/>
          </p:cNvSpPr>
          <p:nvPr>
            <p:ph idx="1"/>
          </p:nvPr>
        </p:nvSpPr>
        <p:spPr/>
        <p:txBody>
          <a:bodyPr/>
          <a:lstStyle/>
          <a:p>
            <a:r>
              <a:rPr lang="en-US" dirty="0" smtClean="0"/>
              <a:t>Actual reason – get much needed cedar wood from Lebanon</a:t>
            </a:r>
          </a:p>
          <a:p>
            <a:r>
              <a:rPr lang="en-US" dirty="0" smtClean="0"/>
              <a:t>But Gil’s name is not yet “stamped on brick”</a:t>
            </a:r>
          </a:p>
          <a:p>
            <a:r>
              <a:rPr lang="en-US" dirty="0" smtClean="0"/>
              <a:t>Gil wants to compensate for mortality by great deeds</a:t>
            </a:r>
          </a:p>
          <a:p>
            <a:r>
              <a:rPr lang="en-US" b="1" dirty="0" smtClean="0">
                <a:solidFill>
                  <a:srgbClr val="FF0000"/>
                </a:solidFill>
              </a:rPr>
              <a:t>Humbaba</a:t>
            </a:r>
            <a:r>
              <a:rPr lang="en-US" dirty="0" smtClean="0"/>
              <a:t> is appointed by </a:t>
            </a:r>
            <a:r>
              <a:rPr lang="en-US" b="1" dirty="0" smtClean="0">
                <a:solidFill>
                  <a:srgbClr val="FF0000"/>
                </a:solidFill>
              </a:rPr>
              <a:t>Enlil</a:t>
            </a:r>
            <a:r>
              <a:rPr lang="en-US" dirty="0" smtClean="0"/>
              <a:t> as guardian of the forest</a:t>
            </a:r>
          </a:p>
          <a:p>
            <a:r>
              <a:rPr lang="en-US" b="1" dirty="0" smtClean="0">
                <a:solidFill>
                  <a:srgbClr val="FF0000"/>
                </a:solidFill>
              </a:rPr>
              <a:t>Enkidu</a:t>
            </a:r>
            <a:r>
              <a:rPr lang="en-US" dirty="0" smtClean="0"/>
              <a:t> will provide “nature boy” </a:t>
            </a:r>
            <a:r>
              <a:rPr lang="en-US" dirty="0" err="1" smtClean="0"/>
              <a:t>skillz</a:t>
            </a:r>
            <a:endParaRPr lang="en-US" dirty="0" smtClean="0"/>
          </a:p>
          <a:p>
            <a:r>
              <a:rPr lang="en-US" b="1" dirty="0" smtClean="0">
                <a:solidFill>
                  <a:srgbClr val="FF0000"/>
                </a:solidFill>
              </a:rPr>
              <a:t>Ninsun</a:t>
            </a:r>
            <a:r>
              <a:rPr lang="en-US" dirty="0" smtClean="0"/>
              <a:t> asks </a:t>
            </a:r>
            <a:r>
              <a:rPr lang="en-US" b="1" dirty="0" smtClean="0">
                <a:solidFill>
                  <a:srgbClr val="FF0000"/>
                </a:solidFill>
              </a:rPr>
              <a:t>Shamash</a:t>
            </a:r>
            <a:r>
              <a:rPr lang="en-US" dirty="0" smtClean="0"/>
              <a:t> (a superior god) to help her </a:t>
            </a:r>
            <a:r>
              <a:rPr lang="en-US" dirty="0" err="1" smtClean="0"/>
              <a:t>boyz</a:t>
            </a:r>
            <a:endParaRPr lang="en-US" dirty="0" smtClean="0"/>
          </a:p>
          <a:p>
            <a:r>
              <a:rPr lang="en-US" dirty="0" err="1" smtClean="0"/>
              <a:t>Councillors</a:t>
            </a:r>
            <a:r>
              <a:rPr lang="en-US" dirty="0" smtClean="0"/>
              <a:t> advise Gilgamesh on how to proceed</a:t>
            </a:r>
          </a:p>
          <a:p>
            <a:r>
              <a:rPr lang="en-US" dirty="0" smtClean="0"/>
              <a:t>Gilgamesh and Enkidu walk 50 leagues for 3 days = 50 miles</a:t>
            </a:r>
          </a:p>
          <a:p>
            <a:r>
              <a:rPr lang="en-US" dirty="0" smtClean="0"/>
              <a:t>They walk through a thick forest, superhero style</a:t>
            </a:r>
          </a:p>
          <a:p>
            <a:r>
              <a:rPr lang="en-US" dirty="0" smtClean="0"/>
              <a:t>Gilgamesh has dreams which Enkidu interprets</a:t>
            </a:r>
          </a:p>
          <a:p>
            <a:r>
              <a:rPr lang="en-US" dirty="0" smtClean="0"/>
              <a:t>They get afraid and call out to Shamash for help</a:t>
            </a:r>
          </a:p>
          <a:p>
            <a:endParaRPr lang="en-US" dirty="0"/>
          </a:p>
        </p:txBody>
      </p:sp>
    </p:spTree>
    <p:extLst>
      <p:ext uri="{BB962C8B-B14F-4D97-AF65-F5344CB8AC3E}">
        <p14:creationId xmlns:p14="http://schemas.microsoft.com/office/powerpoint/2010/main" val="1550034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Acquiring Weapons</a:t>
            </a:r>
            <a:endParaRPr lang="en-US" dirty="0"/>
          </a:p>
        </p:txBody>
      </p:sp>
      <p:sp>
        <p:nvSpPr>
          <p:cNvPr id="3" name="Content Placeholder 2"/>
          <p:cNvSpPr>
            <a:spLocks noGrp="1"/>
          </p:cNvSpPr>
          <p:nvPr>
            <p:ph idx="1"/>
          </p:nvPr>
        </p:nvSpPr>
        <p:spPr/>
        <p:txBody>
          <a:bodyPr/>
          <a:lstStyle/>
          <a:p>
            <a:pPr marL="0" indent="0">
              <a:buNone/>
            </a:pPr>
            <a:r>
              <a:rPr lang="en-US" dirty="0"/>
              <a:t>'I will give orders to the </a:t>
            </a:r>
            <a:r>
              <a:rPr lang="en-US" dirty="0" err="1"/>
              <a:t>armourers</a:t>
            </a:r>
            <a:r>
              <a:rPr lang="en-US" dirty="0"/>
              <a:t>; they shall cast us our weapons while we watch them.' So they gave orders to the </a:t>
            </a:r>
            <a:r>
              <a:rPr lang="en-US" dirty="0" err="1"/>
              <a:t>armourers</a:t>
            </a:r>
            <a:r>
              <a:rPr lang="en-US" dirty="0"/>
              <a:t> and the craftsmen sat down in conference. They went into the groves of the plain and cut willow and box-wood; they cast for them axes of nine score pounds, and great swords they cast with blades of six score pounds each one, with pommels and hilts of thirty pounds. They cast for Gilgamesh the axe ‘Might of Heroes' and the bow of Anshan; and Gilgamesh was armed and </a:t>
            </a:r>
            <a:r>
              <a:rPr lang="en-US" dirty="0" err="1"/>
              <a:t>Enkidu</a:t>
            </a:r>
            <a:r>
              <a:rPr lang="en-US" dirty="0"/>
              <a:t>; and the weight of the arms they carried was </a:t>
            </a:r>
            <a:r>
              <a:rPr lang="en-US" b="1" dirty="0">
                <a:solidFill>
                  <a:srgbClr val="FF0000"/>
                </a:solidFill>
              </a:rPr>
              <a:t>thirty score pounds.</a:t>
            </a:r>
          </a:p>
          <a:p>
            <a:pPr marL="0" indent="0">
              <a:buNone/>
            </a:pPr>
            <a:endParaRPr lang="en-US" dirty="0"/>
          </a:p>
        </p:txBody>
      </p:sp>
    </p:spTree>
    <p:extLst>
      <p:ext uri="{BB962C8B-B14F-4D97-AF65-F5344CB8AC3E}">
        <p14:creationId xmlns:p14="http://schemas.microsoft.com/office/powerpoint/2010/main" val="3311920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Axe “Might of Heroes”</a:t>
            </a:r>
            <a:endParaRPr lang="en-US" dirty="0"/>
          </a:p>
        </p:txBody>
      </p:sp>
      <p:pic>
        <p:nvPicPr>
          <p:cNvPr id="4" name="Picture 3"/>
          <p:cNvPicPr>
            <a:picLocks noChangeAspect="1"/>
          </p:cNvPicPr>
          <p:nvPr/>
        </p:nvPicPr>
        <p:blipFill>
          <a:blip r:embed="rId2"/>
          <a:stretch>
            <a:fillRect/>
          </a:stretch>
        </p:blipFill>
        <p:spPr>
          <a:xfrm>
            <a:off x="629084" y="1592662"/>
            <a:ext cx="7826481" cy="4406309"/>
          </a:xfrm>
          <a:prstGeom prst="rect">
            <a:avLst/>
          </a:prstGeom>
        </p:spPr>
      </p:pic>
    </p:spTree>
    <p:extLst>
      <p:ext uri="{BB962C8B-B14F-4D97-AF65-F5344CB8AC3E}">
        <p14:creationId xmlns:p14="http://schemas.microsoft.com/office/powerpoint/2010/main" val="3253774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Ninsun’s</a:t>
            </a:r>
            <a:r>
              <a:rPr lang="en-US" dirty="0" smtClean="0"/>
              <a:t> Lament</a:t>
            </a:r>
            <a:endParaRPr lang="en-US" dirty="0"/>
          </a:p>
        </p:txBody>
      </p:sp>
      <p:sp>
        <p:nvSpPr>
          <p:cNvPr id="3" name="Content Placeholder 2"/>
          <p:cNvSpPr>
            <a:spLocks noGrp="1"/>
          </p:cNvSpPr>
          <p:nvPr>
            <p:ph idx="1"/>
          </p:nvPr>
        </p:nvSpPr>
        <p:spPr/>
        <p:txBody>
          <a:bodyPr/>
          <a:lstStyle/>
          <a:p>
            <a:pPr marL="0" indent="0">
              <a:buNone/>
            </a:pPr>
            <a:r>
              <a:rPr lang="en-US" dirty="0" err="1"/>
              <a:t>Ninsun</a:t>
            </a:r>
            <a:r>
              <a:rPr lang="en-US" dirty="0"/>
              <a:t> went into her room, she put on a dress becoming to her body, she put on jewels to make her breast beautiful, she placed a tiara on her head and her skirts swept the ground. Then she went up to the altar of the Sun, standing upon the roof of the palace; she burnt incense and lifted her arms to Shamash as the smoke ascended: ‘O Shamash, why did you give this restless heart to Gilgamesh, my son; why did you give it? </a:t>
            </a:r>
            <a:r>
              <a:rPr lang="en-US" b="1" dirty="0">
                <a:solidFill>
                  <a:srgbClr val="FF0000"/>
                </a:solidFill>
              </a:rPr>
              <a:t>You have moved him and now he sets out on a long journey to the Land of </a:t>
            </a:r>
            <a:r>
              <a:rPr lang="en-US" b="1" dirty="0" err="1">
                <a:solidFill>
                  <a:srgbClr val="FF0000"/>
                </a:solidFill>
              </a:rPr>
              <a:t>Humbaba</a:t>
            </a:r>
            <a:r>
              <a:rPr lang="en-US" b="1" dirty="0">
                <a:solidFill>
                  <a:srgbClr val="FF0000"/>
                </a:solidFill>
              </a:rPr>
              <a:t>, to travel an unknown road and fight a strange battle</a:t>
            </a:r>
            <a:r>
              <a:rPr lang="en-US" dirty="0"/>
              <a:t>.</a:t>
            </a:r>
          </a:p>
          <a:p>
            <a:pPr marL="0" indent="0">
              <a:buNone/>
            </a:pPr>
            <a:endParaRPr lang="en-US" dirty="0"/>
          </a:p>
        </p:txBody>
      </p:sp>
    </p:spTree>
    <p:extLst>
      <p:ext uri="{BB962C8B-B14F-4D97-AF65-F5344CB8AC3E}">
        <p14:creationId xmlns:p14="http://schemas.microsoft.com/office/powerpoint/2010/main" val="3563286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Counselors of </a:t>
            </a:r>
            <a:r>
              <a:rPr lang="en-US" dirty="0" err="1" smtClean="0"/>
              <a:t>Uruk</a:t>
            </a:r>
            <a:endParaRPr lang="en-US" dirty="0"/>
          </a:p>
        </p:txBody>
      </p:sp>
      <p:sp>
        <p:nvSpPr>
          <p:cNvPr id="3" name="Content Placeholder 2"/>
          <p:cNvSpPr>
            <a:spLocks noGrp="1"/>
          </p:cNvSpPr>
          <p:nvPr>
            <p:ph idx="1"/>
          </p:nvPr>
        </p:nvSpPr>
        <p:spPr/>
        <p:txBody>
          <a:bodyPr/>
          <a:lstStyle/>
          <a:p>
            <a:pPr marL="0" indent="0">
              <a:buNone/>
            </a:pPr>
            <a:r>
              <a:rPr lang="en-US" dirty="0"/>
              <a:t>We, the </a:t>
            </a:r>
            <a:r>
              <a:rPr lang="en-US" dirty="0" err="1"/>
              <a:t>counsellors</a:t>
            </a:r>
            <a:r>
              <a:rPr lang="en-US" dirty="0"/>
              <a:t> of </a:t>
            </a:r>
            <a:r>
              <a:rPr lang="en-US" dirty="0" err="1"/>
              <a:t>Uruk</a:t>
            </a:r>
            <a:r>
              <a:rPr lang="en-US" dirty="0"/>
              <a:t> entrust our king to you, O </a:t>
            </a:r>
            <a:r>
              <a:rPr lang="en-US" dirty="0" err="1"/>
              <a:t>Enkidu</a:t>
            </a:r>
            <a:r>
              <a:rPr lang="en-US" dirty="0"/>
              <a:t>; bring him back safely to us.' Again to Gilgamesh, they said, ‘May Shamash give you your heart's desire, may he let you see with your eyes the thing accomplished which your lips have spoken; may he open a path for you where it is blocked, and a road for your feet to tread. May he open the mountains for your crossing, and may the nighttime bring you the blessings of night, and </a:t>
            </a:r>
            <a:r>
              <a:rPr lang="en-US" dirty="0" err="1"/>
              <a:t>Lugulbanda</a:t>
            </a:r>
            <a:r>
              <a:rPr lang="en-US" dirty="0"/>
              <a:t>, your guardian god, stand beside you for victory. May you have victory in the battle as though you fought with a child. Wash your feet in the river of </a:t>
            </a:r>
            <a:r>
              <a:rPr lang="en-US" dirty="0" err="1"/>
              <a:t>Humbaba</a:t>
            </a:r>
            <a:r>
              <a:rPr lang="en-US" dirty="0"/>
              <a:t> to which you are journeying; in the evening dig a well, and let there always be pure water in your water-skin. Offer cold water to Shamash and do not forget </a:t>
            </a:r>
            <a:r>
              <a:rPr lang="en-US" dirty="0" err="1"/>
              <a:t>Lugulbanda</a:t>
            </a:r>
            <a:r>
              <a:rPr lang="en-US" dirty="0"/>
              <a:t>.'</a:t>
            </a:r>
          </a:p>
          <a:p>
            <a:r>
              <a:rPr lang="en-US" dirty="0"/>
              <a:t> </a:t>
            </a:r>
          </a:p>
          <a:p>
            <a:pPr marL="0" indent="0">
              <a:buNone/>
            </a:pPr>
            <a:endParaRPr lang="en-US" dirty="0"/>
          </a:p>
        </p:txBody>
      </p:sp>
    </p:spTree>
    <p:extLst>
      <p:ext uri="{BB962C8B-B14F-4D97-AF65-F5344CB8AC3E}">
        <p14:creationId xmlns:p14="http://schemas.microsoft.com/office/powerpoint/2010/main" val="4161264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Liminal Experience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They crossed seven </a:t>
            </a:r>
            <a:r>
              <a:rPr lang="en-US" dirty="0" smtClean="0"/>
              <a:t>mountains </a:t>
            </a:r>
            <a:r>
              <a:rPr lang="en-US" dirty="0"/>
              <a:t>before they came to </a:t>
            </a:r>
            <a:r>
              <a:rPr lang="en-US" b="1" dirty="0">
                <a:solidFill>
                  <a:srgbClr val="FF0000"/>
                </a:solidFill>
              </a:rPr>
              <a:t>the gate of the forest</a:t>
            </a:r>
            <a:r>
              <a:rPr lang="en-US" dirty="0"/>
              <a:t>. Then Enkidu called out to Gilgamesh, ‘Do not go down into the </a:t>
            </a:r>
            <a:r>
              <a:rPr lang="en-US" dirty="0" smtClean="0"/>
              <a:t>forest</a:t>
            </a:r>
            <a:r>
              <a:rPr lang="en-US" dirty="0"/>
              <a:t>; when I opened the gate my hand lost its strength.' Gilgamesh answered him, ‘Dear friend, do not speak like </a:t>
            </a:r>
            <a:r>
              <a:rPr lang="en-US" dirty="0" smtClean="0"/>
              <a:t>a coward</a:t>
            </a:r>
            <a:r>
              <a:rPr lang="en-US" dirty="0"/>
              <a:t>. Have we got the better of so </a:t>
            </a:r>
            <a:r>
              <a:rPr lang="en-US" dirty="0" smtClean="0"/>
              <a:t>many dangers </a:t>
            </a:r>
            <a:r>
              <a:rPr lang="en-US" dirty="0"/>
              <a:t>and travelled so far, to turn back at last? You, </a:t>
            </a:r>
            <a:r>
              <a:rPr lang="en-US" dirty="0" smtClean="0"/>
              <a:t>who are </a:t>
            </a:r>
            <a:r>
              <a:rPr lang="en-US" dirty="0"/>
              <a:t>tried in wars </a:t>
            </a:r>
            <a:r>
              <a:rPr lang="en-US" dirty="0" smtClean="0"/>
              <a:t>and </a:t>
            </a:r>
            <a:r>
              <a:rPr lang="en-US" dirty="0"/>
              <a:t>battles, hold </a:t>
            </a:r>
            <a:r>
              <a:rPr lang="en-US" dirty="0" smtClean="0"/>
              <a:t>close </a:t>
            </a:r>
            <a:r>
              <a:rPr lang="en-US" dirty="0"/>
              <a:t>to </a:t>
            </a:r>
            <a:r>
              <a:rPr lang="en-US" dirty="0" smtClean="0"/>
              <a:t>me now </a:t>
            </a:r>
            <a:r>
              <a:rPr lang="en-US" dirty="0"/>
              <a:t>and you </a:t>
            </a:r>
            <a:r>
              <a:rPr lang="en-US" dirty="0" smtClean="0"/>
              <a:t>will feel </a:t>
            </a:r>
            <a:r>
              <a:rPr lang="en-US" dirty="0"/>
              <a:t>no fear of death; keep beside me and your weakness will pass, the </a:t>
            </a:r>
            <a:r>
              <a:rPr lang="en-US" dirty="0" smtClean="0"/>
              <a:t> trembling </a:t>
            </a:r>
            <a:r>
              <a:rPr lang="en-US" dirty="0"/>
              <a:t>will </a:t>
            </a:r>
            <a:r>
              <a:rPr lang="en-US" dirty="0" smtClean="0"/>
              <a:t>leave your </a:t>
            </a:r>
            <a:r>
              <a:rPr lang="en-US" dirty="0"/>
              <a:t>hand. </a:t>
            </a:r>
            <a:r>
              <a:rPr lang="en-US" dirty="0" smtClean="0"/>
              <a:t> Would </a:t>
            </a:r>
            <a:r>
              <a:rPr lang="en-US" dirty="0"/>
              <a:t>my friend rather stay behind? No, we will, go down together into the heart of the </a:t>
            </a:r>
            <a:r>
              <a:rPr lang="en-US" dirty="0" smtClean="0"/>
              <a:t>forest. </a:t>
            </a:r>
            <a:r>
              <a:rPr lang="en-US" dirty="0"/>
              <a:t>Let your courage be roused by the battle to come; forget death and follow me, a man resolute in action, but one who </a:t>
            </a:r>
            <a:r>
              <a:rPr lang="en-US" dirty="0" smtClean="0"/>
              <a:t>is </a:t>
            </a:r>
            <a:r>
              <a:rPr lang="en-US" dirty="0"/>
              <a:t>not foolhardy. When two go </a:t>
            </a:r>
            <a:r>
              <a:rPr lang="en-US" dirty="0" smtClean="0"/>
              <a:t>together </a:t>
            </a:r>
            <a:r>
              <a:rPr lang="en-US" dirty="0"/>
              <a:t>each will protect himself and shield his companion, </a:t>
            </a:r>
            <a:r>
              <a:rPr lang="en-US" b="1" dirty="0">
                <a:solidFill>
                  <a:srgbClr val="FF0000"/>
                </a:solidFill>
              </a:rPr>
              <a:t>and if they fall they leave an </a:t>
            </a:r>
            <a:r>
              <a:rPr lang="en-US" b="1" dirty="0" smtClean="0">
                <a:solidFill>
                  <a:srgbClr val="FF0000"/>
                </a:solidFill>
              </a:rPr>
              <a:t>enduring </a:t>
            </a:r>
            <a:r>
              <a:rPr lang="en-US" b="1" dirty="0">
                <a:solidFill>
                  <a:srgbClr val="FF0000"/>
                </a:solidFill>
              </a:rPr>
              <a:t>name</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78272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TOPOLOGY of the </a:t>
            </a:r>
            <a:r>
              <a:rPr lang="en-US" dirty="0" err="1" smtClean="0"/>
              <a:t>Katabasis</a:t>
            </a:r>
            <a:endParaRPr lang="en-US" dirty="0"/>
          </a:p>
        </p:txBody>
      </p:sp>
      <p:sp>
        <p:nvSpPr>
          <p:cNvPr id="3" name="Content Placeholder 2"/>
          <p:cNvSpPr>
            <a:spLocks noGrp="1"/>
          </p:cNvSpPr>
          <p:nvPr>
            <p:ph idx="1"/>
          </p:nvPr>
        </p:nvSpPr>
        <p:spPr/>
        <p:txBody>
          <a:bodyPr/>
          <a:lstStyle/>
          <a:p>
            <a:r>
              <a:rPr lang="en-US" dirty="0" smtClean="0"/>
              <a:t>Long, tiresome, dangerous journey</a:t>
            </a:r>
          </a:p>
          <a:p>
            <a:r>
              <a:rPr lang="en-US" dirty="0" smtClean="0"/>
              <a:t>Sometimes accompanied by a buddy or a guide</a:t>
            </a:r>
          </a:p>
          <a:p>
            <a:r>
              <a:rPr lang="en-US" dirty="0" smtClean="0"/>
              <a:t>Darkness and difficult terrain</a:t>
            </a:r>
          </a:p>
          <a:p>
            <a:r>
              <a:rPr lang="en-US" dirty="0" smtClean="0"/>
              <a:t>Occasionally there be monsters on the way</a:t>
            </a:r>
          </a:p>
          <a:p>
            <a:r>
              <a:rPr lang="en-US" dirty="0" smtClean="0"/>
              <a:t>LIMINAL EXPERIENCE = point of no return</a:t>
            </a:r>
          </a:p>
          <a:p>
            <a:r>
              <a:rPr lang="en-US" dirty="0" smtClean="0"/>
              <a:t>Sometimes a river or pool of skanky water</a:t>
            </a:r>
          </a:p>
          <a:p>
            <a:r>
              <a:rPr lang="en-US" dirty="0" smtClean="0"/>
              <a:t>Demons and other scary monsters</a:t>
            </a:r>
          </a:p>
          <a:p>
            <a:r>
              <a:rPr lang="en-US" dirty="0" smtClean="0"/>
              <a:t>Souls of the dead, sometimes being punished</a:t>
            </a:r>
          </a:p>
          <a:p>
            <a:r>
              <a:rPr lang="en-US" dirty="0" smtClean="0"/>
              <a:t>Wisdom figures to be consulted</a:t>
            </a:r>
          </a:p>
          <a:p>
            <a:r>
              <a:rPr lang="en-US" dirty="0" smtClean="0"/>
              <a:t>An object to be retrieved</a:t>
            </a:r>
          </a:p>
          <a:p>
            <a:r>
              <a:rPr lang="en-US" dirty="0" smtClean="0"/>
              <a:t>Long, tiresome, dangerous journey</a:t>
            </a:r>
            <a:endParaRPr lang="en-US" dirty="0"/>
          </a:p>
        </p:txBody>
      </p:sp>
    </p:spTree>
    <p:extLst>
      <p:ext uri="{BB962C8B-B14F-4D97-AF65-F5344CB8AC3E}">
        <p14:creationId xmlns:p14="http://schemas.microsoft.com/office/powerpoint/2010/main" val="60544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MESOPOTAMIANS!!!</a:t>
            </a:r>
            <a:endParaRPr lang="en-US" dirty="0"/>
          </a:p>
        </p:txBody>
      </p:sp>
      <p:sp>
        <p:nvSpPr>
          <p:cNvPr id="3" name="Content Placeholder 2"/>
          <p:cNvSpPr>
            <a:spLocks noGrp="1"/>
          </p:cNvSpPr>
          <p:nvPr>
            <p:ph idx="1"/>
          </p:nvPr>
        </p:nvSpPr>
        <p:spPr/>
        <p:txBody>
          <a:bodyPr/>
          <a:lstStyle/>
          <a:p>
            <a:r>
              <a:rPr lang="en-US" dirty="0" smtClean="0"/>
              <a:t>4000 BC: Sumerians build ziggurats, cities along the rivers</a:t>
            </a:r>
          </a:p>
          <a:p>
            <a:r>
              <a:rPr lang="en-US" dirty="0" smtClean="0"/>
              <a:t>3300 BC: Invention of wheel, writing, prostitution</a:t>
            </a:r>
          </a:p>
          <a:p>
            <a:r>
              <a:rPr lang="en-US" dirty="0" smtClean="0"/>
              <a:t>2400 BC: Switch to cuneiform – Gilgamesh rules in </a:t>
            </a:r>
            <a:r>
              <a:rPr lang="en-US" dirty="0" err="1" smtClean="0"/>
              <a:t>Uruk</a:t>
            </a:r>
            <a:endParaRPr lang="en-US" dirty="0" smtClean="0"/>
          </a:p>
          <a:p>
            <a:r>
              <a:rPr lang="en-US" dirty="0" smtClean="0"/>
              <a:t>2330 BC: Akkadians take over from Sumerians</a:t>
            </a:r>
          </a:p>
          <a:p>
            <a:r>
              <a:rPr lang="en-US" dirty="0" smtClean="0"/>
              <a:t>1900 BC: Assyrians take over from Akkadians</a:t>
            </a:r>
          </a:p>
          <a:p>
            <a:r>
              <a:rPr lang="en-US" dirty="0" smtClean="0"/>
              <a:t>1792 BC: Hammurabi of Babylon takes over</a:t>
            </a:r>
          </a:p>
          <a:p>
            <a:r>
              <a:rPr lang="en-US" dirty="0" smtClean="0"/>
              <a:t>1250 BC: Assyrians make a comeback now featuring IRON</a:t>
            </a:r>
          </a:p>
          <a:p>
            <a:r>
              <a:rPr lang="en-US" dirty="0" smtClean="0"/>
              <a:t>600 BC: Nebuchadnezzar and New Babylonians come back</a:t>
            </a:r>
            <a:endParaRPr lang="en-US" dirty="0"/>
          </a:p>
        </p:txBody>
      </p:sp>
    </p:spTree>
    <p:extLst>
      <p:ext uri="{BB962C8B-B14F-4D97-AF65-F5344CB8AC3E}">
        <p14:creationId xmlns:p14="http://schemas.microsoft.com/office/powerpoint/2010/main" val="1803467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Gilgamesh’s First Dream</a:t>
            </a:r>
            <a:endParaRPr lang="en-US" dirty="0"/>
          </a:p>
        </p:txBody>
      </p:sp>
      <p:sp>
        <p:nvSpPr>
          <p:cNvPr id="3" name="Content Placeholder 2"/>
          <p:cNvSpPr>
            <a:spLocks noGrp="1"/>
          </p:cNvSpPr>
          <p:nvPr>
            <p:ph idx="1"/>
          </p:nvPr>
        </p:nvSpPr>
        <p:spPr/>
        <p:txBody>
          <a:bodyPr/>
          <a:lstStyle/>
          <a:p>
            <a:pPr marL="0" indent="0">
              <a:buNone/>
            </a:pPr>
            <a:r>
              <a:rPr lang="en-US" dirty="0"/>
              <a:t>Gilgamesh dreamed, and at midnight sleep left him, and he told his dream to his friend. ‘</a:t>
            </a:r>
            <a:r>
              <a:rPr lang="en-US" dirty="0" err="1"/>
              <a:t>Enkidu</a:t>
            </a:r>
            <a:r>
              <a:rPr lang="en-US" dirty="0"/>
              <a:t>, what was it that woke me if you did not? My friend, I have dreamed a dream. Get up, look at the mountain precipice. The sleep that the gods sent me is broken. </a:t>
            </a:r>
            <a:r>
              <a:rPr lang="en-US" b="1" dirty="0">
                <a:solidFill>
                  <a:srgbClr val="FF0000"/>
                </a:solidFill>
              </a:rPr>
              <a:t>Ah, my friend, what a dream I have had! Terror and confusion; I seized hold of a wild bull in the wilderness.</a:t>
            </a:r>
            <a:r>
              <a:rPr lang="en-US" dirty="0"/>
              <a:t> It bellowed and beat up the dust till the whole sky was dark, my arm was seized and my tongue bitten. I fell back on' my knee; then someone refreshed me with water from his water-skin.'</a:t>
            </a:r>
          </a:p>
          <a:p>
            <a:pPr marL="0" indent="0">
              <a:buNone/>
            </a:pPr>
            <a:endParaRPr lang="en-US" dirty="0"/>
          </a:p>
        </p:txBody>
      </p:sp>
    </p:spTree>
    <p:extLst>
      <p:ext uri="{BB962C8B-B14F-4D97-AF65-F5344CB8AC3E}">
        <p14:creationId xmlns:p14="http://schemas.microsoft.com/office/powerpoint/2010/main" val="26439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Enkidu</a:t>
            </a:r>
            <a:r>
              <a:rPr lang="en-US" dirty="0" smtClean="0"/>
              <a:t> becomes afraid</a:t>
            </a:r>
            <a:endParaRPr lang="en-US" dirty="0"/>
          </a:p>
        </p:txBody>
      </p:sp>
      <p:sp>
        <p:nvSpPr>
          <p:cNvPr id="3" name="Content Placeholder 2"/>
          <p:cNvSpPr>
            <a:spLocks noGrp="1"/>
          </p:cNvSpPr>
          <p:nvPr>
            <p:ph idx="1"/>
          </p:nvPr>
        </p:nvSpPr>
        <p:spPr/>
        <p:txBody>
          <a:bodyPr/>
          <a:lstStyle/>
          <a:p>
            <a:pPr marL="0" indent="0">
              <a:buNone/>
            </a:pPr>
            <a:r>
              <a:rPr lang="en-US" dirty="0"/>
              <a:t>Then </a:t>
            </a:r>
            <a:r>
              <a:rPr lang="en-US" dirty="0" err="1"/>
              <a:t>Enkidu</a:t>
            </a:r>
            <a:r>
              <a:rPr lang="en-US" dirty="0"/>
              <a:t>, the faithful companion, pleaded, answering him, ‘O my lord, you do not know this monster and that is the reason you are not afraid. I who know him, I am terrified. His teeth are dragon's fangs, his countenance is like a lion, his charge is the rushing of the flood, with his look he crushes alike the trees of the forest and reeds in the swamp. O my Lord, you may go on if you choose into </a:t>
            </a:r>
            <a:r>
              <a:rPr lang="en-US" dirty="0" smtClean="0"/>
              <a:t>this </a:t>
            </a:r>
            <a:r>
              <a:rPr lang="en-US" dirty="0"/>
              <a:t>land, but I will go back to the city. </a:t>
            </a:r>
            <a:r>
              <a:rPr lang="en-US" b="1" dirty="0">
                <a:solidFill>
                  <a:srgbClr val="FF0000"/>
                </a:solidFill>
              </a:rPr>
              <a:t>I will tell the lady your mother all your </a:t>
            </a:r>
            <a:r>
              <a:rPr lang="en-US" b="1" dirty="0" smtClean="0">
                <a:solidFill>
                  <a:srgbClr val="FF0000"/>
                </a:solidFill>
              </a:rPr>
              <a:t>glorious </a:t>
            </a:r>
            <a:r>
              <a:rPr lang="en-US" b="1" dirty="0">
                <a:solidFill>
                  <a:srgbClr val="FF0000"/>
                </a:solidFill>
              </a:rPr>
              <a:t>deeds till she shouts for joy: and then I will tell the death that followed till she weeps for bitterness.'</a:t>
            </a:r>
          </a:p>
          <a:p>
            <a:pPr marL="0" indent="0">
              <a:buNone/>
            </a:pPr>
            <a:endParaRPr lang="en-US" dirty="0"/>
          </a:p>
        </p:txBody>
      </p:sp>
    </p:spTree>
    <p:extLst>
      <p:ext uri="{BB962C8B-B14F-4D97-AF65-F5344CB8AC3E}">
        <p14:creationId xmlns:p14="http://schemas.microsoft.com/office/powerpoint/2010/main" val="2378912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Gilgamesh and Enkidu</a:t>
            </a:r>
            <a:endParaRPr lang="en-US" dirty="0"/>
          </a:p>
        </p:txBody>
      </p:sp>
      <p:pic>
        <p:nvPicPr>
          <p:cNvPr id="4" name="Content Placeholder 3" descr="Gilgamesh03withEnkidu%26BullofHeaven.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59165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 the fray begin</a:t>
            </a:r>
            <a:endParaRPr lang="en-US" dirty="0"/>
          </a:p>
        </p:txBody>
      </p:sp>
      <p:sp>
        <p:nvSpPr>
          <p:cNvPr id="3" name="Content Placeholder 2"/>
          <p:cNvSpPr>
            <a:spLocks noGrp="1"/>
          </p:cNvSpPr>
          <p:nvPr>
            <p:ph idx="1"/>
          </p:nvPr>
        </p:nvSpPr>
        <p:spPr/>
        <p:txBody>
          <a:bodyPr/>
          <a:lstStyle/>
          <a:p>
            <a:pPr marL="0" indent="0">
              <a:buNone/>
            </a:pPr>
            <a:r>
              <a:rPr lang="en-US" dirty="0" err="1"/>
              <a:t>Humbaba</a:t>
            </a:r>
            <a:r>
              <a:rPr lang="en-US" dirty="0"/>
              <a:t> came from his strong house of cedar. He nodded his head and shook it, menacing Gilgamesh; and on him he fastened his eye, the eye of death. Then Gilgamesh called to Shamash and his tears were flowing, ‘O glorious Shamash, I have followed the road you commanded but now if you send no </a:t>
            </a:r>
            <a:r>
              <a:rPr lang="en-US" dirty="0" err="1"/>
              <a:t>succour</a:t>
            </a:r>
            <a:r>
              <a:rPr lang="en-US" dirty="0"/>
              <a:t> how shall I escape? Glorious Shamash heard his prayer and he summoned the great wind, the north wind, the whirlwind, the storm and the icy wind, the tempest and the scorching wind; they came like dragons, like a scorching fire, like a serpent that freezes the heart, a destroying flood and the lightning's fork. The eight winds rose up against </a:t>
            </a:r>
            <a:r>
              <a:rPr lang="en-US" dirty="0" err="1"/>
              <a:t>Humbaba</a:t>
            </a:r>
            <a:r>
              <a:rPr lang="en-US" dirty="0"/>
              <a:t>, they beat against his eyes; he was gripped, unable to go forward or back.</a:t>
            </a:r>
          </a:p>
          <a:p>
            <a:pPr marL="0" indent="0">
              <a:buNone/>
            </a:pPr>
            <a:endParaRPr lang="en-US" dirty="0"/>
          </a:p>
        </p:txBody>
      </p:sp>
    </p:spTree>
    <p:extLst>
      <p:ext uri="{BB962C8B-B14F-4D97-AF65-F5344CB8AC3E}">
        <p14:creationId xmlns:p14="http://schemas.microsoft.com/office/powerpoint/2010/main" val="2887435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Death of </a:t>
            </a:r>
            <a:r>
              <a:rPr lang="en-US" dirty="0" err="1" smtClean="0"/>
              <a:t>Humbaba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For as far as two leagues the cedars shivered when </a:t>
            </a:r>
            <a:r>
              <a:rPr lang="en-US" dirty="0" err="1"/>
              <a:t>Enkidu</a:t>
            </a:r>
            <a:r>
              <a:rPr lang="en-US" dirty="0"/>
              <a:t> felled the watcher of the forest, he at whose voice Hermon and Lebanon used to tremble. Now the mountains were moved and all the hills, for the guardian of the forest was killed. They attacked the cedars, the seven </a:t>
            </a:r>
            <a:r>
              <a:rPr lang="en-US" dirty="0" err="1"/>
              <a:t>splendours</a:t>
            </a:r>
            <a:r>
              <a:rPr lang="en-US" dirty="0"/>
              <a:t> of </a:t>
            </a:r>
            <a:r>
              <a:rPr lang="en-US" dirty="0" err="1"/>
              <a:t>Humbaba</a:t>
            </a:r>
            <a:r>
              <a:rPr lang="en-US" dirty="0"/>
              <a:t> were extinguished. So they pressed on into the forest bearing the sword of eight talents. They uncovered the sacred dwellings of the </a:t>
            </a:r>
            <a:r>
              <a:rPr lang="en-US" dirty="0" err="1"/>
              <a:t>Anunnaki</a:t>
            </a:r>
            <a:r>
              <a:rPr lang="en-US" dirty="0"/>
              <a:t> and while Gilgamesh felled the first of the trees of the forest </a:t>
            </a:r>
            <a:r>
              <a:rPr lang="en-US" dirty="0" err="1"/>
              <a:t>Enkidu</a:t>
            </a:r>
            <a:r>
              <a:rPr lang="en-US" dirty="0"/>
              <a:t> cleared their roots as far as the banks of Euphrates. They set </a:t>
            </a:r>
            <a:r>
              <a:rPr lang="en-US" dirty="0" err="1"/>
              <a:t>Humbaba</a:t>
            </a:r>
            <a:r>
              <a:rPr lang="en-US" dirty="0"/>
              <a:t> before the gods, before </a:t>
            </a:r>
            <a:r>
              <a:rPr lang="en-US" dirty="0" err="1"/>
              <a:t>Enlil</a:t>
            </a:r>
            <a:r>
              <a:rPr lang="en-US" dirty="0"/>
              <a:t>; they kissed the ground and dropped the shroud and set the head before him. When he saw the head of </a:t>
            </a:r>
            <a:r>
              <a:rPr lang="en-US" dirty="0" err="1"/>
              <a:t>Humbaba</a:t>
            </a:r>
            <a:r>
              <a:rPr lang="en-US" dirty="0"/>
              <a:t>, </a:t>
            </a:r>
            <a:r>
              <a:rPr lang="en-US" dirty="0" err="1"/>
              <a:t>Enlil</a:t>
            </a:r>
            <a:r>
              <a:rPr lang="en-US" dirty="0"/>
              <a:t> raged at them. ‘Why did you do this thing? From henceforth may the fire be on your faces, may it eat the bread that you eat, may it drink where you drink</a:t>
            </a:r>
            <a:r>
              <a:rPr lang="en-US" dirty="0" smtClean="0"/>
              <a:t>.</a:t>
            </a:r>
            <a:endParaRPr lang="en-US" dirty="0"/>
          </a:p>
        </p:txBody>
      </p:sp>
    </p:spTree>
    <p:extLst>
      <p:ext uri="{BB962C8B-B14F-4D97-AF65-F5344CB8AC3E}">
        <p14:creationId xmlns:p14="http://schemas.microsoft.com/office/powerpoint/2010/main" val="3419620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HUMBABA</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49919" r="-49919"/>
          <a:stretch>
            <a:fillRect/>
          </a:stretch>
        </p:blipFill>
        <p:spPr>
          <a:xfrm>
            <a:off x="457200" y="1234622"/>
            <a:ext cx="8229600" cy="5482270"/>
          </a:xfrm>
        </p:spPr>
      </p:pic>
    </p:spTree>
    <p:extLst>
      <p:ext uri="{BB962C8B-B14F-4D97-AF65-F5344CB8AC3E}">
        <p14:creationId xmlns:p14="http://schemas.microsoft.com/office/powerpoint/2010/main" val="1408705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Katabasis #1</a:t>
            </a:r>
            <a:endParaRPr lang="en-US" dirty="0"/>
          </a:p>
        </p:txBody>
      </p:sp>
      <p:sp>
        <p:nvSpPr>
          <p:cNvPr id="3" name="Content Placeholder 2"/>
          <p:cNvSpPr>
            <a:spLocks noGrp="1"/>
          </p:cNvSpPr>
          <p:nvPr>
            <p:ph idx="1"/>
          </p:nvPr>
        </p:nvSpPr>
        <p:spPr/>
        <p:txBody>
          <a:bodyPr/>
          <a:lstStyle/>
          <a:p>
            <a:r>
              <a:rPr lang="en-US" dirty="0" smtClean="0"/>
              <a:t>Gate = </a:t>
            </a:r>
            <a:r>
              <a:rPr lang="en-US" b="1" dirty="0" smtClean="0">
                <a:solidFill>
                  <a:srgbClr val="FF0000"/>
                </a:solidFill>
              </a:rPr>
              <a:t>liminal experience </a:t>
            </a:r>
            <a:r>
              <a:rPr lang="en-US" dirty="0" smtClean="0"/>
              <a:t>= point of no return</a:t>
            </a:r>
          </a:p>
          <a:p>
            <a:r>
              <a:rPr lang="en-US" dirty="0" smtClean="0"/>
              <a:t>Gil and Enkidu take turns getting afraid</a:t>
            </a:r>
          </a:p>
          <a:p>
            <a:r>
              <a:rPr lang="en-US" dirty="0" smtClean="0">
                <a:solidFill>
                  <a:srgbClr val="FF0000"/>
                </a:solidFill>
              </a:rPr>
              <a:t>Shamash</a:t>
            </a:r>
            <a:r>
              <a:rPr lang="en-US" dirty="0" smtClean="0"/>
              <a:t> sends various winds, a flood, and thunderbolts.</a:t>
            </a:r>
          </a:p>
          <a:p>
            <a:r>
              <a:rPr lang="en-US" dirty="0" smtClean="0">
                <a:solidFill>
                  <a:srgbClr val="FF0000"/>
                </a:solidFill>
              </a:rPr>
              <a:t>Humbaba</a:t>
            </a:r>
            <a:r>
              <a:rPr lang="en-US" dirty="0" smtClean="0"/>
              <a:t> fights back with his seven splendors but loses</a:t>
            </a:r>
          </a:p>
          <a:p>
            <a:r>
              <a:rPr lang="en-US" dirty="0" smtClean="0">
                <a:solidFill>
                  <a:srgbClr val="FF0000"/>
                </a:solidFill>
              </a:rPr>
              <a:t>Humbaba</a:t>
            </a:r>
            <a:r>
              <a:rPr lang="en-US" dirty="0" smtClean="0"/>
              <a:t> pleads for his life, saying he works for </a:t>
            </a:r>
            <a:r>
              <a:rPr lang="en-US" dirty="0" smtClean="0">
                <a:solidFill>
                  <a:srgbClr val="FF0000"/>
                </a:solidFill>
              </a:rPr>
              <a:t>Enlil</a:t>
            </a:r>
          </a:p>
          <a:p>
            <a:r>
              <a:rPr lang="en-US" dirty="0" smtClean="0"/>
              <a:t>Enkidu counsels Gilgamesh to kill Humbaba</a:t>
            </a:r>
          </a:p>
          <a:p>
            <a:r>
              <a:rPr lang="en-US" dirty="0" smtClean="0"/>
              <a:t>The two then chop down the cedars of the forest</a:t>
            </a:r>
          </a:p>
          <a:p>
            <a:r>
              <a:rPr lang="en-US" dirty="0" smtClean="0"/>
              <a:t>They display Humbaba’s head to Enlil, causing Enlil to get very angry with them.</a:t>
            </a:r>
          </a:p>
          <a:p>
            <a:r>
              <a:rPr lang="en-US" dirty="0" smtClean="0"/>
              <a:t>Enlil reassigns Humbaba’s seven splendors</a:t>
            </a:r>
          </a:p>
          <a:p>
            <a:endParaRPr lang="en-US" dirty="0"/>
          </a:p>
        </p:txBody>
      </p:sp>
    </p:spTree>
    <p:extLst>
      <p:ext uri="{BB962C8B-B14F-4D97-AF65-F5344CB8AC3E}">
        <p14:creationId xmlns:p14="http://schemas.microsoft.com/office/powerpoint/2010/main" val="186663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of Katabasis #1</a:t>
            </a:r>
            <a:endParaRPr lang="en-US" dirty="0"/>
          </a:p>
        </p:txBody>
      </p:sp>
      <p:sp>
        <p:nvSpPr>
          <p:cNvPr id="3" name="Content Placeholder 2"/>
          <p:cNvSpPr>
            <a:spLocks noGrp="1"/>
          </p:cNvSpPr>
          <p:nvPr>
            <p:ph idx="1"/>
          </p:nvPr>
        </p:nvSpPr>
        <p:spPr/>
        <p:txBody>
          <a:bodyPr/>
          <a:lstStyle/>
          <a:p>
            <a:r>
              <a:rPr lang="en-US" dirty="0" smtClean="0"/>
              <a:t>Quest for wood in the “Land of the Living”</a:t>
            </a:r>
          </a:p>
          <a:p>
            <a:r>
              <a:rPr lang="en-US" dirty="0" smtClean="0"/>
              <a:t>Super-heroic touches = long journeys, sword of eight talents</a:t>
            </a:r>
          </a:p>
          <a:p>
            <a:r>
              <a:rPr lang="en-US" dirty="0" smtClean="0"/>
              <a:t>Plenty of doubts and fears</a:t>
            </a:r>
          </a:p>
          <a:p>
            <a:r>
              <a:rPr lang="en-US" dirty="0" smtClean="0"/>
              <a:t>Guide = Shamash</a:t>
            </a:r>
          </a:p>
          <a:p>
            <a:r>
              <a:rPr lang="en-US" dirty="0" smtClean="0"/>
              <a:t>Liminal experience at Humbaba’s gate on the mountain</a:t>
            </a:r>
          </a:p>
          <a:p>
            <a:r>
              <a:rPr lang="en-US" dirty="0" smtClean="0"/>
              <a:t>Combat with ferocious monster - almost an afterthought</a:t>
            </a:r>
          </a:p>
          <a:p>
            <a:r>
              <a:rPr lang="en-US" dirty="0" smtClean="0"/>
              <a:t>Humbaba pleads for his life – Enkidu advises DEATH</a:t>
            </a:r>
          </a:p>
          <a:p>
            <a:r>
              <a:rPr lang="en-US" dirty="0" smtClean="0"/>
              <a:t>The wood is cut down and sent to </a:t>
            </a:r>
            <a:r>
              <a:rPr lang="en-US" dirty="0" err="1" smtClean="0"/>
              <a:t>Uruk</a:t>
            </a:r>
            <a:endParaRPr lang="en-US" dirty="0" smtClean="0"/>
          </a:p>
          <a:p>
            <a:r>
              <a:rPr lang="en-US" dirty="0" smtClean="0"/>
              <a:t>They expose Humbaba’s head to Enlil (hubris)</a:t>
            </a:r>
          </a:p>
          <a:p>
            <a:r>
              <a:rPr lang="en-US" dirty="0" smtClean="0"/>
              <a:t>They return to </a:t>
            </a:r>
            <a:r>
              <a:rPr lang="en-US" dirty="0" err="1" smtClean="0"/>
              <a:t>Uruk</a:t>
            </a:r>
            <a:r>
              <a:rPr lang="en-US" dirty="0" smtClean="0"/>
              <a:t> (not much of an an anabasis here)</a:t>
            </a:r>
          </a:p>
          <a:p>
            <a:r>
              <a:rPr lang="en-US" dirty="0" smtClean="0"/>
              <a:t>What </a:t>
            </a:r>
            <a:r>
              <a:rPr lang="en-US" b="1" dirty="0">
                <a:ln w="18000">
                  <a:solidFill>
                    <a:srgbClr val="953735"/>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rPr>
              <a:t>CULTURAL </a:t>
            </a:r>
            <a:r>
              <a:rPr lang="en-US" b="1" dirty="0" smtClean="0">
                <a:ln w="18000">
                  <a:solidFill>
                    <a:srgbClr val="953735"/>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rPr>
              <a:t>COMPETENCE </a:t>
            </a:r>
            <a:r>
              <a:rPr lang="en-US" dirty="0" smtClean="0"/>
              <a:t>have they gained?</a:t>
            </a:r>
            <a:endParaRPr lang="en-US" dirty="0"/>
          </a:p>
        </p:txBody>
      </p:sp>
    </p:spTree>
    <p:extLst>
      <p:ext uri="{BB962C8B-B14F-4D97-AF65-F5344CB8AC3E}">
        <p14:creationId xmlns:p14="http://schemas.microsoft.com/office/powerpoint/2010/main" val="1964625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Ishtar/</a:t>
            </a:r>
            <a:r>
              <a:rPr lang="en-US" dirty="0" err="1" smtClean="0"/>
              <a:t>Inanna</a:t>
            </a:r>
            <a:endParaRPr lang="en-US" dirty="0"/>
          </a:p>
        </p:txBody>
      </p:sp>
      <p:pic>
        <p:nvPicPr>
          <p:cNvPr id="4" name="Content Placeholder 3" descr="inanna.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71994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Ishtar comes on to Gilgamesh</a:t>
            </a:r>
            <a:endParaRPr lang="en-US" dirty="0"/>
          </a:p>
        </p:txBody>
      </p:sp>
      <p:sp>
        <p:nvSpPr>
          <p:cNvPr id="3" name="Content Placeholder 2"/>
          <p:cNvSpPr>
            <a:spLocks noGrp="1"/>
          </p:cNvSpPr>
          <p:nvPr>
            <p:ph idx="1"/>
          </p:nvPr>
        </p:nvSpPr>
        <p:spPr/>
        <p:txBody>
          <a:bodyPr/>
          <a:lstStyle/>
          <a:p>
            <a:pPr marL="0" indent="0">
              <a:buNone/>
            </a:pPr>
            <a:r>
              <a:rPr lang="en-US" dirty="0" smtClean="0"/>
              <a:t>Gilgamesh washed out </a:t>
            </a:r>
            <a:r>
              <a:rPr lang="en-US" dirty="0"/>
              <a:t>his long locks and cleaned his weapons; he flung back his hair from his shoulders; he threw off his stained clothes and changed them for new. He put on his royal robes and made them fast. When Gilgamesh had put on the crown, glorious Ishtar lifted her eyes, seeing the beauty of Gilgamesh. She said, </a:t>
            </a:r>
            <a:r>
              <a:rPr lang="en-US" b="1" dirty="0">
                <a:solidFill>
                  <a:srgbClr val="FF0000"/>
                </a:solidFill>
              </a:rPr>
              <a:t>‘Come to me Gilgamesh, and be my bridegroom; grant me seed of your body, let me be your bride and you shall be my husband. </a:t>
            </a:r>
            <a:r>
              <a:rPr lang="en-US" dirty="0"/>
              <a:t>I will harness for you a chariot of lapis lazuli and of gold, with wheels of gold and horns of copper; and you shall have mighty demons of the storm for draft </a:t>
            </a:r>
            <a:r>
              <a:rPr lang="en-US" dirty="0" smtClean="0"/>
              <a:t>mules.</a:t>
            </a:r>
            <a:endParaRPr lang="en-US" dirty="0"/>
          </a:p>
          <a:p>
            <a:pPr marL="0" indent="0">
              <a:buNone/>
            </a:pPr>
            <a:endParaRPr lang="en-US" dirty="0"/>
          </a:p>
        </p:txBody>
      </p:sp>
    </p:spTree>
    <p:extLst>
      <p:ext uri="{BB962C8B-B14F-4D97-AF65-F5344CB8AC3E}">
        <p14:creationId xmlns:p14="http://schemas.microsoft.com/office/powerpoint/2010/main" val="53935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Weltanschauung</a:t>
            </a:r>
            <a:endParaRPr lang="en-US" i="1" dirty="0"/>
          </a:p>
        </p:txBody>
      </p:sp>
      <p:sp>
        <p:nvSpPr>
          <p:cNvPr id="3" name="Content Placeholder 2"/>
          <p:cNvSpPr>
            <a:spLocks noGrp="1"/>
          </p:cNvSpPr>
          <p:nvPr>
            <p:ph idx="1"/>
          </p:nvPr>
        </p:nvSpPr>
        <p:spPr/>
        <p:txBody>
          <a:bodyPr/>
          <a:lstStyle/>
          <a:p>
            <a:r>
              <a:rPr lang="en-US" dirty="0" smtClean="0"/>
              <a:t>German word meaning “world outlook”</a:t>
            </a:r>
          </a:p>
          <a:p>
            <a:r>
              <a:rPr lang="en-US" dirty="0" smtClean="0"/>
              <a:t>Society’s place in the world, and expectations for life</a:t>
            </a:r>
          </a:p>
          <a:p>
            <a:r>
              <a:rPr lang="en-US" dirty="0" smtClean="0"/>
              <a:t>Every society has a general </a:t>
            </a:r>
            <a:r>
              <a:rPr lang="en-US" i="1" dirty="0" smtClean="0"/>
              <a:t>Weltanschauung</a:t>
            </a:r>
          </a:p>
          <a:p>
            <a:r>
              <a:rPr lang="en-US" dirty="0" smtClean="0"/>
              <a:t>Groups of people have a general </a:t>
            </a:r>
            <a:r>
              <a:rPr lang="en-US" i="1" dirty="0" smtClean="0"/>
              <a:t>Weltanschauung</a:t>
            </a:r>
          </a:p>
          <a:p>
            <a:r>
              <a:rPr lang="en-US" dirty="0" smtClean="0"/>
              <a:t>Individuals have an individual </a:t>
            </a:r>
            <a:r>
              <a:rPr lang="en-US" i="1" dirty="0" smtClean="0"/>
              <a:t>Weltanschauung</a:t>
            </a:r>
          </a:p>
          <a:p>
            <a:r>
              <a:rPr lang="en-US" dirty="0" smtClean="0"/>
              <a:t>Determined by one’s physical location</a:t>
            </a:r>
          </a:p>
          <a:p>
            <a:r>
              <a:rPr lang="en-US" dirty="0" smtClean="0"/>
              <a:t>Determined by one’s prevailing culture</a:t>
            </a:r>
          </a:p>
          <a:p>
            <a:r>
              <a:rPr lang="en-US" dirty="0" smtClean="0"/>
              <a:t>Determined by one’s generation</a:t>
            </a:r>
          </a:p>
          <a:p>
            <a:r>
              <a:rPr lang="en-US" dirty="0" smtClean="0"/>
              <a:t>Important factor underlying </a:t>
            </a:r>
            <a:r>
              <a:rPr lang="en-US" b="1" dirty="0" smtClean="0">
                <a:solidFill>
                  <a:srgbClr val="FF0000"/>
                </a:solidFill>
              </a:rPr>
              <a:t>CULTURAL COMPETENCE</a:t>
            </a:r>
          </a:p>
          <a:p>
            <a:endParaRPr lang="en-US" dirty="0"/>
          </a:p>
        </p:txBody>
      </p:sp>
    </p:spTree>
    <p:extLst>
      <p:ext uri="{BB962C8B-B14F-4D97-AF65-F5344CB8AC3E}">
        <p14:creationId xmlns:p14="http://schemas.microsoft.com/office/powerpoint/2010/main" val="2742507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Gilgamesh Disses </a:t>
            </a:r>
            <a:r>
              <a:rPr lang="en-US" dirty="0" smtClean="0"/>
              <a:t>Ishtar</a:t>
            </a:r>
            <a:endParaRPr lang="en-US" dirty="0"/>
          </a:p>
        </p:txBody>
      </p:sp>
      <p:sp>
        <p:nvSpPr>
          <p:cNvPr id="3" name="Content Placeholder 2"/>
          <p:cNvSpPr>
            <a:spLocks noGrp="1"/>
          </p:cNvSpPr>
          <p:nvPr>
            <p:ph idx="1"/>
          </p:nvPr>
        </p:nvSpPr>
        <p:spPr/>
        <p:txBody>
          <a:bodyPr/>
          <a:lstStyle/>
          <a:p>
            <a:pPr marL="0" indent="0">
              <a:buNone/>
            </a:pPr>
            <a:r>
              <a:rPr lang="en-US" dirty="0"/>
              <a:t>Ishtar's the hearth gone cold</a:t>
            </a:r>
            <a:r>
              <a:rPr lang="en-US" dirty="0" smtClean="0"/>
              <a:t>,</a:t>
            </a:r>
            <a:br>
              <a:rPr lang="en-US" dirty="0" smtClean="0"/>
            </a:br>
            <a:r>
              <a:rPr lang="en-US" dirty="0" smtClean="0"/>
              <a:t>a </a:t>
            </a:r>
            <a:r>
              <a:rPr lang="en-US" dirty="0"/>
              <a:t>broken door, without the gold; </a:t>
            </a:r>
            <a:br>
              <a:rPr lang="en-US" dirty="0"/>
            </a:br>
            <a:r>
              <a:rPr lang="en-US" dirty="0" smtClean="0"/>
              <a:t>a </a:t>
            </a:r>
            <a:r>
              <a:rPr lang="en-US" dirty="0"/>
              <a:t>fort that shuts its </a:t>
            </a:r>
            <a:r>
              <a:rPr lang="en-US" dirty="0" smtClean="0"/>
              <a:t>soldiers out</a:t>
            </a:r>
            <a:r>
              <a:rPr lang="en-US" dirty="0"/>
              <a:t>, </a:t>
            </a:r>
            <a:br>
              <a:rPr lang="en-US" dirty="0"/>
            </a:br>
            <a:r>
              <a:rPr lang="en-US" dirty="0" smtClean="0"/>
              <a:t>a </a:t>
            </a:r>
            <a:r>
              <a:rPr lang="en-US" dirty="0"/>
              <a:t>water well that's filled with doubt</a:t>
            </a:r>
            <a:r>
              <a:rPr lang="en-US" dirty="0" smtClean="0"/>
              <a:t>;</a:t>
            </a:r>
            <a:br>
              <a:rPr lang="en-US" dirty="0" smtClean="0"/>
            </a:br>
            <a:r>
              <a:rPr lang="en-US" dirty="0" smtClean="0"/>
              <a:t>tar </a:t>
            </a:r>
            <a:r>
              <a:rPr lang="en-US" dirty="0"/>
              <a:t>that can't be washed away, </a:t>
            </a:r>
            <a:r>
              <a:rPr lang="en-US" dirty="0" smtClean="0"/>
              <a:t/>
            </a:r>
            <a:br>
              <a:rPr lang="en-US" dirty="0" smtClean="0"/>
            </a:br>
            <a:r>
              <a:rPr lang="en-US" dirty="0" smtClean="0"/>
              <a:t>a </a:t>
            </a:r>
            <a:r>
              <a:rPr lang="en-US" dirty="0"/>
              <a:t>broken cup, stained and gray; </a:t>
            </a:r>
            <a:r>
              <a:rPr lang="en-US" dirty="0" smtClean="0"/>
              <a:t/>
            </a:r>
            <a:br>
              <a:rPr lang="en-US" dirty="0" smtClean="0"/>
            </a:br>
            <a:r>
              <a:rPr lang="en-US" dirty="0" smtClean="0"/>
              <a:t>rock </a:t>
            </a:r>
            <a:r>
              <a:rPr lang="en-US" dirty="0"/>
              <a:t>that shatters to dust and sand, </a:t>
            </a:r>
            <a:r>
              <a:rPr lang="en-US" dirty="0" smtClean="0"/>
              <a:t/>
            </a:r>
            <a:br>
              <a:rPr lang="en-US" dirty="0" smtClean="0"/>
            </a:br>
            <a:r>
              <a:rPr lang="en-US" dirty="0" smtClean="0"/>
              <a:t>a </a:t>
            </a:r>
            <a:r>
              <a:rPr lang="en-US" dirty="0"/>
              <a:t>useless weapon in the hand; </a:t>
            </a:r>
            <a:r>
              <a:rPr lang="en-US" dirty="0" smtClean="0"/>
              <a:t/>
            </a:r>
            <a:br>
              <a:rPr lang="en-US" dirty="0" smtClean="0"/>
            </a:br>
            <a:r>
              <a:rPr lang="en-US" dirty="0" smtClean="0"/>
              <a:t>and </a:t>
            </a:r>
            <a:r>
              <a:rPr lang="en-US" dirty="0"/>
              <a:t>worse than that or even this</a:t>
            </a:r>
            <a:r>
              <a:rPr lang="en-US" dirty="0" smtClean="0"/>
              <a:t>,</a:t>
            </a:r>
            <a:br>
              <a:rPr lang="en-US" dirty="0" smtClean="0"/>
            </a:br>
            <a:r>
              <a:rPr lang="en-US" dirty="0" smtClean="0"/>
              <a:t>a </a:t>
            </a:r>
            <a:r>
              <a:rPr lang="en-US" dirty="0"/>
              <a:t>god's own sandal filled with piss. </a:t>
            </a:r>
            <a:r>
              <a:rPr lang="en-US" dirty="0" smtClean="0"/>
              <a:t/>
            </a:r>
            <a:br>
              <a:rPr lang="en-US" dirty="0" smtClean="0"/>
            </a:br>
            <a:r>
              <a:rPr lang="en-US" dirty="0" smtClean="0"/>
              <a:t>You've </a:t>
            </a:r>
            <a:r>
              <a:rPr lang="en-US" dirty="0"/>
              <a:t>had your share of boys, that's true, </a:t>
            </a:r>
            <a:r>
              <a:rPr lang="en-US" dirty="0" smtClean="0"/>
              <a:t/>
            </a:r>
            <a:br>
              <a:rPr lang="en-US" dirty="0" smtClean="0"/>
            </a:br>
            <a:r>
              <a:rPr lang="en-US" dirty="0" smtClean="0"/>
              <a:t>but </a:t>
            </a:r>
            <a:r>
              <a:rPr lang="en-US" dirty="0"/>
              <a:t>which of them came </a:t>
            </a:r>
            <a:r>
              <a:rPr lang="en-US" b="1" dirty="0"/>
              <a:t>twice</a:t>
            </a:r>
            <a:r>
              <a:rPr lang="en-US" dirty="0"/>
              <a:t> for you</a:t>
            </a:r>
            <a:r>
              <a:rPr lang="en-US" dirty="0" smtClean="0"/>
              <a:t>?</a:t>
            </a:r>
            <a:endParaRPr lang="en-US" dirty="0"/>
          </a:p>
        </p:txBody>
      </p:sp>
    </p:spTree>
    <p:extLst>
      <p:ext uri="{BB962C8B-B14F-4D97-AF65-F5344CB8AC3E}">
        <p14:creationId xmlns:p14="http://schemas.microsoft.com/office/powerpoint/2010/main" val="3750915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Ishtar complains to Daddy</a:t>
            </a:r>
            <a:endParaRPr lang="en-US" dirty="0"/>
          </a:p>
        </p:txBody>
      </p:sp>
      <p:sp>
        <p:nvSpPr>
          <p:cNvPr id="3" name="Content Placeholder 2"/>
          <p:cNvSpPr>
            <a:spLocks noGrp="1"/>
          </p:cNvSpPr>
          <p:nvPr>
            <p:ph idx="1"/>
          </p:nvPr>
        </p:nvSpPr>
        <p:spPr/>
        <p:txBody>
          <a:bodyPr/>
          <a:lstStyle/>
          <a:p>
            <a:pPr marL="0" indent="0">
              <a:buNone/>
            </a:pPr>
            <a:r>
              <a:rPr lang="en-US" dirty="0"/>
              <a:t>Ishtar opened her mouth and said again, ‘My father, give me the Bull of Heaven to destroy Gilgamesh. Fill Gilgamesh, I say, with arrogance to his destruction; but if you refuse to give me the Bull of Heaven I will break in the doors of hell and smash the bolts; there will be confusion of people, those above with those from the lower depths. I shall bring up the dead to eat food like the living; and the hosts of dead will outnumber the living.' </a:t>
            </a:r>
            <a:r>
              <a:rPr lang="en-US" dirty="0" err="1"/>
              <a:t>Anu</a:t>
            </a:r>
            <a:r>
              <a:rPr lang="en-US" dirty="0"/>
              <a:t> said to great Ishtar, ‘</a:t>
            </a:r>
            <a:r>
              <a:rPr lang="en-US" b="1" dirty="0">
                <a:solidFill>
                  <a:srgbClr val="FF0000"/>
                </a:solidFill>
              </a:rPr>
              <a:t>If I do what you desire there will be seven years of drought throughout </a:t>
            </a:r>
            <a:r>
              <a:rPr lang="en-US" b="1" dirty="0" err="1">
                <a:solidFill>
                  <a:srgbClr val="FF0000"/>
                </a:solidFill>
              </a:rPr>
              <a:t>Uruk</a:t>
            </a:r>
            <a:r>
              <a:rPr lang="en-US" b="1" dirty="0">
                <a:solidFill>
                  <a:srgbClr val="FF0000"/>
                </a:solidFill>
              </a:rPr>
              <a:t> when corn will be seedless husks.</a:t>
            </a:r>
            <a:r>
              <a:rPr lang="en-US" dirty="0"/>
              <a:t> Have you saved grain enough for the people and grass for the cattle? Ishtar replied. ‘I have saved grain for the people, grass for the cattle; for seven years </a:t>
            </a:r>
            <a:r>
              <a:rPr lang="en-US" dirty="0" smtClean="0"/>
              <a:t>of </a:t>
            </a:r>
            <a:r>
              <a:rPr lang="en-US" dirty="0"/>
              <a:t>seedless husks, there is grain and there is grass enough</a:t>
            </a:r>
            <a:r>
              <a:rPr lang="en-US" dirty="0" smtClean="0"/>
              <a:t>.’</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23347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Enkidu’s</a:t>
            </a:r>
            <a:r>
              <a:rPr lang="en-US" dirty="0" smtClean="0"/>
              <a:t> Very Bad Career Move</a:t>
            </a:r>
            <a:endParaRPr lang="en-US" dirty="0"/>
          </a:p>
        </p:txBody>
      </p:sp>
      <p:sp>
        <p:nvSpPr>
          <p:cNvPr id="3" name="Content Placeholder 2"/>
          <p:cNvSpPr>
            <a:spLocks noGrp="1"/>
          </p:cNvSpPr>
          <p:nvPr>
            <p:ph idx="1"/>
          </p:nvPr>
        </p:nvSpPr>
        <p:spPr/>
        <p:txBody>
          <a:bodyPr/>
          <a:lstStyle/>
          <a:p>
            <a:pPr marL="0" indent="0">
              <a:buNone/>
            </a:pPr>
            <a:r>
              <a:rPr lang="en-US" dirty="0"/>
              <a:t>But Ishtar rose tip and mounted the great wall of </a:t>
            </a:r>
            <a:r>
              <a:rPr lang="en-US" dirty="0" err="1"/>
              <a:t>Uruk</a:t>
            </a:r>
            <a:r>
              <a:rPr lang="en-US" dirty="0"/>
              <a:t>; she sprang on to the tower and uttered a curse: ‘Woe to Gilgamesh, for he has scorned me in killing the Bull of Heaven.' When </a:t>
            </a:r>
            <a:r>
              <a:rPr lang="en-US" dirty="0" err="1"/>
              <a:t>Enkidu</a:t>
            </a:r>
            <a:r>
              <a:rPr lang="en-US" dirty="0"/>
              <a:t> heard these words he tore out the Bull's right thigh and tossed it in her face saying, ‘If I could lay my hands on you, it is this I should do to you, and lash the entrails to your side.' Then Ishtar called together her people, the dancing and singing girls, the prostitutes of the temple, the courtesans. Over the thigh of the Bull of Heaven she set up lamentation.</a:t>
            </a:r>
          </a:p>
          <a:p>
            <a:pPr marL="0" indent="0">
              <a:buNone/>
            </a:pPr>
            <a:endParaRPr lang="en-US" dirty="0"/>
          </a:p>
        </p:txBody>
      </p:sp>
    </p:spTree>
    <p:extLst>
      <p:ext uri="{BB962C8B-B14F-4D97-AF65-F5344CB8AC3E}">
        <p14:creationId xmlns:p14="http://schemas.microsoft.com/office/powerpoint/2010/main" val="1450886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Inanna</a:t>
            </a:r>
            <a:r>
              <a:rPr lang="en-US" dirty="0" smtClean="0"/>
              <a:t> and the </a:t>
            </a:r>
            <a:r>
              <a:rPr lang="en-US" dirty="0" err="1" smtClean="0"/>
              <a:t>Bvll</a:t>
            </a:r>
            <a:r>
              <a:rPr lang="en-US" dirty="0" smtClean="0"/>
              <a:t> of Heaven</a:t>
            </a:r>
            <a:endParaRPr lang="en-US" dirty="0"/>
          </a:p>
        </p:txBody>
      </p:sp>
      <p:sp>
        <p:nvSpPr>
          <p:cNvPr id="3" name="Content Placeholder 2"/>
          <p:cNvSpPr>
            <a:spLocks noGrp="1"/>
          </p:cNvSpPr>
          <p:nvPr>
            <p:ph idx="1"/>
          </p:nvPr>
        </p:nvSpPr>
        <p:spPr/>
        <p:txBody>
          <a:bodyPr/>
          <a:lstStyle/>
          <a:p>
            <a:r>
              <a:rPr lang="en-US" b="1" dirty="0" err="1" smtClean="0">
                <a:solidFill>
                  <a:srgbClr val="FF0000"/>
                </a:solidFill>
              </a:rPr>
              <a:t>Inanna</a:t>
            </a:r>
            <a:r>
              <a:rPr lang="en-US" dirty="0" smtClean="0"/>
              <a:t> = goddess of war, love, fertility</a:t>
            </a:r>
          </a:p>
          <a:p>
            <a:r>
              <a:rPr lang="en-US" dirty="0" smtClean="0"/>
              <a:t>Of course she has a lot of partners – it’s her job</a:t>
            </a:r>
          </a:p>
          <a:p>
            <a:r>
              <a:rPr lang="en-US" dirty="0" smtClean="0"/>
              <a:t>Comes on to Gilgamesh, very rudely turned down</a:t>
            </a:r>
          </a:p>
          <a:p>
            <a:r>
              <a:rPr lang="en-US" dirty="0" smtClean="0"/>
              <a:t>Still deficient in </a:t>
            </a:r>
            <a:r>
              <a:rPr lang="en-US" b="1" dirty="0">
                <a:ln w="18000">
                  <a:solidFill>
                    <a:srgbClr val="953735"/>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rPr>
              <a:t>CULTURAL COMPETENCE</a:t>
            </a:r>
            <a:endParaRPr lang="en-US" dirty="0" smtClean="0"/>
          </a:p>
          <a:p>
            <a:r>
              <a:rPr lang="en-US" b="1" dirty="0" err="1" smtClean="0">
                <a:solidFill>
                  <a:srgbClr val="FF0000"/>
                </a:solidFill>
              </a:rPr>
              <a:t>Anu</a:t>
            </a:r>
            <a:r>
              <a:rPr lang="en-US" dirty="0" smtClean="0"/>
              <a:t> sends in </a:t>
            </a:r>
            <a:r>
              <a:rPr lang="en-US" b="1" dirty="0" err="1" smtClean="0">
                <a:solidFill>
                  <a:srgbClr val="FF0000"/>
                </a:solidFill>
              </a:rPr>
              <a:t>Bvll</a:t>
            </a:r>
            <a:r>
              <a:rPr lang="en-US" b="1" dirty="0" smtClean="0">
                <a:solidFill>
                  <a:srgbClr val="FF0000"/>
                </a:solidFill>
              </a:rPr>
              <a:t> of Heaven </a:t>
            </a:r>
            <a:r>
              <a:rPr lang="en-US" dirty="0" smtClean="0"/>
              <a:t>(aka </a:t>
            </a:r>
            <a:r>
              <a:rPr lang="en-US" b="1" dirty="0" err="1" smtClean="0">
                <a:solidFill>
                  <a:srgbClr val="FF0000"/>
                </a:solidFill>
              </a:rPr>
              <a:t>Gugulanna</a:t>
            </a:r>
            <a:r>
              <a:rPr lang="en-US" dirty="0" smtClean="0"/>
              <a:t>)</a:t>
            </a:r>
          </a:p>
          <a:p>
            <a:r>
              <a:rPr lang="en-US" dirty="0" smtClean="0"/>
              <a:t>Probably metaphoric representation of earthquake</a:t>
            </a:r>
          </a:p>
          <a:p>
            <a:r>
              <a:rPr lang="en-US" dirty="0" smtClean="0"/>
              <a:t>Gilgamesh and Enkidu kill the </a:t>
            </a:r>
            <a:r>
              <a:rPr lang="en-US" dirty="0" err="1" smtClean="0"/>
              <a:t>Bvll</a:t>
            </a:r>
            <a:r>
              <a:rPr lang="en-US" dirty="0" smtClean="0"/>
              <a:t> (hubris)</a:t>
            </a:r>
          </a:p>
          <a:p>
            <a:r>
              <a:rPr lang="en-US" dirty="0" smtClean="0"/>
              <a:t>Enkidu throws the right haunch at </a:t>
            </a:r>
            <a:r>
              <a:rPr lang="en-US" dirty="0" err="1" smtClean="0"/>
              <a:t>Inanna</a:t>
            </a:r>
            <a:r>
              <a:rPr lang="en-US" dirty="0" smtClean="0"/>
              <a:t> (bad career move)</a:t>
            </a:r>
          </a:p>
          <a:p>
            <a:r>
              <a:rPr lang="en-US" dirty="0" smtClean="0"/>
              <a:t>Feasting and celebrations in Gilgamesh’s palace: “Who is the most glorious of heroes, who is eminent among men?”</a:t>
            </a:r>
          </a:p>
          <a:p>
            <a:r>
              <a:rPr lang="en-US" dirty="0" smtClean="0"/>
              <a:t>But in the palace that night, Enkidu has a very bad dream.</a:t>
            </a:r>
            <a:endParaRPr lang="en-US" dirty="0"/>
          </a:p>
        </p:txBody>
      </p:sp>
    </p:spTree>
    <p:extLst>
      <p:ext uri="{BB962C8B-B14F-4D97-AF65-F5344CB8AC3E}">
        <p14:creationId xmlns:p14="http://schemas.microsoft.com/office/powerpoint/2010/main" val="2719597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Very Bad Dream</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When </a:t>
            </a:r>
            <a:r>
              <a:rPr lang="en-US" dirty="0"/>
              <a:t>the daylight came </a:t>
            </a:r>
            <a:r>
              <a:rPr lang="en-US" dirty="0" err="1"/>
              <a:t>Enkidu</a:t>
            </a:r>
            <a:r>
              <a:rPr lang="en-US" dirty="0"/>
              <a:t> got up and cried to Gilgamesh, ‘O my brother, such a dream I had last night. </a:t>
            </a:r>
            <a:r>
              <a:rPr lang="en-US" dirty="0" err="1"/>
              <a:t>Anu</a:t>
            </a:r>
            <a:r>
              <a:rPr lang="en-US" dirty="0"/>
              <a:t>, </a:t>
            </a:r>
            <a:r>
              <a:rPr lang="en-US" dirty="0" err="1"/>
              <a:t>Enlil</a:t>
            </a:r>
            <a:r>
              <a:rPr lang="en-US" dirty="0"/>
              <a:t>, </a:t>
            </a:r>
            <a:r>
              <a:rPr lang="en-US" dirty="0" err="1"/>
              <a:t>Ea</a:t>
            </a:r>
            <a:r>
              <a:rPr lang="en-US" dirty="0"/>
              <a:t> and heavenly Shamash took counsel together, and </a:t>
            </a:r>
            <a:r>
              <a:rPr lang="en-US" dirty="0" err="1"/>
              <a:t>Anu</a:t>
            </a:r>
            <a:r>
              <a:rPr lang="en-US" dirty="0"/>
              <a:t> said to </a:t>
            </a:r>
            <a:r>
              <a:rPr lang="en-US" dirty="0" err="1"/>
              <a:t>Enlil</a:t>
            </a:r>
            <a:r>
              <a:rPr lang="en-US" dirty="0"/>
              <a:t>, "Because they have killed the Bull of Heaven, and because they have killed </a:t>
            </a:r>
            <a:r>
              <a:rPr lang="en-US" dirty="0" err="1"/>
              <a:t>Humbaba</a:t>
            </a:r>
            <a:r>
              <a:rPr lang="en-US" dirty="0"/>
              <a:t> who guarded the Cedar Mountain one of the two must die." Then glorious Shamash answered the hero </a:t>
            </a:r>
            <a:r>
              <a:rPr lang="en-US" dirty="0" err="1"/>
              <a:t>Enlil</a:t>
            </a:r>
            <a:r>
              <a:rPr lang="en-US" dirty="0"/>
              <a:t>, "It was by your command they killed the Bull of Heaven, and killed </a:t>
            </a:r>
            <a:r>
              <a:rPr lang="en-US" dirty="0" err="1"/>
              <a:t>Humbaba</a:t>
            </a:r>
            <a:r>
              <a:rPr lang="en-US" dirty="0"/>
              <a:t>, and must </a:t>
            </a:r>
            <a:r>
              <a:rPr lang="en-US" dirty="0" err="1"/>
              <a:t>Enkidu</a:t>
            </a:r>
            <a:r>
              <a:rPr lang="en-US" dirty="0"/>
              <a:t> die although innocent?" </a:t>
            </a:r>
            <a:r>
              <a:rPr lang="en-US" dirty="0" err="1"/>
              <a:t>Enlil</a:t>
            </a:r>
            <a:r>
              <a:rPr lang="en-US" dirty="0"/>
              <a:t> flung round in rage at glorious Shamash, "You dare to say this, you who went about with them every day like one of themselves</a:t>
            </a:r>
            <a:r>
              <a:rPr lang="en-US" dirty="0" smtClean="0"/>
              <a:t>!”’</a:t>
            </a:r>
            <a:endParaRPr lang="en-US" dirty="0"/>
          </a:p>
        </p:txBody>
      </p:sp>
    </p:spTree>
    <p:extLst>
      <p:ext uri="{BB962C8B-B14F-4D97-AF65-F5344CB8AC3E}">
        <p14:creationId xmlns:p14="http://schemas.microsoft.com/office/powerpoint/2010/main" val="2231922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Katabasis #2</a:t>
            </a:r>
            <a:endParaRPr lang="en-US" dirty="0"/>
          </a:p>
        </p:txBody>
      </p:sp>
      <p:sp>
        <p:nvSpPr>
          <p:cNvPr id="3" name="Content Placeholder 2"/>
          <p:cNvSpPr>
            <a:spLocks noGrp="1"/>
          </p:cNvSpPr>
          <p:nvPr>
            <p:ph idx="1"/>
          </p:nvPr>
        </p:nvSpPr>
        <p:spPr>
          <a:effectLst/>
        </p:spPr>
        <p:txBody>
          <a:bodyPr/>
          <a:lstStyle/>
          <a:p>
            <a:r>
              <a:rPr lang="en-US" dirty="0" smtClean="0"/>
              <a:t>Gilgamesh acquired no </a:t>
            </a:r>
            <a:r>
              <a:rPr lang="en-US" b="1" dirty="0">
                <a:ln w="12700">
                  <a:solidFill>
                    <a:schemeClr val="accent2">
                      <a:lumMod val="75000"/>
                    </a:schemeClr>
                  </a:solidFill>
                  <a:prstDash val="solid"/>
                </a:ln>
                <a:solidFill>
                  <a:schemeClr val="bg1"/>
                </a:solidFill>
                <a:effectLst>
                  <a:glow rad="63500">
                    <a:schemeClr val="accent2">
                      <a:satMod val="175000"/>
                      <a:alpha val="40000"/>
                    </a:schemeClr>
                  </a:glow>
                  <a:outerShdw blurRad="41275" dist="20320" dir="1800000" algn="tl" rotWithShape="0">
                    <a:srgbClr val="000000">
                      <a:alpha val="40000"/>
                    </a:srgbClr>
                  </a:outerShdw>
                </a:effectLst>
              </a:rPr>
              <a:t>CULTURAL </a:t>
            </a:r>
            <a:r>
              <a:rPr lang="en-US" b="1" dirty="0" smtClean="0">
                <a:ln w="12700">
                  <a:solidFill>
                    <a:schemeClr val="accent2">
                      <a:lumMod val="75000"/>
                    </a:schemeClr>
                  </a:solidFill>
                  <a:prstDash val="solid"/>
                </a:ln>
                <a:solidFill>
                  <a:schemeClr val="bg1"/>
                </a:solidFill>
                <a:effectLst>
                  <a:glow rad="63500">
                    <a:schemeClr val="accent2">
                      <a:satMod val="175000"/>
                      <a:alpha val="40000"/>
                    </a:schemeClr>
                  </a:glow>
                  <a:outerShdw blurRad="41275" dist="20320" dir="1800000" algn="tl" rotWithShape="0">
                    <a:srgbClr val="000000">
                      <a:alpha val="40000"/>
                    </a:srgbClr>
                  </a:outerShdw>
                </a:effectLst>
              </a:rPr>
              <a:t>COMPETENCE</a:t>
            </a:r>
            <a:r>
              <a:rPr lang="en-US" dirty="0" smtClean="0">
                <a:ln w="12700">
                  <a:solidFill>
                    <a:schemeClr val="accent2">
                      <a:lumMod val="75000"/>
                    </a:schemeClr>
                  </a:solidFill>
                  <a:prstDash val="solid"/>
                </a:ln>
                <a:solidFill>
                  <a:schemeClr val="bg1"/>
                </a:solidFill>
                <a:effectLst>
                  <a:glow rad="63500">
                    <a:schemeClr val="accent2">
                      <a:satMod val="175000"/>
                      <a:alpha val="40000"/>
                    </a:schemeClr>
                  </a:glow>
                </a:effectLst>
              </a:rPr>
              <a:t> </a:t>
            </a:r>
            <a:r>
              <a:rPr lang="en-US" dirty="0" smtClean="0"/>
              <a:t>from his first </a:t>
            </a:r>
            <a:r>
              <a:rPr lang="en-US" i="1" dirty="0" smtClean="0"/>
              <a:t>katabasis</a:t>
            </a:r>
            <a:r>
              <a:rPr lang="en-US" dirty="0" smtClean="0"/>
              <a:t> to the Land of the Living.</a:t>
            </a:r>
          </a:p>
          <a:p>
            <a:r>
              <a:rPr lang="en-US" dirty="0" smtClean="0"/>
              <a:t>Enkidu’s death drives him mad with fear of his own mortality</a:t>
            </a:r>
          </a:p>
          <a:p>
            <a:r>
              <a:rPr lang="en-US" dirty="0" smtClean="0"/>
              <a:t>Gilgamesh tries to deny Enkidu’s death, dresses as a wild man</a:t>
            </a:r>
          </a:p>
          <a:p>
            <a:r>
              <a:rPr lang="en-US" dirty="0" smtClean="0"/>
              <a:t>Decides to visit </a:t>
            </a:r>
            <a:r>
              <a:rPr lang="en-US" b="1" dirty="0" err="1" smtClean="0">
                <a:solidFill>
                  <a:srgbClr val="FF0000"/>
                </a:solidFill>
              </a:rPr>
              <a:t>Utnapishtim</a:t>
            </a:r>
            <a:r>
              <a:rPr lang="en-US" dirty="0" smtClean="0"/>
              <a:t>, the “Sumerian Noah”</a:t>
            </a:r>
          </a:p>
          <a:p>
            <a:r>
              <a:rPr lang="en-US" dirty="0" smtClean="0"/>
              <a:t>Epic journey to </a:t>
            </a:r>
            <a:r>
              <a:rPr lang="en-US" b="1" dirty="0" smtClean="0">
                <a:solidFill>
                  <a:srgbClr val="FF0000"/>
                </a:solidFill>
              </a:rPr>
              <a:t>Dilmun</a:t>
            </a:r>
            <a:r>
              <a:rPr lang="en-US" dirty="0" smtClean="0"/>
              <a:t>, at the far edge of the known world</a:t>
            </a:r>
          </a:p>
          <a:p>
            <a:r>
              <a:rPr lang="en-US" dirty="0" smtClean="0"/>
              <a:t>He will meet </a:t>
            </a:r>
            <a:r>
              <a:rPr lang="en-US" dirty="0" err="1" smtClean="0"/>
              <a:t>Siduri</a:t>
            </a:r>
            <a:r>
              <a:rPr lang="en-US" dirty="0" smtClean="0"/>
              <a:t> the barmaid/psychologist</a:t>
            </a:r>
          </a:p>
          <a:p>
            <a:r>
              <a:rPr lang="en-US" b="1" dirty="0" err="1" smtClean="0">
                <a:solidFill>
                  <a:srgbClr val="FF0000"/>
                </a:solidFill>
              </a:rPr>
              <a:t>Utnapishtim</a:t>
            </a:r>
            <a:r>
              <a:rPr lang="en-US" dirty="0" smtClean="0"/>
              <a:t> tells him the Flood story</a:t>
            </a:r>
          </a:p>
          <a:p>
            <a:r>
              <a:rPr lang="en-US" dirty="0" smtClean="0"/>
              <a:t>Gilgamesh attempts to earn immortality, then youth = FAIL</a:t>
            </a:r>
          </a:p>
          <a:p>
            <a:r>
              <a:rPr lang="en-US" dirty="0" smtClean="0"/>
              <a:t>Gilgamesh weeps and then returns sadly home</a:t>
            </a:r>
          </a:p>
          <a:p>
            <a:r>
              <a:rPr lang="en-US" dirty="0" smtClean="0"/>
              <a:t>Tells his story = </a:t>
            </a:r>
            <a:r>
              <a:rPr lang="en-US" b="1" dirty="0">
                <a:ln w="18000">
                  <a:solidFill>
                    <a:srgbClr val="953735"/>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rPr>
              <a:t>CULTURAL COMPETENCE</a:t>
            </a:r>
            <a:endParaRPr lang="en-US" b="1" dirty="0" smtClean="0">
              <a:ln w="18000">
                <a:solidFill>
                  <a:srgbClr val="953735"/>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endParaRPr>
          </a:p>
          <a:p>
            <a:r>
              <a:rPr lang="en-US" dirty="0" smtClean="0"/>
              <a:t>Shares his story = </a:t>
            </a:r>
            <a:r>
              <a:rPr lang="en-US" b="1" dirty="0" smtClean="0">
                <a:ln w="18000">
                  <a:solidFill>
                    <a:schemeClr val="accent2">
                      <a:lumMod val="75000"/>
                    </a:schemeClr>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rPr>
              <a:t>COMMUNITY ENGAGEMENT</a:t>
            </a:r>
            <a:endParaRPr lang="en-US" b="1" dirty="0">
              <a:ln w="18000">
                <a:solidFill>
                  <a:schemeClr val="accent2">
                    <a:lumMod val="75000"/>
                  </a:schemeClr>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endParaRPr>
          </a:p>
        </p:txBody>
      </p:sp>
    </p:spTree>
    <p:extLst>
      <p:ext uri="{BB962C8B-B14F-4D97-AF65-F5344CB8AC3E}">
        <p14:creationId xmlns:p14="http://schemas.microsoft.com/office/powerpoint/2010/main" val="2371259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for Answers</a:t>
            </a:r>
            <a:endParaRPr lang="en-US" dirty="0"/>
          </a:p>
        </p:txBody>
      </p:sp>
      <p:sp>
        <p:nvSpPr>
          <p:cNvPr id="3" name="Content Placeholder 2"/>
          <p:cNvSpPr>
            <a:spLocks noGrp="1"/>
          </p:cNvSpPr>
          <p:nvPr>
            <p:ph idx="1"/>
          </p:nvPr>
        </p:nvSpPr>
        <p:spPr/>
        <p:txBody>
          <a:bodyPr/>
          <a:lstStyle/>
          <a:p>
            <a:r>
              <a:rPr lang="en-US" dirty="0" smtClean="0"/>
              <a:t>Enkidu curses the forest, the trapper, and </a:t>
            </a:r>
            <a:r>
              <a:rPr lang="en-US" b="1" dirty="0" smtClean="0">
                <a:solidFill>
                  <a:srgbClr val="FF0000"/>
                </a:solidFill>
              </a:rPr>
              <a:t>Shamhat</a:t>
            </a:r>
          </a:p>
          <a:p>
            <a:r>
              <a:rPr lang="en-US" b="1" dirty="0" smtClean="0">
                <a:solidFill>
                  <a:srgbClr val="FF0000"/>
                </a:solidFill>
              </a:rPr>
              <a:t>Shamash</a:t>
            </a:r>
            <a:r>
              <a:rPr lang="en-US" dirty="0" smtClean="0"/>
              <a:t> makes him retract his curses = culture is GOOD</a:t>
            </a:r>
          </a:p>
          <a:p>
            <a:r>
              <a:rPr lang="en-US" dirty="0" smtClean="0"/>
              <a:t>Gilgamesh is crushed by the loss of his alter ego</a:t>
            </a:r>
          </a:p>
          <a:p>
            <a:r>
              <a:rPr lang="en-US" dirty="0" smtClean="0"/>
              <a:t>Denies Enkidu’s death, makes beautiful statue, worm</a:t>
            </a:r>
          </a:p>
          <a:p>
            <a:r>
              <a:rPr lang="en-US" dirty="0" smtClean="0"/>
              <a:t>Gilgamesh worries about his own mortality (naturally)</a:t>
            </a:r>
          </a:p>
          <a:p>
            <a:r>
              <a:rPr lang="en-US" i="1" dirty="0" smtClean="0">
                <a:solidFill>
                  <a:srgbClr val="FF0000"/>
                </a:solidFill>
              </a:rPr>
              <a:t>What my brother is now, that I shall be when I am dead</a:t>
            </a:r>
          </a:p>
          <a:p>
            <a:r>
              <a:rPr lang="en-US" dirty="0" smtClean="0"/>
              <a:t>Lets hair grow, wanders wild in lion skin = culture is BAD</a:t>
            </a:r>
          </a:p>
          <a:p>
            <a:r>
              <a:rPr lang="en-US" dirty="0" smtClean="0"/>
              <a:t>Decides to go interview </a:t>
            </a:r>
            <a:r>
              <a:rPr lang="en-US" dirty="0" err="1" smtClean="0"/>
              <a:t>Utnapishtim</a:t>
            </a:r>
            <a:r>
              <a:rPr lang="en-US" dirty="0" smtClean="0"/>
              <a:t> and ask for the secret</a:t>
            </a:r>
          </a:p>
          <a:p>
            <a:r>
              <a:rPr lang="en-US" dirty="0" smtClean="0"/>
              <a:t>Scorpion-Man (Mt. </a:t>
            </a:r>
            <a:r>
              <a:rPr lang="en-US" dirty="0" err="1" smtClean="0"/>
              <a:t>Mashu</a:t>
            </a:r>
            <a:r>
              <a:rPr lang="en-US" dirty="0" smtClean="0"/>
              <a:t>) warns him it’s pointless</a:t>
            </a:r>
          </a:p>
          <a:p>
            <a:r>
              <a:rPr lang="en-US" dirty="0" err="1" smtClean="0"/>
              <a:t>Siduri</a:t>
            </a:r>
            <a:r>
              <a:rPr lang="en-US" dirty="0" smtClean="0"/>
              <a:t> (barmaid at World’s End) warns him it’s pointless</a:t>
            </a:r>
            <a:endParaRPr lang="en-US" dirty="0"/>
          </a:p>
        </p:txBody>
      </p:sp>
    </p:spTree>
    <p:extLst>
      <p:ext uri="{BB962C8B-B14F-4D97-AF65-F5344CB8AC3E}">
        <p14:creationId xmlns:p14="http://schemas.microsoft.com/office/powerpoint/2010/main" val="4006197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Enkidu</a:t>
            </a:r>
            <a:r>
              <a:rPr lang="en-US" dirty="0" smtClean="0"/>
              <a:t> Curses </a:t>
            </a:r>
            <a:r>
              <a:rPr lang="en-US" dirty="0" err="1" smtClean="0"/>
              <a:t>Shamhat</a:t>
            </a:r>
            <a:endParaRPr lang="en-US" dirty="0"/>
          </a:p>
        </p:txBody>
      </p:sp>
      <p:sp>
        <p:nvSpPr>
          <p:cNvPr id="3" name="Content Placeholder 2"/>
          <p:cNvSpPr>
            <a:spLocks noGrp="1"/>
          </p:cNvSpPr>
          <p:nvPr>
            <p:ph idx="1"/>
          </p:nvPr>
        </p:nvSpPr>
        <p:spPr/>
        <p:txBody>
          <a:bodyPr>
            <a:normAutofit/>
          </a:bodyPr>
          <a:lstStyle/>
          <a:p>
            <a:pPr marL="0" indent="0">
              <a:buNone/>
            </a:pPr>
            <a:r>
              <a:rPr lang="en-US" dirty="0"/>
              <a:t>When he had cursed the Trapper to his heart's content he turned on the harlot. He was roused to curse her also. ‘As for you, woman, with a great curse I curse you! I will promise you a destiny to all eternity. My curse shall come on you soon and sudden. You shall be without a roof for your commerce, for you shall not keep house with other girls in the tavern, </a:t>
            </a:r>
            <a:r>
              <a:rPr lang="en-US" b="1" dirty="0">
                <a:solidFill>
                  <a:srgbClr val="FF0000"/>
                </a:solidFill>
              </a:rPr>
              <a:t>but do your business in places fouled by the vomit of the drunkard</a:t>
            </a:r>
            <a:r>
              <a:rPr lang="en-US" dirty="0"/>
              <a:t>. Your hire will be potter's earth, your </a:t>
            </a:r>
            <a:r>
              <a:rPr lang="en-US" dirty="0" err="1"/>
              <a:t>thievings</a:t>
            </a:r>
            <a:r>
              <a:rPr lang="en-US" dirty="0"/>
              <a:t> will be flung into the hovel, you will sit at the cross-roads in the dust of the potter's quarter, you will make your bed on the dunghill at night, and by day take your stand in the wall's shadow. </a:t>
            </a:r>
            <a:r>
              <a:rPr lang="en-US" dirty="0" smtClean="0"/>
              <a:t>Let </a:t>
            </a:r>
            <a:r>
              <a:rPr lang="en-US" dirty="0"/>
              <a:t>you be stripped of your purple dyes, for I too once in the wilderness with my wife had all the treasure I wished.'</a:t>
            </a:r>
          </a:p>
          <a:p>
            <a:pPr marL="0" indent="0">
              <a:buNone/>
            </a:pPr>
            <a:endParaRPr lang="en-US" dirty="0"/>
          </a:p>
        </p:txBody>
      </p:sp>
    </p:spTree>
    <p:extLst>
      <p:ext uri="{BB962C8B-B14F-4D97-AF65-F5344CB8AC3E}">
        <p14:creationId xmlns:p14="http://schemas.microsoft.com/office/powerpoint/2010/main" val="2188907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Shamash corrects </a:t>
            </a:r>
            <a:r>
              <a:rPr lang="en-US" dirty="0" err="1" smtClean="0"/>
              <a:t>Enkidu</a:t>
            </a:r>
            <a:endParaRPr lang="en-US" dirty="0"/>
          </a:p>
        </p:txBody>
      </p:sp>
      <p:sp>
        <p:nvSpPr>
          <p:cNvPr id="3" name="Content Placeholder 2"/>
          <p:cNvSpPr>
            <a:spLocks noGrp="1"/>
          </p:cNvSpPr>
          <p:nvPr>
            <p:ph idx="1"/>
          </p:nvPr>
        </p:nvSpPr>
        <p:spPr/>
        <p:txBody>
          <a:bodyPr/>
          <a:lstStyle/>
          <a:p>
            <a:pPr marL="0" indent="0">
              <a:buNone/>
            </a:pPr>
            <a:r>
              <a:rPr lang="en-US" dirty="0"/>
              <a:t>When Shamash heard the words of </a:t>
            </a:r>
            <a:r>
              <a:rPr lang="en-US" dirty="0" err="1"/>
              <a:t>Enkidu</a:t>
            </a:r>
            <a:r>
              <a:rPr lang="en-US" dirty="0"/>
              <a:t> he called to him from heaven: ‘</a:t>
            </a:r>
            <a:r>
              <a:rPr lang="en-US" b="1" dirty="0" err="1">
                <a:solidFill>
                  <a:srgbClr val="FF0000"/>
                </a:solidFill>
              </a:rPr>
              <a:t>Enkidu</a:t>
            </a:r>
            <a:r>
              <a:rPr lang="en-US" b="1" dirty="0">
                <a:solidFill>
                  <a:srgbClr val="FF0000"/>
                </a:solidFill>
              </a:rPr>
              <a:t>, why are you cursing the woman, the mistress who taught you to eat bread fit for gods and drink wine of kings? She who put upon you a ‘magnificent garment, did she not give you glorious Gilgamesh for your companion, </a:t>
            </a:r>
            <a:r>
              <a:rPr lang="en-US" dirty="0"/>
              <a:t>and has not Gilgamesh, your own brother, made you rest on a 'royal bed and recline on a couch at his left hand? He has made the princes of the earth kiss your feet, and now all the people of </a:t>
            </a:r>
            <a:r>
              <a:rPr lang="en-US" dirty="0" err="1"/>
              <a:t>Uruk</a:t>
            </a:r>
            <a:r>
              <a:rPr lang="en-US" dirty="0"/>
              <a:t> lament and wail over you. When you are dead he will let his hair grow long for your sake, he will wear a lion's pelt and wander through the desert.'</a:t>
            </a:r>
          </a:p>
          <a:p>
            <a:pPr marL="0" indent="0">
              <a:buNone/>
            </a:pPr>
            <a:endParaRPr lang="en-US" dirty="0"/>
          </a:p>
        </p:txBody>
      </p:sp>
    </p:spTree>
    <p:extLst>
      <p:ext uri="{BB962C8B-B14F-4D97-AF65-F5344CB8AC3E}">
        <p14:creationId xmlns:p14="http://schemas.microsoft.com/office/powerpoint/2010/main" val="1700935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a:t>
            </a:r>
            <a:r>
              <a:rPr lang="en-US" dirty="0" smtClean="0"/>
              <a:t>Very Bad Dream</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…stood </a:t>
            </a:r>
            <a:r>
              <a:rPr lang="en-US" dirty="0"/>
              <a:t>I </a:t>
            </a:r>
            <a:r>
              <a:rPr lang="en-US" dirty="0" smtClean="0"/>
              <a:t>before </a:t>
            </a:r>
            <a:r>
              <a:rPr lang="en-US" dirty="0"/>
              <a:t>an awful being, the </a:t>
            </a:r>
            <a:r>
              <a:rPr lang="en-US" dirty="0" err="1" smtClean="0"/>
              <a:t>sombre</a:t>
            </a:r>
            <a:r>
              <a:rPr lang="en-US" dirty="0" smtClean="0"/>
              <a:t>-faced man-bird</a:t>
            </a:r>
            <a:r>
              <a:rPr lang="en-US" dirty="0"/>
              <a:t>; he had directed </a:t>
            </a:r>
            <a:r>
              <a:rPr lang="en-US" dirty="0" smtClean="0"/>
              <a:t>on me </a:t>
            </a:r>
            <a:r>
              <a:rPr lang="en-US" dirty="0"/>
              <a:t>his purpose. </a:t>
            </a:r>
            <a:r>
              <a:rPr lang="en-US" dirty="0" smtClean="0"/>
              <a:t>his </a:t>
            </a:r>
            <a:r>
              <a:rPr lang="en-US" dirty="0"/>
              <a:t>was a vampire face, his foot </a:t>
            </a:r>
            <a:r>
              <a:rPr lang="en-US" dirty="0" smtClean="0"/>
              <a:t>was </a:t>
            </a:r>
            <a:r>
              <a:rPr lang="en-US" dirty="0"/>
              <a:t>a lion's foot, his hand was an eagle's talon. He fell on me and his claws were in </a:t>
            </a:r>
            <a:r>
              <a:rPr lang="en-US" dirty="0" smtClean="0"/>
              <a:t>My hair</a:t>
            </a:r>
            <a:r>
              <a:rPr lang="en-US" dirty="0"/>
              <a:t>, he held me fast and I </a:t>
            </a:r>
            <a:r>
              <a:rPr lang="en-US" dirty="0" smtClean="0"/>
              <a:t>smothered</a:t>
            </a:r>
            <a:r>
              <a:rPr lang="en-US" dirty="0"/>
              <a:t>; then he </a:t>
            </a:r>
            <a:r>
              <a:rPr lang="en-US" dirty="0" smtClean="0"/>
              <a:t>transformed </a:t>
            </a:r>
            <a:r>
              <a:rPr lang="en-US" dirty="0"/>
              <a:t>me so that my arms became wings covered with </a:t>
            </a:r>
            <a:r>
              <a:rPr lang="en-US" dirty="0" smtClean="0"/>
              <a:t>feathers…</a:t>
            </a:r>
            <a:endParaRPr lang="en-US" dirty="0"/>
          </a:p>
          <a:p>
            <a:pPr marL="0" indent="0">
              <a:buNone/>
            </a:pPr>
            <a:endParaRPr lang="en-US" dirty="0"/>
          </a:p>
          <a:p>
            <a:pPr marL="0" indent="0">
              <a:buNone/>
            </a:pPr>
            <a:r>
              <a:rPr lang="en-US" b="1" dirty="0" smtClean="0">
                <a:solidFill>
                  <a:srgbClr val="FF0000"/>
                </a:solidFill>
              </a:rPr>
              <a:t>There </a:t>
            </a:r>
            <a:r>
              <a:rPr lang="en-US" b="1" dirty="0">
                <a:solidFill>
                  <a:srgbClr val="FF0000"/>
                </a:solidFill>
              </a:rPr>
              <a:t>is the house whose people sit </a:t>
            </a:r>
            <a:r>
              <a:rPr lang="en-US" b="1" dirty="0" smtClean="0">
                <a:solidFill>
                  <a:srgbClr val="FF0000"/>
                </a:solidFill>
              </a:rPr>
              <a:t>In darkness</a:t>
            </a:r>
            <a:r>
              <a:rPr lang="en-US" b="1" dirty="0">
                <a:solidFill>
                  <a:srgbClr val="FF0000"/>
                </a:solidFill>
              </a:rPr>
              <a:t>; dust is their food and clay their meat. They are clothed like </a:t>
            </a:r>
            <a:r>
              <a:rPr lang="en-US" b="1" dirty="0" smtClean="0">
                <a:solidFill>
                  <a:srgbClr val="FF0000"/>
                </a:solidFill>
              </a:rPr>
              <a:t>birds with </a:t>
            </a:r>
            <a:r>
              <a:rPr lang="en-US" b="1" dirty="0">
                <a:solidFill>
                  <a:srgbClr val="FF0000"/>
                </a:solidFill>
              </a:rPr>
              <a:t>wings for covering, they see no light, they sit in darkness. </a:t>
            </a:r>
            <a:r>
              <a:rPr lang="en-US" dirty="0"/>
              <a:t>I entered the house of dust and I saw the kings of the </a:t>
            </a:r>
            <a:r>
              <a:rPr lang="en-US" dirty="0" smtClean="0"/>
              <a:t>eart</a:t>
            </a:r>
            <a:r>
              <a:rPr lang="en-US" dirty="0"/>
              <a:t>h</a:t>
            </a:r>
            <a:r>
              <a:rPr lang="en-US" dirty="0" smtClean="0"/>
              <a:t>, their </a:t>
            </a:r>
            <a:r>
              <a:rPr lang="en-US" dirty="0"/>
              <a:t>crowns put away for ever; rulers and princes, all those who once wore kingly crowns and ruled the world in the days </a:t>
            </a:r>
            <a:r>
              <a:rPr lang="en-US" dirty="0" smtClean="0"/>
              <a:t>of </a:t>
            </a:r>
            <a:r>
              <a:rPr lang="en-US" dirty="0"/>
              <a:t>old. They who had stood in the place of the gods like </a:t>
            </a:r>
            <a:r>
              <a:rPr lang="en-US" dirty="0" err="1" smtClean="0"/>
              <a:t>Anu</a:t>
            </a:r>
            <a:r>
              <a:rPr lang="en-US" dirty="0" smtClean="0"/>
              <a:t> </a:t>
            </a:r>
            <a:r>
              <a:rPr lang="en-US" dirty="0"/>
              <a:t>and Enlil stood </a:t>
            </a:r>
            <a:r>
              <a:rPr lang="en-US" dirty="0" smtClean="0"/>
              <a:t>now like </a:t>
            </a:r>
            <a:r>
              <a:rPr lang="en-US" dirty="0"/>
              <a:t>servants to fetch baked meats in the </a:t>
            </a:r>
            <a:r>
              <a:rPr lang="en-US" dirty="0" smtClean="0"/>
              <a:t>house </a:t>
            </a:r>
            <a:r>
              <a:rPr lang="en-US" dirty="0"/>
              <a:t>of </a:t>
            </a:r>
            <a:r>
              <a:rPr lang="en-US" dirty="0" smtClean="0"/>
              <a:t>dust</a:t>
            </a:r>
            <a:r>
              <a:rPr lang="en-US" dirty="0"/>
              <a:t>, to carry cooked meat and cold water from the </a:t>
            </a:r>
            <a:r>
              <a:rPr lang="en-US" dirty="0" smtClean="0"/>
              <a:t>water-skin</a:t>
            </a:r>
            <a:r>
              <a:rPr lang="en-US" dirty="0"/>
              <a:t>.</a:t>
            </a:r>
          </a:p>
          <a:p>
            <a:pPr marL="0" indent="0">
              <a:buNone/>
            </a:pPr>
            <a:endParaRPr lang="en-US" dirty="0"/>
          </a:p>
        </p:txBody>
      </p:sp>
    </p:spTree>
    <p:extLst>
      <p:ext uri="{BB962C8B-B14F-4D97-AF65-F5344CB8AC3E}">
        <p14:creationId xmlns:p14="http://schemas.microsoft.com/office/powerpoint/2010/main" val="183956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Uruk</a:t>
            </a:r>
            <a:r>
              <a:rPr lang="en-US" dirty="0" smtClean="0"/>
              <a:t>, ca. 3000 BC</a:t>
            </a:r>
            <a:endParaRPr lang="en-US" dirty="0"/>
          </a:p>
        </p:txBody>
      </p:sp>
      <p:pic>
        <p:nvPicPr>
          <p:cNvPr id="5" name="Picture 4"/>
          <p:cNvPicPr>
            <a:picLocks noChangeAspect="1"/>
          </p:cNvPicPr>
          <p:nvPr/>
        </p:nvPicPr>
        <p:blipFill>
          <a:blip r:embed="rId2"/>
          <a:stretch>
            <a:fillRect/>
          </a:stretch>
        </p:blipFill>
        <p:spPr>
          <a:xfrm>
            <a:off x="709334" y="1270374"/>
            <a:ext cx="7977466" cy="5039881"/>
          </a:xfrm>
          <a:prstGeom prst="rect">
            <a:avLst/>
          </a:prstGeom>
        </p:spPr>
      </p:pic>
    </p:spTree>
    <p:extLst>
      <p:ext uri="{BB962C8B-B14F-4D97-AF65-F5344CB8AC3E}">
        <p14:creationId xmlns:p14="http://schemas.microsoft.com/office/powerpoint/2010/main" val="2713208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Death of </a:t>
            </a:r>
            <a:r>
              <a:rPr lang="en-US" dirty="0" err="1" smtClean="0"/>
              <a:t>Enkidu</a:t>
            </a:r>
            <a:endParaRPr lang="en-US" dirty="0"/>
          </a:p>
        </p:txBody>
      </p:sp>
      <p:pic>
        <p:nvPicPr>
          <p:cNvPr id="4" name="Picture 3"/>
          <p:cNvPicPr>
            <a:picLocks noChangeAspect="1"/>
          </p:cNvPicPr>
          <p:nvPr/>
        </p:nvPicPr>
        <p:blipFill>
          <a:blip r:embed="rId2"/>
          <a:stretch>
            <a:fillRect/>
          </a:stretch>
        </p:blipFill>
        <p:spPr>
          <a:xfrm>
            <a:off x="615194" y="1206499"/>
            <a:ext cx="7579872" cy="4823555"/>
          </a:xfrm>
          <a:prstGeom prst="rect">
            <a:avLst/>
          </a:prstGeom>
        </p:spPr>
      </p:pic>
    </p:spTree>
    <p:extLst>
      <p:ext uri="{BB962C8B-B14F-4D97-AF65-F5344CB8AC3E}">
        <p14:creationId xmlns:p14="http://schemas.microsoft.com/office/powerpoint/2010/main" val="1750246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Death of </a:t>
            </a:r>
            <a:r>
              <a:rPr lang="en-US" dirty="0" err="1" smtClean="0"/>
              <a:t>Enkidu</a:t>
            </a:r>
            <a:endParaRPr lang="en-US" dirty="0"/>
          </a:p>
        </p:txBody>
      </p:sp>
      <p:sp>
        <p:nvSpPr>
          <p:cNvPr id="3" name="Content Placeholder 2"/>
          <p:cNvSpPr>
            <a:spLocks noGrp="1"/>
          </p:cNvSpPr>
          <p:nvPr>
            <p:ph idx="1"/>
          </p:nvPr>
        </p:nvSpPr>
        <p:spPr/>
        <p:txBody>
          <a:bodyPr/>
          <a:lstStyle/>
          <a:p>
            <a:pPr marL="0" indent="0">
              <a:buNone/>
            </a:pPr>
            <a:r>
              <a:rPr lang="en-US" dirty="0"/>
              <a:t>This day on which </a:t>
            </a:r>
            <a:r>
              <a:rPr lang="en-US" dirty="0" err="1"/>
              <a:t>Enkidu</a:t>
            </a:r>
            <a:r>
              <a:rPr lang="en-US" dirty="0"/>
              <a:t> dreamed came to an end and </a:t>
            </a:r>
            <a:r>
              <a:rPr lang="en-US" dirty="0" smtClean="0"/>
              <a:t>he </a:t>
            </a:r>
            <a:r>
              <a:rPr lang="en-US" dirty="0"/>
              <a:t>lay stricken with sickness. One whole day he lay on his bed and his suffering increased. He said to Gilgamesh, the friend </a:t>
            </a:r>
            <a:r>
              <a:rPr lang="en-US" dirty="0" smtClean="0"/>
              <a:t>for whom </a:t>
            </a:r>
            <a:r>
              <a:rPr lang="en-US" dirty="0"/>
              <a:t>he had left the wilderness, 'Once I ran for you, for the water of life, and I now have nothing:' A second day he lay on his bed and Gilgamesh watched over him but the sickness increased. </a:t>
            </a:r>
            <a:r>
              <a:rPr lang="en-US" dirty="0" smtClean="0"/>
              <a:t>Ten </a:t>
            </a:r>
            <a:r>
              <a:rPr lang="en-US" dirty="0"/>
              <a:t>days he lay and his suffering increased, eleven and twelve days he lay on his bed of pain. Then he called to Gilgamesh, 'My friend, </a:t>
            </a:r>
            <a:r>
              <a:rPr lang="en-US" b="1" dirty="0">
                <a:solidFill>
                  <a:srgbClr val="FF0000"/>
                </a:solidFill>
              </a:rPr>
              <a:t>the great goddess cursed me and I must die in shame</a:t>
            </a:r>
            <a:r>
              <a:rPr lang="en-US" dirty="0"/>
              <a:t>. I shall not die like a man fallen in battle; I feared to fall, but happy is the man who falls in the battle, for I must die in shame.' And Gilgamesh wept over </a:t>
            </a:r>
            <a:r>
              <a:rPr lang="en-US" dirty="0" err="1" smtClean="0"/>
              <a:t>Enkidu</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026391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Elisabeth </a:t>
            </a:r>
            <a:r>
              <a:rPr lang="en-US" dirty="0" err="1"/>
              <a:t>Kübler</a:t>
            </a:r>
            <a:r>
              <a:rPr lang="en-US" dirty="0"/>
              <a:t>-</a:t>
            </a:r>
            <a:r>
              <a:rPr lang="en-US" dirty="0" smtClean="0"/>
              <a:t>Ross’s stages of grief</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Denial: </a:t>
            </a:r>
            <a:r>
              <a:rPr lang="en-US" dirty="0" smtClean="0"/>
              <a:t>Gilgamesh refuses to accept </a:t>
            </a:r>
            <a:r>
              <a:rPr lang="en-US" dirty="0" err="1" smtClean="0"/>
              <a:t>Enkidu’s</a:t>
            </a:r>
            <a:r>
              <a:rPr lang="en-US" dirty="0" smtClean="0"/>
              <a:t> death until “the worm fastened upon him”</a:t>
            </a:r>
          </a:p>
          <a:p>
            <a:r>
              <a:rPr lang="en-US" b="1" dirty="0" smtClean="0">
                <a:solidFill>
                  <a:srgbClr val="FF0000"/>
                </a:solidFill>
              </a:rPr>
              <a:t>Anger: </a:t>
            </a:r>
            <a:r>
              <a:rPr lang="en-US" dirty="0" smtClean="0"/>
              <a:t>Gilgamesh began to “rage like a lion, like a lioness deprived of her whelps”</a:t>
            </a:r>
          </a:p>
          <a:p>
            <a:r>
              <a:rPr lang="en-US" b="1" dirty="0" smtClean="0">
                <a:solidFill>
                  <a:srgbClr val="FF0000"/>
                </a:solidFill>
              </a:rPr>
              <a:t>Bargaining: </a:t>
            </a:r>
            <a:r>
              <a:rPr lang="en-US" dirty="0" smtClean="0"/>
              <a:t>Gilgamesh goes on a </a:t>
            </a:r>
            <a:r>
              <a:rPr lang="en-US" dirty="0" err="1" smtClean="0"/>
              <a:t>katabasis</a:t>
            </a:r>
            <a:r>
              <a:rPr lang="en-US" dirty="0" smtClean="0"/>
              <a:t> to seek the secret of eternal life</a:t>
            </a:r>
          </a:p>
          <a:p>
            <a:r>
              <a:rPr lang="en-US" b="1" dirty="0" smtClean="0">
                <a:solidFill>
                  <a:srgbClr val="FF0000"/>
                </a:solidFill>
              </a:rPr>
              <a:t>Depression: </a:t>
            </a:r>
            <a:r>
              <a:rPr lang="en-US" dirty="0" smtClean="0"/>
              <a:t>Gilgamesh weeps at the end for his aging and his mortality</a:t>
            </a:r>
          </a:p>
          <a:p>
            <a:r>
              <a:rPr lang="en-US" b="1" dirty="0" smtClean="0">
                <a:solidFill>
                  <a:srgbClr val="FF0000"/>
                </a:solidFill>
              </a:rPr>
              <a:t>Acceptance: </a:t>
            </a:r>
            <a:r>
              <a:rPr lang="en-US" dirty="0" smtClean="0"/>
              <a:t>Gilgamesh returns home, and shares his story of personal growth through </a:t>
            </a:r>
            <a:r>
              <a:rPr lang="en-US" b="1" dirty="0" smtClean="0">
                <a:solidFill>
                  <a:srgbClr val="FF0000"/>
                </a:solidFill>
              </a:rPr>
              <a:t>CULTURAL COMPETENCE</a:t>
            </a:r>
            <a:r>
              <a:rPr lang="en-US" dirty="0" smtClean="0"/>
              <a:t>.</a:t>
            </a:r>
            <a:endParaRPr lang="en-US" dirty="0"/>
          </a:p>
        </p:txBody>
      </p:sp>
    </p:spTree>
    <p:extLst>
      <p:ext uri="{BB962C8B-B14F-4D97-AF65-F5344CB8AC3E}">
        <p14:creationId xmlns:p14="http://schemas.microsoft.com/office/powerpoint/2010/main" val="640632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Dilmun</a:t>
            </a:r>
            <a:endParaRPr lang="en-US" dirty="0"/>
          </a:p>
        </p:txBody>
      </p:sp>
      <p:pic>
        <p:nvPicPr>
          <p:cNvPr id="4" name="Picture 3"/>
          <p:cNvPicPr>
            <a:picLocks noChangeAspect="1"/>
          </p:cNvPicPr>
          <p:nvPr/>
        </p:nvPicPr>
        <p:blipFill>
          <a:blip r:embed="rId2"/>
          <a:stretch>
            <a:fillRect/>
          </a:stretch>
        </p:blipFill>
        <p:spPr>
          <a:xfrm>
            <a:off x="1994084" y="1345295"/>
            <a:ext cx="5316472" cy="5299041"/>
          </a:xfrm>
          <a:prstGeom prst="rect">
            <a:avLst/>
          </a:prstGeom>
        </p:spPr>
      </p:pic>
    </p:spTree>
    <p:extLst>
      <p:ext uri="{BB962C8B-B14F-4D97-AF65-F5344CB8AC3E}">
        <p14:creationId xmlns:p14="http://schemas.microsoft.com/office/powerpoint/2010/main" val="3044876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TOPOLOGY of the </a:t>
            </a:r>
            <a:r>
              <a:rPr lang="en-US" b="1" dirty="0" err="1">
                <a:solidFill>
                  <a:srgbClr val="FF0000"/>
                </a:solidFill>
              </a:rPr>
              <a:t>Katabasis</a:t>
            </a:r>
            <a:endParaRPr lang="en-US" dirty="0"/>
          </a:p>
        </p:txBody>
      </p:sp>
      <p:sp>
        <p:nvSpPr>
          <p:cNvPr id="3" name="Content Placeholder 2"/>
          <p:cNvSpPr>
            <a:spLocks noGrp="1"/>
          </p:cNvSpPr>
          <p:nvPr>
            <p:ph idx="1"/>
          </p:nvPr>
        </p:nvSpPr>
        <p:spPr/>
        <p:txBody>
          <a:bodyPr/>
          <a:lstStyle/>
          <a:p>
            <a:r>
              <a:rPr lang="en-US" dirty="0" smtClean="0"/>
              <a:t>You can’t just catch a plane or take a bus to the underworld</a:t>
            </a:r>
          </a:p>
          <a:p>
            <a:r>
              <a:rPr lang="en-US" dirty="0" smtClean="0"/>
              <a:t>Liminal experience required (Mt. </a:t>
            </a:r>
            <a:r>
              <a:rPr lang="en-US" dirty="0" err="1" smtClean="0"/>
              <a:t>Mashu</a:t>
            </a:r>
            <a:r>
              <a:rPr lang="en-US" dirty="0" smtClean="0"/>
              <a:t>, etc.)</a:t>
            </a:r>
          </a:p>
          <a:p>
            <a:r>
              <a:rPr lang="en-US" dirty="0" smtClean="0"/>
              <a:t>Long, weary, boring trip required</a:t>
            </a:r>
          </a:p>
          <a:p>
            <a:r>
              <a:rPr lang="en-US" dirty="0" smtClean="0"/>
              <a:t>Monsters, storms, demons </a:t>
            </a:r>
            <a:r>
              <a:rPr lang="en-US" dirty="0" err="1" smtClean="0"/>
              <a:t>etc</a:t>
            </a:r>
            <a:r>
              <a:rPr lang="en-US" dirty="0" smtClean="0"/>
              <a:t>: </a:t>
            </a:r>
            <a:r>
              <a:rPr lang="en-US" dirty="0" smtClean="0"/>
              <a:t>MAN-SCORPION</a:t>
            </a:r>
            <a:endParaRPr lang="en-US" dirty="0" smtClean="0"/>
          </a:p>
          <a:p>
            <a:r>
              <a:rPr lang="en-US" dirty="0" smtClean="0"/>
              <a:t>Bodies of water (rivers or seas) also necessary</a:t>
            </a:r>
          </a:p>
          <a:p>
            <a:r>
              <a:rPr lang="en-US" dirty="0" smtClean="0"/>
              <a:t>Often poisonous and/or stinky</a:t>
            </a:r>
          </a:p>
          <a:p>
            <a:r>
              <a:rPr lang="en-US" dirty="0" smtClean="0"/>
              <a:t>Surly boatman who is NOT a wisdom figure</a:t>
            </a:r>
          </a:p>
          <a:p>
            <a:r>
              <a:rPr lang="en-US" dirty="0" err="1" smtClean="0"/>
              <a:t>Utnapishtim</a:t>
            </a:r>
            <a:r>
              <a:rPr lang="en-US" dirty="0" smtClean="0"/>
              <a:t> is the first, Charon the most famous</a:t>
            </a:r>
          </a:p>
          <a:p>
            <a:r>
              <a:rPr lang="en-US" dirty="0" smtClean="0"/>
              <a:t>Gilgamesh has broken “the tackle” of </a:t>
            </a:r>
            <a:r>
              <a:rPr lang="en-US" dirty="0" err="1" smtClean="0"/>
              <a:t>Urshanabi’s</a:t>
            </a:r>
            <a:r>
              <a:rPr lang="en-US" dirty="0" smtClean="0"/>
              <a:t> boat</a:t>
            </a:r>
          </a:p>
          <a:p>
            <a:r>
              <a:rPr lang="en-US" dirty="0" smtClean="0"/>
              <a:t>Has to cut 120 60-cubit (90’) logs to pole the boat</a:t>
            </a:r>
            <a:endParaRPr lang="en-US" dirty="0"/>
          </a:p>
        </p:txBody>
      </p:sp>
    </p:spTree>
    <p:extLst>
      <p:ext uri="{BB962C8B-B14F-4D97-AF65-F5344CB8AC3E}">
        <p14:creationId xmlns:p14="http://schemas.microsoft.com/office/powerpoint/2010/main" val="2962437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Man-Scorpion at Mt. </a:t>
            </a:r>
            <a:r>
              <a:rPr lang="en-US" dirty="0" err="1" smtClean="0"/>
              <a:t>Mashu</a:t>
            </a:r>
            <a:endParaRPr lang="en-US" dirty="0"/>
          </a:p>
        </p:txBody>
      </p:sp>
      <p:sp>
        <p:nvSpPr>
          <p:cNvPr id="3" name="Content Placeholder 2"/>
          <p:cNvSpPr>
            <a:spLocks noGrp="1"/>
          </p:cNvSpPr>
          <p:nvPr>
            <p:ph idx="1"/>
          </p:nvPr>
        </p:nvSpPr>
        <p:spPr/>
        <p:txBody>
          <a:bodyPr/>
          <a:lstStyle/>
          <a:p>
            <a:pPr marL="0" indent="0">
              <a:buNone/>
            </a:pPr>
            <a:r>
              <a:rPr lang="en-US" dirty="0"/>
              <a:t> ‘Why have you come so great a journey; for what have you travelled so far, crossing the dangerous waters; tell me the reason for your coming?' Gilgamesh answered, ‘For </a:t>
            </a:r>
            <a:r>
              <a:rPr lang="en-US" dirty="0" err="1"/>
              <a:t>Enkidu</a:t>
            </a:r>
            <a:r>
              <a:rPr lang="en-US" dirty="0"/>
              <a:t>; I loved him dearly, together we endured all kinds of hardships; on his account I have come, for the common lot of man has taken him. I have wept for him day and night, I would not give up his body for burial, I thought my friend would come back because of my weeping. </a:t>
            </a:r>
            <a:r>
              <a:rPr lang="en-US" b="1" dirty="0">
                <a:solidFill>
                  <a:srgbClr val="FF0000"/>
                </a:solidFill>
              </a:rPr>
              <a:t>Since he went, my life is nothing; that is why I have travelled here in search of </a:t>
            </a:r>
            <a:r>
              <a:rPr lang="en-US" b="1" dirty="0" err="1">
                <a:solidFill>
                  <a:srgbClr val="FF0000"/>
                </a:solidFill>
              </a:rPr>
              <a:t>Utnapishtim</a:t>
            </a:r>
            <a:r>
              <a:rPr lang="en-US" b="1" dirty="0">
                <a:solidFill>
                  <a:srgbClr val="FF0000"/>
                </a:solidFill>
              </a:rPr>
              <a:t> my father</a:t>
            </a:r>
            <a:r>
              <a:rPr lang="en-US" dirty="0"/>
              <a:t>; for men say he has entered the assembly of the gods, and has found everlasting life: I have a desire to question him, concerning the living and the dead.' </a:t>
            </a:r>
          </a:p>
          <a:p>
            <a:pPr marL="0" indent="0">
              <a:buNone/>
            </a:pPr>
            <a:endParaRPr lang="en-US" dirty="0"/>
          </a:p>
        </p:txBody>
      </p:sp>
    </p:spTree>
    <p:extLst>
      <p:ext uri="{BB962C8B-B14F-4D97-AF65-F5344CB8AC3E}">
        <p14:creationId xmlns:p14="http://schemas.microsoft.com/office/powerpoint/2010/main" val="79510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Siduri</a:t>
            </a:r>
            <a:endParaRPr lang="en-US" dirty="0"/>
          </a:p>
        </p:txBody>
      </p:sp>
      <p:pic>
        <p:nvPicPr>
          <p:cNvPr id="4" name="Picture 3"/>
          <p:cNvPicPr>
            <a:picLocks noChangeAspect="1"/>
          </p:cNvPicPr>
          <p:nvPr/>
        </p:nvPicPr>
        <p:blipFill>
          <a:blip r:embed="rId2"/>
          <a:stretch>
            <a:fillRect/>
          </a:stretch>
        </p:blipFill>
        <p:spPr>
          <a:xfrm>
            <a:off x="2032000" y="1375678"/>
            <a:ext cx="5080000" cy="5080000"/>
          </a:xfrm>
          <a:prstGeom prst="rect">
            <a:avLst/>
          </a:prstGeom>
        </p:spPr>
      </p:pic>
    </p:spTree>
    <p:extLst>
      <p:ext uri="{BB962C8B-B14F-4D97-AF65-F5344CB8AC3E}">
        <p14:creationId xmlns:p14="http://schemas.microsoft.com/office/powerpoint/2010/main" val="17443188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Siduri</a:t>
            </a:r>
            <a:r>
              <a:rPr lang="en-US" dirty="0" smtClean="0"/>
              <a:t> Meets Gilgamesh</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Beside the sea she lives, the woman of the vine, the maker, of wine; </a:t>
            </a:r>
            <a:r>
              <a:rPr lang="en-US" dirty="0" err="1"/>
              <a:t>Siduri</a:t>
            </a:r>
            <a:r>
              <a:rPr lang="en-US" dirty="0"/>
              <a:t> sits in the garden at the edge of the sea, with the golden bowl and the golden vats that the gods gave her. She is covered with a veil; and where she sits she sees Gilgamesh coming towards her, wearing skins, the flesh of the gods in his body, but despair in his heart, and </a:t>
            </a:r>
            <a:r>
              <a:rPr lang="en-US" b="1" dirty="0">
                <a:solidFill>
                  <a:srgbClr val="FF0000"/>
                </a:solidFill>
              </a:rPr>
              <a:t>his face like the face of one who has made a long journey</a:t>
            </a:r>
            <a:r>
              <a:rPr lang="en-US" dirty="0"/>
              <a:t>. She looked, and as she scanned the distance she </a:t>
            </a:r>
            <a:r>
              <a:rPr lang="en-US" dirty="0" smtClean="0"/>
              <a:t>said, </a:t>
            </a:r>
            <a:r>
              <a:rPr lang="en-US" dirty="0"/>
              <a:t>‘Surely this is some felon; where is he going now? And she barred her gate against him with the cross-</a:t>
            </a:r>
            <a:r>
              <a:rPr lang="en-US" dirty="0" smtClean="0"/>
              <a:t>bar. </a:t>
            </a:r>
            <a:r>
              <a:rPr lang="en-US" dirty="0"/>
              <a:t>But Gilgamesh, hearing the sound of the bolt, </a:t>
            </a:r>
            <a:r>
              <a:rPr lang="en-US" dirty="0" smtClean="0"/>
              <a:t>lodged </a:t>
            </a:r>
            <a:r>
              <a:rPr lang="en-US" dirty="0"/>
              <a:t>his foot in the gate; he called to her, ‘Young woman, maker of wine, why do you bolt your </a:t>
            </a:r>
            <a:r>
              <a:rPr lang="en-US" dirty="0" smtClean="0"/>
              <a:t>door? </a:t>
            </a:r>
            <a:r>
              <a:rPr lang="en-US" dirty="0"/>
              <a:t>I will break in your door and burst in your gate, for I am Gilgamesh who seized and killed the Bull of Heaven, I killed the watchman of the cedar forest, I overthrew </a:t>
            </a:r>
            <a:r>
              <a:rPr lang="en-US" dirty="0" err="1"/>
              <a:t>Humbaba</a:t>
            </a:r>
            <a:r>
              <a:rPr lang="en-US" dirty="0"/>
              <a:t> who lived in the forest, and I killed the lions in the passes of the mountain.'</a:t>
            </a:r>
          </a:p>
          <a:p>
            <a:pPr marL="0" indent="0">
              <a:buNone/>
            </a:pPr>
            <a:endParaRPr lang="en-US" dirty="0"/>
          </a:p>
        </p:txBody>
      </p:sp>
    </p:spTree>
    <p:extLst>
      <p:ext uri="{BB962C8B-B14F-4D97-AF65-F5344CB8AC3E}">
        <p14:creationId xmlns:p14="http://schemas.microsoft.com/office/powerpoint/2010/main" val="14879076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Gilgamesh to </a:t>
            </a:r>
            <a:r>
              <a:rPr lang="en-US" dirty="0" err="1" smtClean="0"/>
              <a:t>Siduri</a:t>
            </a:r>
            <a:endParaRPr lang="en-US" dirty="0"/>
          </a:p>
        </p:txBody>
      </p:sp>
      <p:sp>
        <p:nvSpPr>
          <p:cNvPr id="3" name="Content Placeholder 2"/>
          <p:cNvSpPr>
            <a:spLocks noGrp="1"/>
          </p:cNvSpPr>
          <p:nvPr>
            <p:ph idx="1"/>
          </p:nvPr>
        </p:nvSpPr>
        <p:spPr/>
        <p:txBody>
          <a:bodyPr>
            <a:normAutofit/>
          </a:bodyPr>
          <a:lstStyle/>
          <a:p>
            <a:pPr marL="0" indent="0">
              <a:buNone/>
            </a:pPr>
            <a:r>
              <a:rPr lang="en-US" dirty="0"/>
              <a:t>‘Why should not my cheeks be starved and my face drawn? Despair is in my heart and my </a:t>
            </a:r>
            <a:r>
              <a:rPr lang="en-US" dirty="0" smtClean="0"/>
              <a:t>face </a:t>
            </a:r>
            <a:r>
              <a:rPr lang="en-US" dirty="0"/>
              <a:t>is the face of one who has made a long journey. It was burned with heat and with cold. Why should </a:t>
            </a:r>
            <a:r>
              <a:rPr lang="en-US" dirty="0" smtClean="0"/>
              <a:t>I not </a:t>
            </a:r>
            <a:r>
              <a:rPr lang="en-US" dirty="0"/>
              <a:t>wander over </a:t>
            </a:r>
            <a:r>
              <a:rPr lang="en-US" dirty="0" smtClean="0"/>
              <a:t>the </a:t>
            </a:r>
            <a:r>
              <a:rPr lang="en-US" dirty="0"/>
              <a:t>pastures? My friend, my younger brother who seized and killed the </a:t>
            </a:r>
            <a:r>
              <a:rPr lang="en-US" dirty="0" err="1" smtClean="0"/>
              <a:t>Bvll</a:t>
            </a:r>
            <a:r>
              <a:rPr lang="en-US" dirty="0" smtClean="0"/>
              <a:t> </a:t>
            </a:r>
            <a:r>
              <a:rPr lang="en-US" dirty="0"/>
              <a:t>of Heaven and overthrew Humbaba in </a:t>
            </a:r>
            <a:r>
              <a:rPr lang="en-US" dirty="0" smtClean="0"/>
              <a:t>the cedar </a:t>
            </a:r>
            <a:r>
              <a:rPr lang="en-US" dirty="0"/>
              <a:t>forest, my friend who was very dear to me and endured dangers beside me, Enkidu, </a:t>
            </a:r>
            <a:r>
              <a:rPr lang="en-US" dirty="0" smtClean="0"/>
              <a:t>my brother </a:t>
            </a:r>
            <a:r>
              <a:rPr lang="en-US" dirty="0"/>
              <a:t>whom I loved, the </a:t>
            </a:r>
            <a:r>
              <a:rPr lang="en-US" dirty="0" smtClean="0"/>
              <a:t>end </a:t>
            </a:r>
            <a:r>
              <a:rPr lang="en-US" dirty="0"/>
              <a:t>of </a:t>
            </a:r>
            <a:r>
              <a:rPr lang="en-US" dirty="0" smtClean="0"/>
              <a:t>mortality </a:t>
            </a:r>
            <a:r>
              <a:rPr lang="en-US" dirty="0"/>
              <a:t>has overtaken him. I wept for him seven days and nights till the worm fastened on him. </a:t>
            </a:r>
            <a:r>
              <a:rPr lang="en-US" b="1" dirty="0">
                <a:solidFill>
                  <a:srgbClr val="FF0000"/>
                </a:solidFill>
              </a:rPr>
              <a:t>Because of my </a:t>
            </a:r>
            <a:r>
              <a:rPr lang="en-US" b="1" dirty="0" smtClean="0">
                <a:solidFill>
                  <a:srgbClr val="FF0000"/>
                </a:solidFill>
              </a:rPr>
              <a:t>brother </a:t>
            </a:r>
            <a:r>
              <a:rPr lang="en-US" b="1" dirty="0">
                <a:solidFill>
                  <a:srgbClr val="FF0000"/>
                </a:solidFill>
              </a:rPr>
              <a:t>I am afraid of death; because of </a:t>
            </a:r>
            <a:r>
              <a:rPr lang="en-US" b="1" dirty="0" smtClean="0">
                <a:solidFill>
                  <a:srgbClr val="FF0000"/>
                </a:solidFill>
              </a:rPr>
              <a:t>my brother </a:t>
            </a:r>
            <a:r>
              <a:rPr lang="en-US" b="1" dirty="0">
                <a:solidFill>
                  <a:srgbClr val="FF0000"/>
                </a:solidFill>
              </a:rPr>
              <a:t>I stray through the </a:t>
            </a:r>
            <a:r>
              <a:rPr lang="en-US" b="1" dirty="0" smtClean="0">
                <a:solidFill>
                  <a:srgbClr val="FF0000"/>
                </a:solidFill>
              </a:rPr>
              <a:t>wilderness</a:t>
            </a:r>
            <a:r>
              <a:rPr lang="en-US" b="1" dirty="0">
                <a:solidFill>
                  <a:srgbClr val="FF0000"/>
                </a:solidFill>
              </a:rPr>
              <a:t>. His fate lies heavy upon me. How can I </a:t>
            </a:r>
            <a:r>
              <a:rPr lang="en-US" b="1" dirty="0" smtClean="0">
                <a:solidFill>
                  <a:srgbClr val="FF0000"/>
                </a:solidFill>
              </a:rPr>
              <a:t>be </a:t>
            </a:r>
            <a:r>
              <a:rPr lang="en-US" b="1" dirty="0">
                <a:solidFill>
                  <a:srgbClr val="FF0000"/>
                </a:solidFill>
              </a:rPr>
              <a:t>silent, how can I </a:t>
            </a:r>
            <a:r>
              <a:rPr lang="en-US" b="1" dirty="0" smtClean="0">
                <a:solidFill>
                  <a:srgbClr val="FF0000"/>
                </a:solidFill>
              </a:rPr>
              <a:t>rest</a:t>
            </a:r>
            <a:r>
              <a:rPr lang="en-US" b="1" dirty="0">
                <a:solidFill>
                  <a:srgbClr val="FF0000"/>
                </a:solidFill>
              </a:rPr>
              <a:t>? He is dust and I shall die also and be laid in </a:t>
            </a:r>
            <a:r>
              <a:rPr lang="en-US" b="1" dirty="0" smtClean="0">
                <a:solidFill>
                  <a:srgbClr val="FF0000"/>
                </a:solidFill>
              </a:rPr>
              <a:t>the </a:t>
            </a:r>
            <a:r>
              <a:rPr lang="en-US" b="1" dirty="0">
                <a:solidFill>
                  <a:srgbClr val="FF0000"/>
                </a:solidFill>
              </a:rPr>
              <a:t>earth for ever.</a:t>
            </a:r>
          </a:p>
          <a:p>
            <a:pPr marL="0" indent="0">
              <a:buNone/>
            </a:pPr>
            <a:endParaRPr lang="en-US" dirty="0"/>
          </a:p>
        </p:txBody>
      </p:sp>
    </p:spTree>
    <p:extLst>
      <p:ext uri="{BB962C8B-B14F-4D97-AF65-F5344CB8AC3E}">
        <p14:creationId xmlns:p14="http://schemas.microsoft.com/office/powerpoint/2010/main" val="2617050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Carpe Diem</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err="1" smtClean="0"/>
              <a:t>Siduri</a:t>
            </a:r>
            <a:r>
              <a:rPr lang="en-US" dirty="0" smtClean="0"/>
              <a:t>) </a:t>
            </a:r>
            <a:r>
              <a:rPr lang="en-US" dirty="0"/>
              <a:t>answered, ‘Gilgamesh, where are you hurrying to? You will never find that life for which you are looking</a:t>
            </a:r>
            <a:r>
              <a:rPr lang="en-US" dirty="0" smtClean="0"/>
              <a:t>.  </a:t>
            </a:r>
            <a:r>
              <a:rPr lang="en-US" dirty="0"/>
              <a:t>When the gods created man they allotted to him death, but life they retained in their own keeping. </a:t>
            </a:r>
            <a:r>
              <a:rPr lang="en-US" dirty="0" smtClean="0"/>
              <a:t> </a:t>
            </a:r>
            <a:r>
              <a:rPr lang="en-US" b="1" dirty="0" smtClean="0">
                <a:solidFill>
                  <a:srgbClr val="FF0000"/>
                </a:solidFill>
              </a:rPr>
              <a:t>As </a:t>
            </a:r>
            <a:r>
              <a:rPr lang="en-US" b="1" dirty="0">
                <a:solidFill>
                  <a:srgbClr val="FF0000"/>
                </a:solidFill>
              </a:rPr>
              <a:t>for you, Gilgamesh, fill your belly with good things; day and night, night and day, dance and be merry, feast and rejoice. Let your clothes be fresh, bathe yourself in water, cherish the little child that holds your hand, and make your wife happy in your embrace; for this too is the lot of man</a:t>
            </a:r>
            <a:r>
              <a:rPr lang="en-US" dirty="0"/>
              <a:t>.' </a:t>
            </a:r>
          </a:p>
        </p:txBody>
      </p:sp>
    </p:spTree>
    <p:extLst>
      <p:ext uri="{BB962C8B-B14F-4D97-AF65-F5344CB8AC3E}">
        <p14:creationId xmlns:p14="http://schemas.microsoft.com/office/powerpoint/2010/main" val="169401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50,000-80,000 Inhabitants</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04813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Utnapishtim</a:t>
            </a:r>
            <a:r>
              <a:rPr lang="en-US" dirty="0" smtClean="0"/>
              <a:t> and the Flood</a:t>
            </a:r>
            <a:endParaRPr lang="en-US" dirty="0"/>
          </a:p>
        </p:txBody>
      </p:sp>
      <p:pic>
        <p:nvPicPr>
          <p:cNvPr id="5" name="Picture 4"/>
          <p:cNvPicPr>
            <a:picLocks noChangeAspect="1"/>
          </p:cNvPicPr>
          <p:nvPr/>
        </p:nvPicPr>
        <p:blipFill>
          <a:blip r:embed="rId2"/>
          <a:stretch>
            <a:fillRect/>
          </a:stretch>
        </p:blipFill>
        <p:spPr>
          <a:xfrm>
            <a:off x="696738" y="1512224"/>
            <a:ext cx="7837464" cy="4702478"/>
          </a:xfrm>
          <a:prstGeom prst="rect">
            <a:avLst/>
          </a:prstGeom>
        </p:spPr>
      </p:pic>
    </p:spTree>
    <p:extLst>
      <p:ext uri="{BB962C8B-B14F-4D97-AF65-F5344CB8AC3E}">
        <p14:creationId xmlns:p14="http://schemas.microsoft.com/office/powerpoint/2010/main" val="581355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Sumerian &amp; Hebrew Floods</a:t>
            </a:r>
            <a:endParaRPr lang="en-US" dirty="0"/>
          </a:p>
        </p:txBody>
      </p:sp>
      <p:sp>
        <p:nvSpPr>
          <p:cNvPr id="3" name="Content Placeholder 2"/>
          <p:cNvSpPr>
            <a:spLocks noGrp="1"/>
          </p:cNvSpPr>
          <p:nvPr>
            <p:ph idx="1"/>
          </p:nvPr>
        </p:nvSpPr>
        <p:spPr/>
        <p:txBody>
          <a:bodyPr/>
          <a:lstStyle/>
          <a:p>
            <a:r>
              <a:rPr lang="en-US" dirty="0" smtClean="0"/>
              <a:t>Humans destroyed because they are sinful in both</a:t>
            </a:r>
          </a:p>
          <a:p>
            <a:r>
              <a:rPr lang="en-US" dirty="0" smtClean="0"/>
              <a:t>Noah and </a:t>
            </a:r>
            <a:r>
              <a:rPr lang="en-US" dirty="0" err="1" smtClean="0"/>
              <a:t>Utnapishtim</a:t>
            </a:r>
            <a:r>
              <a:rPr lang="en-US" dirty="0" smtClean="0"/>
              <a:t> told to build boats in both</a:t>
            </a:r>
          </a:p>
          <a:p>
            <a:r>
              <a:rPr lang="en-US" dirty="0" smtClean="0"/>
              <a:t>Hebrew flood = 40 days; Sumerian = 6 days</a:t>
            </a:r>
          </a:p>
          <a:p>
            <a:r>
              <a:rPr lang="en-US" dirty="0"/>
              <a:t>Noah sends a raven and three </a:t>
            </a:r>
            <a:r>
              <a:rPr lang="en-US" dirty="0" smtClean="0"/>
              <a:t>doves to find land</a:t>
            </a:r>
          </a:p>
          <a:p>
            <a:r>
              <a:rPr lang="en-US" dirty="0" err="1" smtClean="0"/>
              <a:t>Utnapishtim</a:t>
            </a:r>
            <a:r>
              <a:rPr lang="en-US" dirty="0" smtClean="0"/>
              <a:t> sends a raven, a swallow, and a dove</a:t>
            </a:r>
          </a:p>
          <a:p>
            <a:r>
              <a:rPr lang="en-US" dirty="0" smtClean="0"/>
              <a:t>Noah and his family are saved because they are good</a:t>
            </a:r>
          </a:p>
          <a:p>
            <a:r>
              <a:rPr lang="en-US" dirty="0" smtClean="0"/>
              <a:t>The </a:t>
            </a:r>
            <a:r>
              <a:rPr lang="en-US" dirty="0" err="1" smtClean="0"/>
              <a:t>Utnapishtims</a:t>
            </a:r>
            <a:r>
              <a:rPr lang="en-US" dirty="0" smtClean="0"/>
              <a:t> are saved because </a:t>
            </a:r>
            <a:r>
              <a:rPr lang="en-US" dirty="0" err="1" smtClean="0"/>
              <a:t>Ea</a:t>
            </a:r>
            <a:r>
              <a:rPr lang="en-US" dirty="0" smtClean="0"/>
              <a:t> likes them</a:t>
            </a:r>
          </a:p>
          <a:p>
            <a:r>
              <a:rPr lang="en-US" dirty="0" smtClean="0"/>
              <a:t>The Sumerian gods are very angry after the flood</a:t>
            </a:r>
          </a:p>
          <a:p>
            <a:endParaRPr lang="en-US" dirty="0" smtClean="0"/>
          </a:p>
          <a:p>
            <a:endParaRPr lang="en-US" dirty="0"/>
          </a:p>
        </p:txBody>
      </p:sp>
    </p:spTree>
    <p:extLst>
      <p:ext uri="{BB962C8B-B14F-4D97-AF65-F5344CB8AC3E}">
        <p14:creationId xmlns:p14="http://schemas.microsoft.com/office/powerpoint/2010/main" val="2899123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Utnapishtim’s</a:t>
            </a:r>
            <a:r>
              <a:rPr lang="en-US" dirty="0" smtClean="0"/>
              <a:t> Dream</a:t>
            </a:r>
            <a:endParaRPr lang="en-US" dirty="0"/>
          </a:p>
        </p:txBody>
      </p:sp>
      <p:sp>
        <p:nvSpPr>
          <p:cNvPr id="3" name="Content Placeholder 2"/>
          <p:cNvSpPr>
            <a:spLocks noGrp="1"/>
          </p:cNvSpPr>
          <p:nvPr>
            <p:ph idx="1"/>
          </p:nvPr>
        </p:nvSpPr>
        <p:spPr/>
        <p:txBody>
          <a:bodyPr/>
          <a:lstStyle/>
          <a:p>
            <a:pPr marL="0" indent="0">
              <a:buNone/>
            </a:pPr>
            <a:r>
              <a:rPr lang="en-US" dirty="0"/>
              <a:t>In those days the world teemed, the people multiplied, the world bellowed like a wild bull, and the great god was aroused by the </a:t>
            </a:r>
            <a:r>
              <a:rPr lang="en-US" dirty="0" smtClean="0"/>
              <a:t>clamor</a:t>
            </a:r>
            <a:r>
              <a:rPr lang="en-US" dirty="0"/>
              <a:t>. </a:t>
            </a:r>
            <a:r>
              <a:rPr lang="en-US" dirty="0" err="1"/>
              <a:t>Enlil</a:t>
            </a:r>
            <a:r>
              <a:rPr lang="en-US" dirty="0"/>
              <a:t> heard the </a:t>
            </a:r>
            <a:r>
              <a:rPr lang="en-US" dirty="0" err="1"/>
              <a:t>clamour</a:t>
            </a:r>
            <a:r>
              <a:rPr lang="en-US" dirty="0"/>
              <a:t> and he said to the gods in council, </a:t>
            </a:r>
            <a:r>
              <a:rPr lang="en-US" b="1" dirty="0">
                <a:solidFill>
                  <a:srgbClr val="FF0000"/>
                </a:solidFill>
              </a:rPr>
              <a:t>"The uproar of mankind is intolerable and sleep is no longer possible by reason of the babel." So the gods agreed to exterminate mankind. </a:t>
            </a:r>
            <a:r>
              <a:rPr lang="en-US" b="1" dirty="0" err="1">
                <a:solidFill>
                  <a:srgbClr val="FF0000"/>
                </a:solidFill>
              </a:rPr>
              <a:t>Enlil</a:t>
            </a:r>
            <a:r>
              <a:rPr lang="en-US" b="1" dirty="0">
                <a:solidFill>
                  <a:srgbClr val="FF0000"/>
                </a:solidFill>
              </a:rPr>
              <a:t> did this, but </a:t>
            </a:r>
            <a:r>
              <a:rPr lang="en-US" b="1" dirty="0" err="1">
                <a:solidFill>
                  <a:srgbClr val="FF0000"/>
                </a:solidFill>
              </a:rPr>
              <a:t>Ea</a:t>
            </a:r>
            <a:r>
              <a:rPr lang="en-US" b="1" dirty="0">
                <a:solidFill>
                  <a:srgbClr val="FF0000"/>
                </a:solidFill>
              </a:rPr>
              <a:t> because of his oath warned me in a dream</a:t>
            </a:r>
            <a:r>
              <a:rPr lang="en-US" dirty="0"/>
              <a:t>. He whispered their words to my house of reeds, "Reed-house, reed-house! Wall, </a:t>
            </a:r>
            <a:r>
              <a:rPr lang="en-US" dirty="0" smtClean="0"/>
              <a:t>o </a:t>
            </a:r>
            <a:r>
              <a:rPr lang="en-US" dirty="0"/>
              <a:t>wall, hearken reed-house, wall reflect; </a:t>
            </a:r>
            <a:r>
              <a:rPr lang="en-US" dirty="0" smtClean="0"/>
              <a:t>o </a:t>
            </a:r>
            <a:r>
              <a:rPr lang="en-US" dirty="0"/>
              <a:t>man of </a:t>
            </a:r>
            <a:r>
              <a:rPr lang="en-US" dirty="0" err="1"/>
              <a:t>Shurrupak</a:t>
            </a:r>
            <a:r>
              <a:rPr lang="en-US" dirty="0"/>
              <a:t>, son of </a:t>
            </a:r>
            <a:r>
              <a:rPr lang="en-US" dirty="0" err="1"/>
              <a:t>Ubara</a:t>
            </a:r>
            <a:r>
              <a:rPr lang="en-US" dirty="0"/>
              <a:t>-Tutu; tear down your house and build a boat, abandon possessions and look for life, despise worldly goods and save your soul!</a:t>
            </a:r>
          </a:p>
          <a:p>
            <a:pPr marL="0" indent="0">
              <a:buNone/>
            </a:pPr>
            <a:endParaRPr lang="en-US" dirty="0"/>
          </a:p>
        </p:txBody>
      </p:sp>
    </p:spTree>
    <p:extLst>
      <p:ext uri="{BB962C8B-B14F-4D97-AF65-F5344CB8AC3E}">
        <p14:creationId xmlns:p14="http://schemas.microsoft.com/office/powerpoint/2010/main" val="2321228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Great Flood</a:t>
            </a:r>
            <a:endParaRPr lang="en-US" dirty="0"/>
          </a:p>
        </p:txBody>
      </p:sp>
      <p:sp>
        <p:nvSpPr>
          <p:cNvPr id="3" name="Content Placeholder 2"/>
          <p:cNvSpPr>
            <a:spLocks noGrp="1"/>
          </p:cNvSpPr>
          <p:nvPr>
            <p:ph idx="1"/>
          </p:nvPr>
        </p:nvSpPr>
        <p:spPr/>
        <p:txBody>
          <a:bodyPr>
            <a:normAutofit/>
          </a:bodyPr>
          <a:lstStyle/>
          <a:p>
            <a:pPr marL="0" indent="0">
              <a:buNone/>
            </a:pPr>
            <a:r>
              <a:rPr lang="en-US" dirty="0"/>
              <a:t>One whole day the tempest raged, gathering fury as </a:t>
            </a:r>
            <a:r>
              <a:rPr lang="en-US" dirty="0" smtClean="0"/>
              <a:t>it </a:t>
            </a:r>
            <a:r>
              <a:rPr lang="en-US" dirty="0"/>
              <a:t>went, it poured over the people like the tides of battle; a </a:t>
            </a:r>
            <a:r>
              <a:rPr lang="en-US" dirty="0" smtClean="0"/>
              <a:t>man </a:t>
            </a:r>
            <a:r>
              <a:rPr lang="en-US" dirty="0"/>
              <a:t>could not see his brother nor the people be seen from heaven. Even the gods were terrified at the flood, they fled to </a:t>
            </a:r>
            <a:r>
              <a:rPr lang="en-US" dirty="0" smtClean="0"/>
              <a:t>the </a:t>
            </a:r>
            <a:r>
              <a:rPr lang="en-US" dirty="0"/>
              <a:t>firmament of </a:t>
            </a:r>
            <a:r>
              <a:rPr lang="en-US" dirty="0" err="1"/>
              <a:t>Anu</a:t>
            </a:r>
            <a:r>
              <a:rPr lang="en-US" dirty="0"/>
              <a:t>; they crouched against the walls, cowering like curs. Then Ishtar the </a:t>
            </a:r>
            <a:r>
              <a:rPr lang="en-US" dirty="0" smtClean="0"/>
              <a:t>Queen </a:t>
            </a:r>
            <a:r>
              <a:rPr lang="en-US" dirty="0"/>
              <a:t>of Heaven cried out like a woman in travail: "Alas the days </a:t>
            </a:r>
            <a:r>
              <a:rPr lang="en-US" dirty="0" smtClean="0"/>
              <a:t>of </a:t>
            </a:r>
            <a:r>
              <a:rPr lang="en-US" dirty="0"/>
              <a:t>old are turned to dust because I commanded evil; why did I command thus evil in the council of all the gods? I commanded wars to destroy the people, but are they not my people, for I brought them forth? Now like the spawn of fish they float in the ocean." The great gods of heaven and of hell wept, they covered their mouths. For six days and six nights the winds blew, torrent and tempest and flood overwhelmed the </a:t>
            </a:r>
            <a:r>
              <a:rPr lang="en-US" dirty="0" smtClean="0"/>
              <a:t>world.</a:t>
            </a:r>
            <a:endParaRPr lang="en-US" dirty="0"/>
          </a:p>
          <a:p>
            <a:pPr marL="0" indent="0">
              <a:buNone/>
            </a:pPr>
            <a:endParaRPr lang="en-US" dirty="0"/>
          </a:p>
        </p:txBody>
      </p:sp>
    </p:spTree>
    <p:extLst>
      <p:ext uri="{BB962C8B-B14F-4D97-AF65-F5344CB8AC3E}">
        <p14:creationId xmlns:p14="http://schemas.microsoft.com/office/powerpoint/2010/main" val="528149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Utnapishtim</a:t>
            </a:r>
            <a:r>
              <a:rPr lang="en-US" dirty="0" smtClean="0"/>
              <a:t> explains</a:t>
            </a:r>
            <a:endParaRPr lang="en-US" dirty="0"/>
          </a:p>
        </p:txBody>
      </p:sp>
      <p:sp>
        <p:nvSpPr>
          <p:cNvPr id="3" name="Content Placeholder 2"/>
          <p:cNvSpPr>
            <a:spLocks noGrp="1"/>
          </p:cNvSpPr>
          <p:nvPr>
            <p:ph idx="1"/>
          </p:nvPr>
        </p:nvSpPr>
        <p:spPr/>
        <p:txBody>
          <a:bodyPr/>
          <a:lstStyle/>
          <a:p>
            <a:pPr marL="0" indent="0">
              <a:buNone/>
            </a:pPr>
            <a:r>
              <a:rPr lang="en-US" dirty="0" err="1"/>
              <a:t>Utuapishtim</a:t>
            </a:r>
            <a:r>
              <a:rPr lang="en-US" dirty="0"/>
              <a:t> said, ‘</a:t>
            </a:r>
            <a:r>
              <a:rPr lang="en-US" b="1" dirty="0">
                <a:solidFill>
                  <a:srgbClr val="FF0000"/>
                </a:solidFill>
              </a:rPr>
              <a:t>There is no permanence</a:t>
            </a:r>
            <a:r>
              <a:rPr lang="en-US" dirty="0"/>
              <a:t>. Do we build a house to stand for ever, do we seal a contract to hold for all time? Do brothers divide an inheritance to keep for ever, does the flood-time of rivers endure? It is only the nymph of the dragon-fly who sheds her larva and sees the sun in his glory. From the days of old there is no permanence. </a:t>
            </a:r>
            <a:r>
              <a:rPr lang="en-US" b="1" dirty="0">
                <a:solidFill>
                  <a:srgbClr val="FF0000"/>
                </a:solidFill>
              </a:rPr>
              <a:t>The sleeping and the dead, how alike they are, they are like a painted death. </a:t>
            </a:r>
            <a:r>
              <a:rPr lang="en-US" dirty="0"/>
              <a:t>What is there between the master and the servant when both have fulfilled their doom? When the </a:t>
            </a:r>
            <a:r>
              <a:rPr lang="en-US" dirty="0" err="1"/>
              <a:t>Anunnaki</a:t>
            </a:r>
            <a:r>
              <a:rPr lang="en-US" dirty="0"/>
              <a:t>, the judges, come together, and </a:t>
            </a:r>
            <a:r>
              <a:rPr lang="en-US" dirty="0" err="1"/>
              <a:t>Mammetun</a:t>
            </a:r>
            <a:r>
              <a:rPr lang="en-US" dirty="0"/>
              <a:t> the mother of destinies, together they decree the fates of men. Life and death they allot but the day of death they do not disclose.' </a:t>
            </a:r>
          </a:p>
        </p:txBody>
      </p:sp>
    </p:spTree>
    <p:extLst>
      <p:ext uri="{BB962C8B-B14F-4D97-AF65-F5344CB8AC3E}">
        <p14:creationId xmlns:p14="http://schemas.microsoft.com/office/powerpoint/2010/main" val="36131346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Enki</a:t>
            </a:r>
            <a:r>
              <a:rPr lang="en-US" dirty="0"/>
              <a:t> </a:t>
            </a:r>
            <a:r>
              <a:rPr lang="en-US" dirty="0" smtClean="0"/>
              <a:t>(</a:t>
            </a:r>
            <a:r>
              <a:rPr lang="en-US" dirty="0" err="1" smtClean="0"/>
              <a:t>Ea</a:t>
            </a:r>
            <a:r>
              <a:rPr lang="en-US" dirty="0" smtClean="0"/>
              <a:t>) berates </a:t>
            </a:r>
            <a:r>
              <a:rPr lang="en-US" dirty="0" err="1" smtClean="0"/>
              <a:t>Enlil</a:t>
            </a:r>
            <a:endParaRPr lang="en-US" dirty="0"/>
          </a:p>
        </p:txBody>
      </p:sp>
      <p:sp>
        <p:nvSpPr>
          <p:cNvPr id="3" name="Content Placeholder 2"/>
          <p:cNvSpPr>
            <a:spLocks noGrp="1"/>
          </p:cNvSpPr>
          <p:nvPr>
            <p:ph idx="1"/>
          </p:nvPr>
        </p:nvSpPr>
        <p:spPr/>
        <p:txBody>
          <a:bodyPr/>
          <a:lstStyle/>
          <a:p>
            <a:pPr marL="0" indent="0">
              <a:buNone/>
            </a:pPr>
            <a:r>
              <a:rPr lang="en-US" dirty="0"/>
              <a:t>‘</a:t>
            </a:r>
            <a:r>
              <a:rPr lang="en-US" b="1" dirty="0">
                <a:solidFill>
                  <a:srgbClr val="FF0000"/>
                </a:solidFill>
              </a:rPr>
              <a:t>When </a:t>
            </a:r>
            <a:r>
              <a:rPr lang="en-US" b="1" dirty="0" err="1">
                <a:solidFill>
                  <a:srgbClr val="FF0000"/>
                </a:solidFill>
              </a:rPr>
              <a:t>Enlil</a:t>
            </a:r>
            <a:r>
              <a:rPr lang="en-US" b="1" dirty="0">
                <a:solidFill>
                  <a:srgbClr val="FF0000"/>
                </a:solidFill>
              </a:rPr>
              <a:t> had come, when he saw the boat, he was wrath and swelled with anger at the gods, the host of heaven</a:t>
            </a:r>
            <a:r>
              <a:rPr lang="en-US" dirty="0"/>
              <a:t>, "Has any of these mortals escaped? Not one was to have survived the destruction." Then the god of the wells and canals </a:t>
            </a:r>
            <a:r>
              <a:rPr lang="en-US" dirty="0" err="1"/>
              <a:t>Ninurta</a:t>
            </a:r>
            <a:r>
              <a:rPr lang="en-US" dirty="0"/>
              <a:t> opened his mouth and said to the warrior </a:t>
            </a:r>
            <a:r>
              <a:rPr lang="en-US" dirty="0" err="1"/>
              <a:t>Enlil</a:t>
            </a:r>
            <a:r>
              <a:rPr lang="en-US" dirty="0"/>
              <a:t>, "Who is there of the gods that can devise without </a:t>
            </a:r>
            <a:r>
              <a:rPr lang="en-US" dirty="0" err="1"/>
              <a:t>Ea</a:t>
            </a:r>
            <a:r>
              <a:rPr lang="en-US" dirty="0"/>
              <a:t>? It is </a:t>
            </a:r>
            <a:r>
              <a:rPr lang="en-US" dirty="0" err="1"/>
              <a:t>Ea</a:t>
            </a:r>
            <a:r>
              <a:rPr lang="en-US" dirty="0"/>
              <a:t> alone who knows all things." Then </a:t>
            </a:r>
            <a:r>
              <a:rPr lang="en-US" dirty="0" err="1"/>
              <a:t>Ea</a:t>
            </a:r>
            <a:r>
              <a:rPr lang="en-US" dirty="0"/>
              <a:t> opened his mouth and spoke to warrior </a:t>
            </a:r>
            <a:r>
              <a:rPr lang="en-US" dirty="0" err="1"/>
              <a:t>Enlil</a:t>
            </a:r>
            <a:r>
              <a:rPr lang="en-US" dirty="0"/>
              <a:t>, "</a:t>
            </a:r>
            <a:r>
              <a:rPr lang="en-US" b="1" dirty="0">
                <a:solidFill>
                  <a:srgbClr val="FF0000"/>
                </a:solidFill>
              </a:rPr>
              <a:t>Wisest of gods, hero </a:t>
            </a:r>
            <a:r>
              <a:rPr lang="en-US" b="1" dirty="0" err="1">
                <a:solidFill>
                  <a:srgbClr val="FF0000"/>
                </a:solidFill>
              </a:rPr>
              <a:t>Enlil</a:t>
            </a:r>
            <a:r>
              <a:rPr lang="en-US" b="1" dirty="0">
                <a:solidFill>
                  <a:srgbClr val="FF0000"/>
                </a:solidFill>
              </a:rPr>
              <a:t>, how could you so senselessly bring down the flood</a:t>
            </a:r>
            <a:r>
              <a:rPr lang="en-US" dirty="0"/>
              <a:t>? </a:t>
            </a:r>
          </a:p>
        </p:txBody>
      </p:sp>
    </p:spTree>
    <p:extLst>
      <p:ext uri="{BB962C8B-B14F-4D97-AF65-F5344CB8AC3E}">
        <p14:creationId xmlns:p14="http://schemas.microsoft.com/office/powerpoint/2010/main" val="3637179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Mr. &amp; Mrs. </a:t>
            </a:r>
            <a:r>
              <a:rPr lang="en-US" dirty="0" err="1" smtClean="0"/>
              <a:t>Utnapishtim</a:t>
            </a:r>
            <a:endParaRPr lang="en-US" dirty="0"/>
          </a:p>
        </p:txBody>
      </p:sp>
      <p:sp>
        <p:nvSpPr>
          <p:cNvPr id="3" name="Content Placeholder 2"/>
          <p:cNvSpPr>
            <a:spLocks noGrp="1"/>
          </p:cNvSpPr>
          <p:nvPr>
            <p:ph idx="1"/>
          </p:nvPr>
        </p:nvSpPr>
        <p:spPr/>
        <p:txBody>
          <a:bodyPr/>
          <a:lstStyle/>
          <a:p>
            <a:pPr marL="0" indent="0">
              <a:buNone/>
            </a:pPr>
            <a:r>
              <a:rPr lang="en-US" dirty="0"/>
              <a:t>It was not I that revealed the secret of the gods; the wise man learned it in a dream. Now take your counsel what shall be done with him." </a:t>
            </a:r>
          </a:p>
          <a:p>
            <a:pPr marL="0" indent="0">
              <a:buNone/>
            </a:pPr>
            <a:r>
              <a:rPr lang="en-US" dirty="0"/>
              <a:t>‘Then </a:t>
            </a:r>
            <a:r>
              <a:rPr lang="en-US" dirty="0" err="1"/>
              <a:t>Enlil</a:t>
            </a:r>
            <a:r>
              <a:rPr lang="en-US" dirty="0"/>
              <a:t> went up into the boat, he took me by the hand and my wife and made us enter the boat and kneel down on either side, he standing between us. He touched our foreheads to bless us saying, </a:t>
            </a:r>
            <a:r>
              <a:rPr lang="en-US" b="1" dirty="0">
                <a:solidFill>
                  <a:srgbClr val="FF0000"/>
                </a:solidFill>
              </a:rPr>
              <a:t>"In time past </a:t>
            </a:r>
            <a:r>
              <a:rPr lang="en-US" b="1" dirty="0" err="1">
                <a:solidFill>
                  <a:srgbClr val="FF0000"/>
                </a:solidFill>
              </a:rPr>
              <a:t>Utnapishtim</a:t>
            </a:r>
            <a:r>
              <a:rPr lang="en-US" b="1" dirty="0">
                <a:solidFill>
                  <a:srgbClr val="FF0000"/>
                </a:solidFill>
              </a:rPr>
              <a:t> was a mortal man; henceforth he and his wife shall live in the distance at the mouth of the rivers." Thus it was that the gods took me and placed me here to live in the distance, at the mouth of the rivers.' </a:t>
            </a:r>
          </a:p>
        </p:txBody>
      </p:sp>
    </p:spTree>
    <p:extLst>
      <p:ext uri="{BB962C8B-B14F-4D97-AF65-F5344CB8AC3E}">
        <p14:creationId xmlns:p14="http://schemas.microsoft.com/office/powerpoint/2010/main" val="3415036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Mr. and Mrs. </a:t>
            </a:r>
            <a:r>
              <a:rPr lang="en-US" dirty="0" err="1" smtClean="0"/>
              <a:t>Utnapishtim</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45411" r="-45411"/>
          <a:stretch>
            <a:fillRect/>
          </a:stretch>
        </p:blipFill>
        <p:spPr/>
      </p:pic>
    </p:spTree>
    <p:extLst>
      <p:ext uri="{BB962C8B-B14F-4D97-AF65-F5344CB8AC3E}">
        <p14:creationId xmlns:p14="http://schemas.microsoft.com/office/powerpoint/2010/main" val="21102162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Gilgamesh’s Epic Fail</a:t>
            </a:r>
            <a:endParaRPr lang="en-US" dirty="0"/>
          </a:p>
        </p:txBody>
      </p:sp>
      <p:sp>
        <p:nvSpPr>
          <p:cNvPr id="3" name="Content Placeholder 2"/>
          <p:cNvSpPr>
            <a:spLocks noGrp="1"/>
          </p:cNvSpPr>
          <p:nvPr>
            <p:ph idx="1"/>
          </p:nvPr>
        </p:nvSpPr>
        <p:spPr/>
        <p:txBody>
          <a:bodyPr/>
          <a:lstStyle/>
          <a:p>
            <a:pPr marL="0" indent="0">
              <a:buNone/>
            </a:pPr>
            <a:r>
              <a:rPr lang="en-US" dirty="0"/>
              <a:t>But while Gilgamesh sat there resting on his haunches, a mist of sleep like soft wool teased from the fleece drifted over him, and </a:t>
            </a:r>
            <a:r>
              <a:rPr lang="en-US" dirty="0" err="1"/>
              <a:t>Utnapishtim</a:t>
            </a:r>
            <a:r>
              <a:rPr lang="en-US" dirty="0"/>
              <a:t> said to his wife, ‘Look at him now, the strong man who would have everlasting life, even now the mists of sleep are drifting over him.' His wife replied, ‘Touch the man to wake him, so that he may return to his own land in peace, going back through the gate by which he came.' </a:t>
            </a:r>
            <a:r>
              <a:rPr lang="en-US" dirty="0" err="1"/>
              <a:t>Utnapishtim</a:t>
            </a:r>
            <a:r>
              <a:rPr lang="en-US" dirty="0"/>
              <a:t> said to his wife, </a:t>
            </a:r>
            <a:r>
              <a:rPr lang="en-US" b="1" dirty="0">
                <a:solidFill>
                  <a:srgbClr val="FF0000"/>
                </a:solidFill>
              </a:rPr>
              <a:t>‘All men are deceivers, even you he will attempt to deceive; therefore bake loaves of bread, each day one loaf, and put it beside his head; and make a mark on the wall to number the days he has slept</a:t>
            </a:r>
            <a:r>
              <a:rPr lang="en-US" dirty="0"/>
              <a:t>.</a:t>
            </a:r>
          </a:p>
          <a:p>
            <a:endParaRPr lang="en-US" dirty="0"/>
          </a:p>
        </p:txBody>
      </p:sp>
    </p:spTree>
    <p:extLst>
      <p:ext uri="{BB962C8B-B14F-4D97-AF65-F5344CB8AC3E}">
        <p14:creationId xmlns:p14="http://schemas.microsoft.com/office/powerpoint/2010/main" val="3370593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Old Men Are Young Again</a:t>
            </a:r>
            <a:endParaRPr lang="en-US" dirty="0"/>
          </a:p>
        </p:txBody>
      </p:sp>
      <p:sp>
        <p:nvSpPr>
          <p:cNvPr id="3" name="Content Placeholder 2"/>
          <p:cNvSpPr>
            <a:spLocks noGrp="1"/>
          </p:cNvSpPr>
          <p:nvPr>
            <p:ph idx="1"/>
          </p:nvPr>
        </p:nvSpPr>
        <p:spPr/>
        <p:txBody>
          <a:bodyPr/>
          <a:lstStyle/>
          <a:p>
            <a:pPr marL="0" indent="0">
              <a:buNone/>
            </a:pPr>
            <a:r>
              <a:rPr lang="en-US" dirty="0"/>
              <a:t>Gilgamesh saw a well of cool water and he went down and bathed; but deep in the pool there was lying a serpent, and the serpent sensed the sweetness of the flower. It rose out of the water and snatched it away, and immediately it sloughed its skin and returned to the well. Then Gilgamesh sat down and wept, the tears ran down his face, and he took the hand of </a:t>
            </a:r>
            <a:r>
              <a:rPr lang="en-US" dirty="0" err="1"/>
              <a:t>Urshanabi</a:t>
            </a:r>
            <a:r>
              <a:rPr lang="en-US" dirty="0"/>
              <a:t>; ‘O </a:t>
            </a:r>
            <a:r>
              <a:rPr lang="en-US" dirty="0" err="1"/>
              <a:t>Urshanabi</a:t>
            </a:r>
            <a:r>
              <a:rPr lang="en-US" dirty="0"/>
              <a:t>, was it for this that I toiled with my hands, is it for this I have wrung out my heart's blood? For myself I have gained nothing; not I, but the beast of the earth has joy of it now. Already the stream has carried </a:t>
            </a:r>
            <a:r>
              <a:rPr lang="en-US" dirty="0" smtClean="0"/>
              <a:t>it </a:t>
            </a:r>
            <a:r>
              <a:rPr lang="en-US" dirty="0"/>
              <a:t>twenty leagues back to the channels where I found it. I found a sign and now I have lost it. Let us leave the boat on the bank and go.'</a:t>
            </a:r>
          </a:p>
          <a:p>
            <a:pPr marL="0" indent="0">
              <a:buNone/>
            </a:pPr>
            <a:endParaRPr lang="en-US" dirty="0"/>
          </a:p>
        </p:txBody>
      </p:sp>
    </p:spTree>
    <p:extLst>
      <p:ext uri="{BB962C8B-B14F-4D97-AF65-F5344CB8AC3E}">
        <p14:creationId xmlns:p14="http://schemas.microsoft.com/office/powerpoint/2010/main" val="371336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Mesopotamian Deities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An (</a:t>
            </a:r>
            <a:r>
              <a:rPr lang="en-US" b="1" dirty="0" err="1" smtClean="0">
                <a:solidFill>
                  <a:srgbClr val="FF0000"/>
                </a:solidFill>
              </a:rPr>
              <a:t>Anu</a:t>
            </a:r>
            <a:r>
              <a:rPr lang="en-US" b="1" dirty="0" smtClean="0">
                <a:solidFill>
                  <a:srgbClr val="FF0000"/>
                </a:solidFill>
              </a:rPr>
              <a:t>)</a:t>
            </a:r>
            <a:r>
              <a:rPr lang="en-US" dirty="0" smtClean="0"/>
              <a:t>: god of the heavens</a:t>
            </a:r>
          </a:p>
          <a:p>
            <a:r>
              <a:rPr lang="en-US" b="1" dirty="0" err="1" smtClean="0">
                <a:solidFill>
                  <a:srgbClr val="FF0000"/>
                </a:solidFill>
              </a:rPr>
              <a:t>Aruru</a:t>
            </a:r>
            <a:r>
              <a:rPr lang="en-US" b="1" dirty="0" smtClean="0">
                <a:solidFill>
                  <a:srgbClr val="FF0000"/>
                </a:solidFill>
              </a:rPr>
              <a:t> (Ninsun)</a:t>
            </a:r>
            <a:r>
              <a:rPr lang="en-US" dirty="0" smtClean="0"/>
              <a:t>: mother of Gilgamesh</a:t>
            </a:r>
          </a:p>
          <a:p>
            <a:r>
              <a:rPr lang="en-US" b="1" dirty="0" err="1" smtClean="0"/>
              <a:t>Enki</a:t>
            </a:r>
            <a:r>
              <a:rPr lang="en-US" b="1" dirty="0" smtClean="0"/>
              <a:t> (</a:t>
            </a:r>
            <a:r>
              <a:rPr lang="en-US" b="1" dirty="0" err="1" smtClean="0"/>
              <a:t>Ea</a:t>
            </a:r>
            <a:r>
              <a:rPr lang="en-US" b="1" dirty="0" smtClean="0"/>
              <a:t>)</a:t>
            </a:r>
            <a:r>
              <a:rPr lang="en-US" dirty="0" smtClean="0"/>
              <a:t>: god of fresh waters; tricksy sort of guy</a:t>
            </a:r>
          </a:p>
          <a:p>
            <a:r>
              <a:rPr lang="en-US" b="1" dirty="0" smtClean="0">
                <a:solidFill>
                  <a:srgbClr val="FF0000"/>
                </a:solidFill>
              </a:rPr>
              <a:t>Enlil (</a:t>
            </a:r>
            <a:r>
              <a:rPr lang="en-US" b="1" dirty="0" err="1" smtClean="0">
                <a:solidFill>
                  <a:srgbClr val="FF0000"/>
                </a:solidFill>
              </a:rPr>
              <a:t>Ellil</a:t>
            </a:r>
            <a:r>
              <a:rPr lang="en-US" b="1" dirty="0" smtClean="0">
                <a:solidFill>
                  <a:srgbClr val="FF0000"/>
                </a:solidFill>
              </a:rPr>
              <a:t>)</a:t>
            </a:r>
            <a:r>
              <a:rPr lang="en-US" dirty="0" smtClean="0"/>
              <a:t>: Lord Wind, wind/storm god</a:t>
            </a:r>
          </a:p>
          <a:p>
            <a:r>
              <a:rPr lang="en-US" b="1" dirty="0" err="1" smtClean="0">
                <a:solidFill>
                  <a:srgbClr val="FF0000"/>
                </a:solidFill>
              </a:rPr>
              <a:t>Huwawa</a:t>
            </a:r>
            <a:r>
              <a:rPr lang="en-US" b="1" dirty="0" smtClean="0">
                <a:solidFill>
                  <a:srgbClr val="FF0000"/>
                </a:solidFill>
              </a:rPr>
              <a:t> (Humbaba)</a:t>
            </a:r>
            <a:r>
              <a:rPr lang="en-US" dirty="0" smtClean="0"/>
              <a:t>: guardian of the Cedar Forest</a:t>
            </a:r>
          </a:p>
          <a:p>
            <a:r>
              <a:rPr lang="en-US" b="1" dirty="0" err="1" smtClean="0">
                <a:solidFill>
                  <a:srgbClr val="FF0000"/>
                </a:solidFill>
              </a:rPr>
              <a:t>Inanna</a:t>
            </a:r>
            <a:r>
              <a:rPr lang="en-US" b="1" dirty="0" smtClean="0">
                <a:solidFill>
                  <a:srgbClr val="FF0000"/>
                </a:solidFill>
              </a:rPr>
              <a:t> (Ishtar)</a:t>
            </a:r>
            <a:r>
              <a:rPr lang="en-US" dirty="0" smtClean="0"/>
              <a:t>: goddess of passion, war, lots of other things</a:t>
            </a:r>
          </a:p>
          <a:p>
            <a:r>
              <a:rPr lang="en-US" b="1" dirty="0" err="1" smtClean="0"/>
              <a:t>Lugulbanda</a:t>
            </a:r>
            <a:r>
              <a:rPr lang="en-US" dirty="0" smtClean="0"/>
              <a:t>: father of Gilgamesh, deified hero or demigod</a:t>
            </a:r>
          </a:p>
          <a:p>
            <a:r>
              <a:rPr lang="en-US" b="1" dirty="0" smtClean="0">
                <a:solidFill>
                  <a:srgbClr val="FF0000"/>
                </a:solidFill>
              </a:rPr>
              <a:t>Shamash (Utu)</a:t>
            </a:r>
            <a:r>
              <a:rPr lang="en-US" dirty="0" smtClean="0"/>
              <a:t>: friendly neighborhood sun god</a:t>
            </a:r>
          </a:p>
          <a:p>
            <a:r>
              <a:rPr lang="en-US" b="1" dirty="0" err="1" smtClean="0">
                <a:solidFill>
                  <a:srgbClr val="FF0000"/>
                </a:solidFill>
              </a:rPr>
              <a:t>Siduri</a:t>
            </a:r>
            <a:r>
              <a:rPr lang="en-US" dirty="0" smtClean="0"/>
              <a:t>: barmaid who runs the tavern on the way to Dilmun</a:t>
            </a:r>
          </a:p>
          <a:p>
            <a:r>
              <a:rPr lang="en-US" b="1" dirty="0" err="1" smtClean="0">
                <a:solidFill>
                  <a:srgbClr val="FF0000"/>
                </a:solidFill>
              </a:rPr>
              <a:t>Urshanabi</a:t>
            </a:r>
            <a:r>
              <a:rPr lang="en-US" dirty="0" smtClean="0"/>
              <a:t>: ferryman on the Dilmun route</a:t>
            </a:r>
          </a:p>
          <a:p>
            <a:r>
              <a:rPr lang="en-US" b="1" dirty="0" err="1" smtClean="0">
                <a:solidFill>
                  <a:srgbClr val="FF0000"/>
                </a:solidFill>
              </a:rPr>
              <a:t>Utnapishtim</a:t>
            </a:r>
            <a:r>
              <a:rPr lang="en-US" dirty="0" smtClean="0"/>
              <a:t>: originally human, survived Flood, became a god</a:t>
            </a:r>
          </a:p>
          <a:p>
            <a:endParaRPr lang="en-US" dirty="0"/>
          </a:p>
        </p:txBody>
      </p:sp>
    </p:spTree>
    <p:extLst>
      <p:ext uri="{BB962C8B-B14F-4D97-AF65-F5344CB8AC3E}">
        <p14:creationId xmlns:p14="http://schemas.microsoft.com/office/powerpoint/2010/main" val="17762276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Passion for Public Affairs</a:t>
            </a:r>
            <a:endParaRPr lang="en-US" dirty="0"/>
          </a:p>
        </p:txBody>
      </p:sp>
      <p:sp>
        <p:nvSpPr>
          <p:cNvPr id="3" name="Content Placeholder 2"/>
          <p:cNvSpPr>
            <a:spLocks noGrp="1"/>
          </p:cNvSpPr>
          <p:nvPr>
            <p:ph idx="1"/>
          </p:nvPr>
        </p:nvSpPr>
        <p:spPr/>
        <p:txBody>
          <a:bodyPr>
            <a:normAutofit/>
          </a:bodyPr>
          <a:lstStyle/>
          <a:p>
            <a:r>
              <a:rPr lang="en-US" dirty="0" smtClean="0"/>
              <a:t>Gilgamesh has learned he is mortal, can not be young again</a:t>
            </a:r>
          </a:p>
          <a:p>
            <a:r>
              <a:rPr lang="en-US" dirty="0" smtClean="0"/>
              <a:t>Sadly retraces his steps with </a:t>
            </a:r>
            <a:r>
              <a:rPr lang="en-US" dirty="0" err="1" smtClean="0"/>
              <a:t>Urshanabi</a:t>
            </a:r>
            <a:r>
              <a:rPr lang="en-US" dirty="0" smtClean="0"/>
              <a:t> back to </a:t>
            </a:r>
            <a:r>
              <a:rPr lang="en-US" dirty="0" err="1" smtClean="0"/>
              <a:t>Uruk</a:t>
            </a:r>
            <a:endParaRPr lang="en-US" dirty="0" smtClean="0"/>
          </a:p>
          <a:p>
            <a:r>
              <a:rPr lang="en-US" dirty="0" smtClean="0"/>
              <a:t>Our “Gilgamesh Epic” is the story he shares with his people</a:t>
            </a:r>
          </a:p>
          <a:p>
            <a:r>
              <a:rPr lang="en-US" dirty="0" smtClean="0">
                <a:solidFill>
                  <a:schemeClr val="tx1">
                    <a:lumMod val="95000"/>
                    <a:lumOff val="5000"/>
                  </a:schemeClr>
                </a:solidFill>
              </a:rPr>
              <a:t>What he learns on his journeys is acquiring </a:t>
            </a:r>
            <a:r>
              <a:rPr lang="en-US" b="1" dirty="0" smtClean="0">
                <a:ln w="18000">
                  <a:solidFill>
                    <a:schemeClr val="accent2">
                      <a:lumMod val="75000"/>
                    </a:schemeClr>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rPr>
              <a:t>CULTURAL COMPETENCE </a:t>
            </a:r>
            <a:r>
              <a:rPr lang="en-US" dirty="0" smtClean="0">
                <a:solidFill>
                  <a:srgbClr val="000000"/>
                </a:solidFill>
              </a:rPr>
              <a:t>and shows he has grown up</a:t>
            </a:r>
            <a:endParaRPr lang="en-US" dirty="0" smtClean="0"/>
          </a:p>
          <a:p>
            <a:r>
              <a:rPr lang="en-US" dirty="0" smtClean="0">
                <a:solidFill>
                  <a:srgbClr val="000000"/>
                </a:solidFill>
              </a:rPr>
              <a:t>His growing up shows he will practice </a:t>
            </a:r>
            <a:r>
              <a:rPr lang="en-US" b="1" dirty="0" smtClean="0">
                <a:ln w="18000">
                  <a:solidFill>
                    <a:schemeClr val="accent2">
                      <a:lumMod val="75000"/>
                    </a:schemeClr>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rPr>
              <a:t>ETHICAL LEADERSHIP </a:t>
            </a:r>
            <a:r>
              <a:rPr lang="en-US" dirty="0" smtClean="0">
                <a:solidFill>
                  <a:srgbClr val="000000"/>
                </a:solidFill>
              </a:rPr>
              <a:t>in the future as King of </a:t>
            </a:r>
            <a:r>
              <a:rPr lang="en-US" dirty="0" err="1" smtClean="0">
                <a:solidFill>
                  <a:srgbClr val="000000"/>
                </a:solidFill>
              </a:rPr>
              <a:t>Uruk</a:t>
            </a:r>
            <a:endParaRPr lang="en-US" b="1" dirty="0">
              <a:ln w="18000">
                <a:solidFill>
                  <a:schemeClr val="accent2">
                    <a:lumMod val="75000"/>
                  </a:schemeClr>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endParaRPr>
          </a:p>
          <a:p>
            <a:r>
              <a:rPr lang="en-US" dirty="0" smtClean="0">
                <a:solidFill>
                  <a:srgbClr val="000000"/>
                </a:solidFill>
              </a:rPr>
              <a:t>His sharing the story is </a:t>
            </a:r>
            <a:r>
              <a:rPr lang="en-US" b="1" dirty="0" smtClean="0">
                <a:ln w="18000">
                  <a:solidFill>
                    <a:schemeClr val="accent2">
                      <a:lumMod val="75000"/>
                    </a:schemeClr>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rPr>
              <a:t>COMMUNITY ENGAGEMENT </a:t>
            </a:r>
            <a:r>
              <a:rPr lang="en-US" dirty="0" smtClean="0">
                <a:solidFill>
                  <a:srgbClr val="000000"/>
                </a:solidFill>
              </a:rPr>
              <a:t>because he is helping his people to </a:t>
            </a:r>
            <a:r>
              <a:rPr lang="en-US" smtClean="0">
                <a:solidFill>
                  <a:srgbClr val="000000"/>
                </a:solidFill>
              </a:rPr>
              <a:t>live better lives.</a:t>
            </a:r>
            <a:endParaRPr lang="en-US" b="1" dirty="0" smtClean="0">
              <a:ln w="18000">
                <a:solidFill>
                  <a:schemeClr val="accent2">
                    <a:lumMod val="75000"/>
                  </a:schemeClr>
                </a:solidFill>
                <a:prstDash val="solid"/>
                <a:miter lim="800000"/>
              </a:ln>
              <a:solidFill>
                <a:srgbClr val="FFFFFF"/>
              </a:solidFill>
              <a:effectLst>
                <a:glow rad="63500">
                  <a:schemeClr val="accent2">
                    <a:satMod val="175000"/>
                    <a:alpha val="40000"/>
                  </a:schemeClr>
                </a:glow>
                <a:outerShdw blurRad="25500" dist="23000" dir="7020000" algn="tl">
                  <a:srgbClr val="000000">
                    <a:alpha val="50000"/>
                  </a:srgbClr>
                </a:outerShdw>
              </a:effectLst>
            </a:endParaRPr>
          </a:p>
          <a:p>
            <a:r>
              <a:rPr lang="en-US" dirty="0" smtClean="0"/>
              <a:t>It’s also a seriously good story</a:t>
            </a:r>
          </a:p>
          <a:p>
            <a:endParaRPr lang="en-US" dirty="0" smtClean="0">
              <a:solidFill>
                <a:srgbClr val="000000"/>
              </a:solidFill>
            </a:endParaRPr>
          </a:p>
        </p:txBody>
      </p:sp>
    </p:spTree>
    <p:extLst>
      <p:ext uri="{BB962C8B-B14F-4D97-AF65-F5344CB8AC3E}">
        <p14:creationId xmlns:p14="http://schemas.microsoft.com/office/powerpoint/2010/main" val="3116611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TOPOLOGY of the </a:t>
            </a:r>
            <a:r>
              <a:rPr lang="en-US" b="1" dirty="0" err="1" smtClean="0">
                <a:solidFill>
                  <a:srgbClr val="FF0000"/>
                </a:solidFill>
              </a:rPr>
              <a:t>Katabasis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tx1">
                    <a:lumMod val="95000"/>
                    <a:lumOff val="5000"/>
                  </a:schemeClr>
                </a:solidFill>
              </a:rPr>
              <a:t>Liminal Experience – gate, door, tunnel: point of no return</a:t>
            </a:r>
          </a:p>
          <a:p>
            <a:r>
              <a:rPr lang="en-US" dirty="0" smtClean="0">
                <a:solidFill>
                  <a:schemeClr val="tx1">
                    <a:lumMod val="95000"/>
                    <a:lumOff val="5000"/>
                  </a:schemeClr>
                </a:solidFill>
              </a:rPr>
              <a:t>Long, dangerous journey – dark, lonely (if no guide)</a:t>
            </a:r>
          </a:p>
          <a:p>
            <a:r>
              <a:rPr lang="en-US" dirty="0" smtClean="0">
                <a:solidFill>
                  <a:schemeClr val="tx1">
                    <a:lumMod val="95000"/>
                    <a:lumOff val="5000"/>
                  </a:schemeClr>
                </a:solidFill>
              </a:rPr>
              <a:t>May be a guide who shows the hero the way</a:t>
            </a:r>
          </a:p>
          <a:p>
            <a:r>
              <a:rPr lang="en-US" dirty="0" smtClean="0">
                <a:solidFill>
                  <a:schemeClr val="tx1">
                    <a:lumMod val="95000"/>
                    <a:lumOff val="5000"/>
                  </a:schemeClr>
                </a:solidFill>
              </a:rPr>
              <a:t>Fetid, stinky waters, often patrolled by a surly boatman</a:t>
            </a:r>
          </a:p>
          <a:p>
            <a:r>
              <a:rPr lang="en-US" dirty="0" smtClean="0">
                <a:solidFill>
                  <a:schemeClr val="tx1">
                    <a:lumMod val="95000"/>
                    <a:lumOff val="5000"/>
                  </a:schemeClr>
                </a:solidFill>
              </a:rPr>
              <a:t>Scary monsters who could hurt the hero</a:t>
            </a:r>
          </a:p>
          <a:p>
            <a:r>
              <a:rPr lang="en-US" dirty="0" smtClean="0">
                <a:solidFill>
                  <a:schemeClr val="tx1">
                    <a:lumMod val="95000"/>
                    <a:lumOff val="5000"/>
                  </a:schemeClr>
                </a:solidFill>
              </a:rPr>
              <a:t>Dead people; can either have bodies or just be souls</a:t>
            </a:r>
          </a:p>
          <a:p>
            <a:r>
              <a:rPr lang="en-US" dirty="0" smtClean="0">
                <a:solidFill>
                  <a:schemeClr val="tx1">
                    <a:lumMod val="95000"/>
                    <a:lumOff val="5000"/>
                  </a:schemeClr>
                </a:solidFill>
              </a:rPr>
              <a:t>Sometimes (but not always) punishment is handed out</a:t>
            </a:r>
          </a:p>
          <a:p>
            <a:r>
              <a:rPr lang="en-US" dirty="0" smtClean="0">
                <a:solidFill>
                  <a:schemeClr val="tx1">
                    <a:lumMod val="95000"/>
                    <a:lumOff val="5000"/>
                  </a:schemeClr>
                </a:solidFill>
              </a:rPr>
              <a:t>Dead wisdom figures who can give the hero guidance</a:t>
            </a:r>
          </a:p>
          <a:p>
            <a:r>
              <a:rPr lang="en-US" dirty="0" smtClean="0">
                <a:solidFill>
                  <a:schemeClr val="tx1">
                    <a:lumMod val="95000"/>
                    <a:lumOff val="5000"/>
                  </a:schemeClr>
                </a:solidFill>
              </a:rPr>
              <a:t>Hero reflects on life and public affairs</a:t>
            </a:r>
          </a:p>
          <a:p>
            <a:r>
              <a:rPr lang="en-US" dirty="0" smtClean="0">
                <a:solidFill>
                  <a:schemeClr val="tx1">
                    <a:lumMod val="95000"/>
                    <a:lumOff val="5000"/>
                  </a:schemeClr>
                </a:solidFill>
              </a:rPr>
              <a:t>Hero makes the long trip back.</a:t>
            </a:r>
          </a:p>
          <a:p>
            <a:r>
              <a:rPr lang="en-US" dirty="0" smtClean="0">
                <a:solidFill>
                  <a:schemeClr val="tx1">
                    <a:lumMod val="95000"/>
                    <a:lumOff val="5000"/>
                  </a:schemeClr>
                </a:solidFill>
              </a:rPr>
              <a:t>Hero passes through the Liminal Gate = rebirth?</a:t>
            </a:r>
            <a:endParaRPr lang="en-US" dirty="0">
              <a:solidFill>
                <a:schemeClr val="tx1">
                  <a:lumMod val="95000"/>
                  <a:lumOff val="5000"/>
                </a:schemeClr>
              </a:solidFill>
            </a:endParaRPr>
          </a:p>
        </p:txBody>
      </p:sp>
    </p:spTree>
    <p:extLst>
      <p:ext uri="{BB962C8B-B14F-4D97-AF65-F5344CB8AC3E}">
        <p14:creationId xmlns:p14="http://schemas.microsoft.com/office/powerpoint/2010/main" val="26939649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Egyptian Afterlife</a:t>
            </a:r>
            <a:endParaRPr lang="en-US" dirty="0"/>
          </a:p>
        </p:txBody>
      </p:sp>
      <p:pic>
        <p:nvPicPr>
          <p:cNvPr id="9" name="Picture 8"/>
          <p:cNvPicPr>
            <a:picLocks noChangeAspect="1"/>
          </p:cNvPicPr>
          <p:nvPr/>
        </p:nvPicPr>
        <p:blipFill>
          <a:blip r:embed="rId2"/>
          <a:stretch>
            <a:fillRect/>
          </a:stretch>
        </p:blipFill>
        <p:spPr>
          <a:xfrm>
            <a:off x="135606" y="1447287"/>
            <a:ext cx="8890266" cy="4587605"/>
          </a:xfrm>
          <a:prstGeom prst="rect">
            <a:avLst/>
          </a:prstGeom>
        </p:spPr>
      </p:pic>
    </p:spTree>
    <p:extLst>
      <p:ext uri="{BB962C8B-B14F-4D97-AF65-F5344CB8AC3E}">
        <p14:creationId xmlns:p14="http://schemas.microsoft.com/office/powerpoint/2010/main" val="18088088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Egyptian Afterlife</a:t>
            </a:r>
            <a:endParaRPr lang="en-US" dirty="0"/>
          </a:p>
        </p:txBody>
      </p:sp>
      <p:sp>
        <p:nvSpPr>
          <p:cNvPr id="3" name="Content Placeholder 2"/>
          <p:cNvSpPr>
            <a:spLocks noGrp="1"/>
          </p:cNvSpPr>
          <p:nvPr>
            <p:ph idx="1"/>
          </p:nvPr>
        </p:nvSpPr>
        <p:spPr/>
        <p:txBody>
          <a:bodyPr/>
          <a:lstStyle/>
          <a:p>
            <a:r>
              <a:rPr lang="en-US" dirty="0" smtClean="0"/>
              <a:t>Egyptian culture flourished at the same time as the Sumerian</a:t>
            </a:r>
          </a:p>
          <a:p>
            <a:r>
              <a:rPr lang="en-US" dirty="0" smtClean="0"/>
              <a:t>Egyptians had better climate, richer soil</a:t>
            </a:r>
          </a:p>
          <a:p>
            <a:r>
              <a:rPr lang="en-US" dirty="0" smtClean="0"/>
              <a:t>Egyptians had a kinder, gentler Weltanschauung</a:t>
            </a:r>
          </a:p>
          <a:p>
            <a:r>
              <a:rPr lang="en-US" dirty="0" smtClean="0"/>
              <a:t>Believed that life was to be enjoyed</a:t>
            </a:r>
          </a:p>
          <a:p>
            <a:r>
              <a:rPr lang="en-US" dirty="0" smtClean="0"/>
              <a:t>Believed in deities that cared about humans</a:t>
            </a:r>
          </a:p>
          <a:p>
            <a:r>
              <a:rPr lang="en-US" dirty="0" smtClean="0"/>
              <a:t>Believed that people had souls</a:t>
            </a:r>
          </a:p>
          <a:p>
            <a:r>
              <a:rPr lang="en-US" dirty="0" smtClean="0"/>
              <a:t>Believed that people ought to behave morally</a:t>
            </a:r>
          </a:p>
          <a:p>
            <a:r>
              <a:rPr lang="en-US" dirty="0" smtClean="0"/>
              <a:t>Believed in eternal punishment/reward</a:t>
            </a:r>
          </a:p>
          <a:p>
            <a:r>
              <a:rPr lang="en-US" dirty="0" smtClean="0"/>
              <a:t>Heart is weighed against the feather of </a:t>
            </a:r>
            <a:r>
              <a:rPr lang="en-US" dirty="0" err="1" smtClean="0"/>
              <a:t>Ma’at</a:t>
            </a:r>
            <a:r>
              <a:rPr lang="en-US" dirty="0" smtClean="0"/>
              <a:t> (truth)</a:t>
            </a:r>
          </a:p>
          <a:p>
            <a:r>
              <a:rPr lang="en-US" dirty="0" smtClean="0"/>
              <a:t>You win – you party with Ra forever</a:t>
            </a:r>
          </a:p>
          <a:p>
            <a:r>
              <a:rPr lang="en-US" dirty="0" smtClean="0"/>
              <a:t>You lose – your soul and your body are devoured</a:t>
            </a:r>
            <a:endParaRPr lang="en-US" dirty="0"/>
          </a:p>
        </p:txBody>
      </p:sp>
    </p:spTree>
    <p:extLst>
      <p:ext uri="{BB962C8B-B14F-4D97-AF65-F5344CB8AC3E}">
        <p14:creationId xmlns:p14="http://schemas.microsoft.com/office/powerpoint/2010/main" val="19958229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Anubis P. Hughes</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30337" r="-30337"/>
          <a:stretch>
            <a:fillRect/>
          </a:stretch>
        </p:blipFill>
        <p:spPr>
          <a:xfrm>
            <a:off x="457200" y="1146175"/>
            <a:ext cx="8229600" cy="5481638"/>
          </a:xfrm>
        </p:spPr>
      </p:pic>
    </p:spTree>
    <p:extLst>
      <p:ext uri="{BB962C8B-B14F-4D97-AF65-F5344CB8AC3E}">
        <p14:creationId xmlns:p14="http://schemas.microsoft.com/office/powerpoint/2010/main" val="35570786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Humans and Deities</a:t>
            </a:r>
            <a:endParaRPr lang="en-US" b="1" dirty="0">
              <a:solidFill>
                <a:srgbClr val="FF0000"/>
              </a:solidFill>
            </a:endParaRPr>
          </a:p>
        </p:txBody>
      </p:sp>
      <p:sp>
        <p:nvSpPr>
          <p:cNvPr id="3" name="Content Placeholder 2"/>
          <p:cNvSpPr>
            <a:spLocks noGrp="1"/>
          </p:cNvSpPr>
          <p:nvPr>
            <p:ph idx="1"/>
          </p:nvPr>
        </p:nvSpPr>
        <p:spPr/>
        <p:txBody>
          <a:bodyPr/>
          <a:lstStyle/>
          <a:p>
            <a:r>
              <a:rPr lang="en-US" b="1" i="1" dirty="0" smtClean="0">
                <a:solidFill>
                  <a:srgbClr val="FF0000"/>
                </a:solidFill>
              </a:rPr>
              <a:t>Weltanschauung</a:t>
            </a:r>
            <a:r>
              <a:rPr lang="en-US" dirty="0" smtClean="0">
                <a:solidFill>
                  <a:schemeClr val="tx1">
                    <a:lumMod val="95000"/>
                    <a:lumOff val="5000"/>
                  </a:schemeClr>
                </a:solidFill>
              </a:rPr>
              <a:t> – world view of a people or civilization</a:t>
            </a:r>
          </a:p>
          <a:p>
            <a:r>
              <a:rPr lang="en-US" dirty="0" smtClean="0">
                <a:solidFill>
                  <a:schemeClr val="tx1">
                    <a:lumMod val="95000"/>
                    <a:lumOff val="5000"/>
                  </a:schemeClr>
                </a:solidFill>
              </a:rPr>
              <a:t>Varies by 1) time, 2) location, 3) status</a:t>
            </a:r>
          </a:p>
          <a:p>
            <a:r>
              <a:rPr lang="en-US" dirty="0" smtClean="0">
                <a:solidFill>
                  <a:schemeClr val="tx1">
                    <a:lumMod val="95000"/>
                    <a:lumOff val="5000"/>
                  </a:schemeClr>
                </a:solidFill>
              </a:rPr>
              <a:t>Mythology greatly helps in determining Weltanschauung</a:t>
            </a:r>
          </a:p>
          <a:p>
            <a:r>
              <a:rPr lang="en-US" dirty="0" smtClean="0">
                <a:solidFill>
                  <a:schemeClr val="tx1">
                    <a:lumMod val="95000"/>
                    <a:lumOff val="5000"/>
                  </a:schemeClr>
                </a:solidFill>
              </a:rPr>
              <a:t>Sumerians had a depressing one, Egyptians a happy one</a:t>
            </a:r>
          </a:p>
          <a:p>
            <a:r>
              <a:rPr lang="en-US" dirty="0" smtClean="0">
                <a:solidFill>
                  <a:schemeClr val="tx1">
                    <a:lumMod val="95000"/>
                    <a:lumOff val="5000"/>
                  </a:schemeClr>
                </a:solidFill>
              </a:rPr>
              <a:t>What is the purpose of life?</a:t>
            </a:r>
          </a:p>
          <a:p>
            <a:r>
              <a:rPr lang="en-US" dirty="0" smtClean="0">
                <a:solidFill>
                  <a:schemeClr val="tx1">
                    <a:lumMod val="95000"/>
                    <a:lumOff val="5000"/>
                  </a:schemeClr>
                </a:solidFill>
              </a:rPr>
              <a:t>Do the deities care about human beings?</a:t>
            </a:r>
          </a:p>
          <a:p>
            <a:r>
              <a:rPr lang="en-US" dirty="0" smtClean="0">
                <a:solidFill>
                  <a:schemeClr val="tx1">
                    <a:lumMod val="95000"/>
                    <a:lumOff val="5000"/>
                  </a:schemeClr>
                </a:solidFill>
              </a:rPr>
              <a:t>Do the deities practice cultural competence?</a:t>
            </a:r>
          </a:p>
          <a:p>
            <a:r>
              <a:rPr lang="en-US" dirty="0" smtClean="0">
                <a:solidFill>
                  <a:schemeClr val="tx1">
                    <a:lumMod val="95000"/>
                    <a:lumOff val="5000"/>
                  </a:schemeClr>
                </a:solidFill>
              </a:rPr>
              <a:t>Do the deities practice ethical leadership?</a:t>
            </a:r>
          </a:p>
          <a:p>
            <a:r>
              <a:rPr lang="en-US" dirty="0" smtClean="0">
                <a:solidFill>
                  <a:schemeClr val="tx1">
                    <a:lumMod val="95000"/>
                    <a:lumOff val="5000"/>
                  </a:schemeClr>
                </a:solidFill>
              </a:rPr>
              <a:t>Do the deities practice community engagement?</a:t>
            </a:r>
          </a:p>
          <a:p>
            <a:pPr marL="0" indent="0">
              <a:buNone/>
            </a:pP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22152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Ancient deities</a:t>
            </a:r>
            <a:endParaRPr lang="en-US" dirty="0"/>
          </a:p>
        </p:txBody>
      </p:sp>
      <p:sp>
        <p:nvSpPr>
          <p:cNvPr id="3" name="Content Placeholder 2"/>
          <p:cNvSpPr>
            <a:spLocks noGrp="1"/>
          </p:cNvSpPr>
          <p:nvPr>
            <p:ph idx="1"/>
          </p:nvPr>
        </p:nvSpPr>
        <p:spPr/>
        <p:txBody>
          <a:bodyPr/>
          <a:lstStyle/>
          <a:p>
            <a:r>
              <a:rPr lang="en-US" dirty="0" smtClean="0"/>
              <a:t>Deity = preferable term for “god” or “goddess”</a:t>
            </a:r>
          </a:p>
          <a:p>
            <a:r>
              <a:rPr lang="en-US" dirty="0" smtClean="0">
                <a:solidFill>
                  <a:srgbClr val="FF0000"/>
                </a:solidFill>
              </a:rPr>
              <a:t>Animistic</a:t>
            </a:r>
            <a:r>
              <a:rPr lang="en-US" dirty="0" smtClean="0"/>
              <a:t> vs. </a:t>
            </a:r>
            <a:r>
              <a:rPr lang="en-US" dirty="0" smtClean="0">
                <a:solidFill>
                  <a:srgbClr val="FF0000"/>
                </a:solidFill>
              </a:rPr>
              <a:t>anthropomorphic</a:t>
            </a:r>
            <a:r>
              <a:rPr lang="en-US" dirty="0" smtClean="0"/>
              <a:t> vs. theriomorphic</a:t>
            </a:r>
          </a:p>
          <a:p>
            <a:r>
              <a:rPr lang="en-US" dirty="0" err="1" smtClean="0">
                <a:solidFill>
                  <a:srgbClr val="FF0000"/>
                </a:solidFill>
              </a:rPr>
              <a:t>Anu</a:t>
            </a:r>
            <a:r>
              <a:rPr lang="en-US" dirty="0" smtClean="0"/>
              <a:t> of the firmament: </a:t>
            </a:r>
            <a:r>
              <a:rPr lang="en-US" dirty="0" smtClean="0">
                <a:solidFill>
                  <a:srgbClr val="FF0000"/>
                </a:solidFill>
              </a:rPr>
              <a:t>animistic</a:t>
            </a:r>
            <a:r>
              <a:rPr lang="en-US" dirty="0" smtClean="0"/>
              <a:t>: basically just there</a:t>
            </a:r>
          </a:p>
          <a:p>
            <a:r>
              <a:rPr lang="en-US" dirty="0" smtClean="0">
                <a:solidFill>
                  <a:srgbClr val="FF0000"/>
                </a:solidFill>
              </a:rPr>
              <a:t>Anthropomorphic</a:t>
            </a:r>
            <a:r>
              <a:rPr lang="en-US" dirty="0" smtClean="0"/>
              <a:t> = human appearance and personality</a:t>
            </a:r>
          </a:p>
          <a:p>
            <a:r>
              <a:rPr lang="en-US" dirty="0" smtClean="0">
                <a:solidFill>
                  <a:srgbClr val="FF0000"/>
                </a:solidFill>
              </a:rPr>
              <a:t>Ishtar</a:t>
            </a:r>
            <a:r>
              <a:rPr lang="en-US" dirty="0" smtClean="0"/>
              <a:t> is a good example: strong personality</a:t>
            </a:r>
          </a:p>
          <a:p>
            <a:r>
              <a:rPr lang="en-US" dirty="0" smtClean="0"/>
              <a:t>Can be human-like to a fault</a:t>
            </a:r>
          </a:p>
          <a:p>
            <a:r>
              <a:rPr lang="en-US" dirty="0" smtClean="0"/>
              <a:t>Behavior of anthropomorphic deities = good cultural indicator</a:t>
            </a:r>
          </a:p>
          <a:p>
            <a:r>
              <a:rPr lang="en-US" dirty="0" smtClean="0"/>
              <a:t>Different cultures’ deities behave very differently</a:t>
            </a:r>
            <a:endParaRPr lang="en-US" dirty="0"/>
          </a:p>
        </p:txBody>
      </p:sp>
    </p:spTree>
    <p:extLst>
      <p:ext uri="{BB962C8B-B14F-4D97-AF65-F5344CB8AC3E}">
        <p14:creationId xmlns:p14="http://schemas.microsoft.com/office/powerpoint/2010/main" val="421948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 our protagonist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I will proclaim </a:t>
            </a:r>
            <a:r>
              <a:rPr lang="en-US" dirty="0"/>
              <a:t>to the world </a:t>
            </a:r>
            <a:r>
              <a:rPr lang="en-US" dirty="0" smtClean="0"/>
              <a:t>the </a:t>
            </a:r>
            <a:r>
              <a:rPr lang="en-US" dirty="0"/>
              <a:t>deeds </a:t>
            </a:r>
            <a:r>
              <a:rPr lang="en-US" dirty="0" smtClean="0"/>
              <a:t>of Gilgamesh</a:t>
            </a:r>
            <a:r>
              <a:rPr lang="en-US" dirty="0"/>
              <a:t>. This was the man to whom all things were known</a:t>
            </a:r>
            <a:r>
              <a:rPr lang="en-US" dirty="0" smtClean="0"/>
              <a:t>; this was </a:t>
            </a:r>
            <a:r>
              <a:rPr lang="en-US" dirty="0"/>
              <a:t>the king who knew the countries of the world. He was wise, he saw mysteries and knew secret things, he </a:t>
            </a:r>
            <a:r>
              <a:rPr lang="en-US" dirty="0" smtClean="0"/>
              <a:t>brought </a:t>
            </a:r>
            <a:r>
              <a:rPr lang="en-US" dirty="0"/>
              <a:t>us a tale of the days before the flood. He went on a long </a:t>
            </a:r>
            <a:r>
              <a:rPr lang="en-US" dirty="0" smtClean="0"/>
              <a:t>journey, </a:t>
            </a:r>
            <a:r>
              <a:rPr lang="en-US" dirty="0"/>
              <a:t>was weary, </a:t>
            </a:r>
            <a:r>
              <a:rPr lang="en-US" dirty="0" smtClean="0"/>
              <a:t>worn out </a:t>
            </a:r>
            <a:r>
              <a:rPr lang="en-US" dirty="0"/>
              <a:t>with </a:t>
            </a:r>
            <a:r>
              <a:rPr lang="en-US" dirty="0" smtClean="0"/>
              <a:t>labor</a:t>
            </a:r>
            <a:r>
              <a:rPr lang="en-US" dirty="0"/>
              <a:t>, </a:t>
            </a:r>
            <a:r>
              <a:rPr lang="en-US" dirty="0" smtClean="0"/>
              <a:t>returning </a:t>
            </a:r>
            <a:r>
              <a:rPr lang="en-US" dirty="0"/>
              <a:t>he rested, he engraved on a stone the whole </a:t>
            </a:r>
            <a:r>
              <a:rPr lang="en-US" dirty="0" smtClean="0"/>
              <a:t>story.</a:t>
            </a:r>
            <a:endParaRPr lang="en-US" dirty="0"/>
          </a:p>
          <a:p>
            <a:pPr marL="0" indent="0">
              <a:buNone/>
            </a:pPr>
            <a:r>
              <a:rPr lang="en-US" dirty="0" smtClean="0"/>
              <a:t>	When </a:t>
            </a:r>
            <a:r>
              <a:rPr lang="en-US" dirty="0"/>
              <a:t>the gods created Gilgamesh they gave him a perfect body. Shamash the glorious sun endowed him with </a:t>
            </a:r>
            <a:r>
              <a:rPr lang="en-US" dirty="0" smtClean="0"/>
              <a:t>beauty</a:t>
            </a:r>
            <a:r>
              <a:rPr lang="en-US" dirty="0"/>
              <a:t>, </a:t>
            </a:r>
            <a:r>
              <a:rPr lang="en-US" dirty="0" smtClean="0"/>
              <a:t> Adad </a:t>
            </a:r>
            <a:r>
              <a:rPr lang="en-US" dirty="0"/>
              <a:t>the god of the storm endowed him with </a:t>
            </a:r>
            <a:r>
              <a:rPr lang="en-US" dirty="0" smtClean="0"/>
              <a:t>courage</a:t>
            </a:r>
            <a:r>
              <a:rPr lang="en-US" dirty="0"/>
              <a:t>, the great gods made his beauty perfect, surpassing all </a:t>
            </a:r>
            <a:r>
              <a:rPr lang="en-US" dirty="0" smtClean="0"/>
              <a:t>others</a:t>
            </a:r>
            <a:r>
              <a:rPr lang="en-US" dirty="0"/>
              <a:t>, terrifying like a great wild bull. Two thirds they made him god and one third </a:t>
            </a:r>
            <a:r>
              <a:rPr lang="en-US" dirty="0" smtClean="0"/>
              <a:t>man.</a:t>
            </a:r>
            <a:endParaRPr lang="en-US" dirty="0"/>
          </a:p>
          <a:p>
            <a:pPr marL="0" indent="0">
              <a:buNone/>
            </a:pPr>
            <a:r>
              <a:rPr lang="en-US" dirty="0" smtClean="0"/>
              <a:t>	In </a:t>
            </a:r>
            <a:r>
              <a:rPr lang="en-US" dirty="0" err="1"/>
              <a:t>Uruk</a:t>
            </a:r>
            <a:r>
              <a:rPr lang="en-US" dirty="0"/>
              <a:t> he built walls, a great rampart, and the temple of blessed </a:t>
            </a:r>
            <a:r>
              <a:rPr lang="en-US" dirty="0" err="1"/>
              <a:t>Eanna</a:t>
            </a:r>
            <a:r>
              <a:rPr lang="en-US" dirty="0"/>
              <a:t> for the god of the firmament </a:t>
            </a:r>
            <a:r>
              <a:rPr lang="en-US" dirty="0" err="1"/>
              <a:t>Anu</a:t>
            </a:r>
            <a:r>
              <a:rPr lang="en-US" dirty="0" smtClean="0"/>
              <a:t>, and for </a:t>
            </a:r>
            <a:r>
              <a:rPr lang="en-US" dirty="0"/>
              <a:t>Ishtar the goddess of love.</a:t>
            </a:r>
          </a:p>
          <a:p>
            <a:pPr marL="0" indent="0">
              <a:buNone/>
            </a:pPr>
            <a:endParaRPr lang="en-US" dirty="0"/>
          </a:p>
        </p:txBody>
      </p:sp>
    </p:spTree>
    <p:extLst>
      <p:ext uri="{BB962C8B-B14F-4D97-AF65-F5344CB8AC3E}">
        <p14:creationId xmlns:p14="http://schemas.microsoft.com/office/powerpoint/2010/main" val="3690485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46037</TotalTime>
  <Words>7703</Words>
  <Application>Microsoft Macintosh PowerPoint</Application>
  <PresentationFormat>On-screen Show (4:3)</PresentationFormat>
  <Paragraphs>318</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The Gilgamesh Epic</vt:lpstr>
      <vt:lpstr>Land Between The Rivers</vt:lpstr>
      <vt:lpstr>The MESOPOTAMIANS!!!</vt:lpstr>
      <vt:lpstr>Weltanschauung</vt:lpstr>
      <vt:lpstr>Uruk, ca. 3000 BC</vt:lpstr>
      <vt:lpstr>50,000-80,000 Inhabitants</vt:lpstr>
      <vt:lpstr>Mesopotamian Deities</vt:lpstr>
      <vt:lpstr>Ancient deities</vt:lpstr>
      <vt:lpstr>Meet our protagonist</vt:lpstr>
      <vt:lpstr>Gilgamesh’s Poll Results</vt:lpstr>
      <vt:lpstr>Passion for Public Affairs</vt:lpstr>
      <vt:lpstr>Alter Ego = Second Self</vt:lpstr>
      <vt:lpstr>Enkidu?</vt:lpstr>
      <vt:lpstr>Nature versus culture</vt:lpstr>
      <vt:lpstr>The trapper is horrified</vt:lpstr>
      <vt:lpstr>The trapper gets some advice</vt:lpstr>
      <vt:lpstr>Seduction, Sumerian Style</vt:lpstr>
      <vt:lpstr>Gilgamesh’s Second Dream</vt:lpstr>
      <vt:lpstr>Holding each other like bvlls</vt:lpstr>
      <vt:lpstr>A New Bromance</vt:lpstr>
      <vt:lpstr>Gilgamesh seeks kleos (1)</vt:lpstr>
      <vt:lpstr>Gilgamesh seeks kleos (II)</vt:lpstr>
      <vt:lpstr>Land of the Living – Why?</vt:lpstr>
      <vt:lpstr>Acquiring Weapons</vt:lpstr>
      <vt:lpstr>The Axe “Might of Heroes”</vt:lpstr>
      <vt:lpstr>Ninsun’s Lament</vt:lpstr>
      <vt:lpstr>The Counselors of Uruk</vt:lpstr>
      <vt:lpstr>A Liminal Experience</vt:lpstr>
      <vt:lpstr>TOPOLOGY of the Katabasis</vt:lpstr>
      <vt:lpstr>Gilgamesh’s First Dream</vt:lpstr>
      <vt:lpstr>Enkidu becomes afraid</vt:lpstr>
      <vt:lpstr>Gilgamesh and Enkidu</vt:lpstr>
      <vt:lpstr>Let the fray begin</vt:lpstr>
      <vt:lpstr>The Death of Humbaba</vt:lpstr>
      <vt:lpstr>HUMBABA</vt:lpstr>
      <vt:lpstr>Katabasis #1</vt:lpstr>
      <vt:lpstr>Results of Katabasis #1</vt:lpstr>
      <vt:lpstr>Ishtar/Inanna</vt:lpstr>
      <vt:lpstr>Ishtar comes on to Gilgamesh</vt:lpstr>
      <vt:lpstr>Gilgamesh Disses Ishtar</vt:lpstr>
      <vt:lpstr>Ishtar complains to Daddy</vt:lpstr>
      <vt:lpstr>Enkidu’s Very Bad Career Move</vt:lpstr>
      <vt:lpstr>Inanna and the Bvll of Heaven</vt:lpstr>
      <vt:lpstr>A Very Bad Dream</vt:lpstr>
      <vt:lpstr>Katabasis #2</vt:lpstr>
      <vt:lpstr>Looking for Answers</vt:lpstr>
      <vt:lpstr>Enkidu Curses Shamhat</vt:lpstr>
      <vt:lpstr>Shamash corrects Enkidu</vt:lpstr>
      <vt:lpstr>Another Very Bad Dream</vt:lpstr>
      <vt:lpstr>The Death of Enkidu</vt:lpstr>
      <vt:lpstr>The Death of Enkidu</vt:lpstr>
      <vt:lpstr>Elisabeth Kübler-Ross’s stages of grief</vt:lpstr>
      <vt:lpstr>Dilmun</vt:lpstr>
      <vt:lpstr>TOPOLOGY of the Katabasis</vt:lpstr>
      <vt:lpstr>The Man-Scorpion at Mt. Mashu</vt:lpstr>
      <vt:lpstr>Siduri</vt:lpstr>
      <vt:lpstr>Siduri Meets Gilgamesh</vt:lpstr>
      <vt:lpstr>Gilgamesh to Siduri</vt:lpstr>
      <vt:lpstr>Carpe Diem</vt:lpstr>
      <vt:lpstr>Utnapishtim and the Flood</vt:lpstr>
      <vt:lpstr>Sumerian &amp; Hebrew Floods</vt:lpstr>
      <vt:lpstr>Utnapishtim’s Dream</vt:lpstr>
      <vt:lpstr>The Great Flood</vt:lpstr>
      <vt:lpstr>Utnapishtim explains</vt:lpstr>
      <vt:lpstr>Enki (Ea) berates Enlil</vt:lpstr>
      <vt:lpstr>Mr. &amp; Mrs. Utnapishtim</vt:lpstr>
      <vt:lpstr>Mr. and Mrs. Utnapishtim</vt:lpstr>
      <vt:lpstr>Gilgamesh’s Epic Fail</vt:lpstr>
      <vt:lpstr>The Old Men Are Young Again</vt:lpstr>
      <vt:lpstr>Passion for Public Affairs</vt:lpstr>
      <vt:lpstr>TOPOLOGY of the Katabasis</vt:lpstr>
      <vt:lpstr>Egyptian Afterlife</vt:lpstr>
      <vt:lpstr>Egyptian Afterlife</vt:lpstr>
      <vt:lpstr>Anubis P. Hughes</vt:lpstr>
      <vt:lpstr>Humans and Deities</vt:lpstr>
    </vt:vector>
  </TitlesOfParts>
  <Company>Aortive Bvlls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Gilgamesh Epic</dc:title>
  <dc:creator>R Xemblinosky</dc:creator>
  <cp:lastModifiedBy>Bufford Hatchett</cp:lastModifiedBy>
  <cp:revision>111</cp:revision>
  <cp:lastPrinted>2015-01-26T17:00:06Z</cp:lastPrinted>
  <dcterms:created xsi:type="dcterms:W3CDTF">2013-08-22T13:45:21Z</dcterms:created>
  <dcterms:modified xsi:type="dcterms:W3CDTF">2018-01-30T16:40:54Z</dcterms:modified>
</cp:coreProperties>
</file>