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70"/>
  </p:notesMasterIdLst>
  <p:sldIdLst>
    <p:sldId id="256" r:id="rId2"/>
    <p:sldId id="283" r:id="rId3"/>
    <p:sldId id="287" r:id="rId4"/>
    <p:sldId id="284" r:id="rId5"/>
    <p:sldId id="302" r:id="rId6"/>
    <p:sldId id="301" r:id="rId7"/>
    <p:sldId id="257" r:id="rId8"/>
    <p:sldId id="258" r:id="rId9"/>
    <p:sldId id="259" r:id="rId10"/>
    <p:sldId id="260" r:id="rId11"/>
    <p:sldId id="278" r:id="rId12"/>
    <p:sldId id="280" r:id="rId13"/>
    <p:sldId id="292" r:id="rId14"/>
    <p:sldId id="318" r:id="rId15"/>
    <p:sldId id="321" r:id="rId16"/>
    <p:sldId id="319" r:id="rId17"/>
    <p:sldId id="320" r:id="rId18"/>
    <p:sldId id="279" r:id="rId19"/>
    <p:sldId id="281" r:id="rId20"/>
    <p:sldId id="282" r:id="rId21"/>
    <p:sldId id="261" r:id="rId22"/>
    <p:sldId id="263" r:id="rId23"/>
    <p:sldId id="327" r:id="rId24"/>
    <p:sldId id="264" r:id="rId25"/>
    <p:sldId id="267" r:id="rId26"/>
    <p:sldId id="289" r:id="rId27"/>
    <p:sldId id="275" r:id="rId28"/>
    <p:sldId id="268" r:id="rId29"/>
    <p:sldId id="322" r:id="rId30"/>
    <p:sldId id="266" r:id="rId31"/>
    <p:sldId id="328" r:id="rId32"/>
    <p:sldId id="276" r:id="rId33"/>
    <p:sldId id="265" r:id="rId34"/>
    <p:sldId id="323" r:id="rId35"/>
    <p:sldId id="262" r:id="rId36"/>
    <p:sldId id="277" r:id="rId37"/>
    <p:sldId id="271" r:id="rId38"/>
    <p:sldId id="324" r:id="rId39"/>
    <p:sldId id="270" r:id="rId40"/>
    <p:sldId id="325" r:id="rId41"/>
    <p:sldId id="293" r:id="rId42"/>
    <p:sldId id="326" r:id="rId43"/>
    <p:sldId id="303" r:id="rId44"/>
    <p:sldId id="304" r:id="rId45"/>
    <p:sldId id="305" r:id="rId46"/>
    <p:sldId id="307" r:id="rId47"/>
    <p:sldId id="306" r:id="rId48"/>
    <p:sldId id="290" r:id="rId49"/>
    <p:sldId id="308" r:id="rId50"/>
    <p:sldId id="309" r:id="rId51"/>
    <p:sldId id="315" r:id="rId52"/>
    <p:sldId id="294" r:id="rId53"/>
    <p:sldId id="310" r:id="rId54"/>
    <p:sldId id="295" r:id="rId55"/>
    <p:sldId id="311" r:id="rId56"/>
    <p:sldId id="312" r:id="rId57"/>
    <p:sldId id="314" r:id="rId58"/>
    <p:sldId id="313" r:id="rId59"/>
    <p:sldId id="273" r:id="rId60"/>
    <p:sldId id="285" r:id="rId61"/>
    <p:sldId id="286" r:id="rId62"/>
    <p:sldId id="291" r:id="rId63"/>
    <p:sldId id="300" r:id="rId64"/>
    <p:sldId id="297" r:id="rId65"/>
    <p:sldId id="299" r:id="rId66"/>
    <p:sldId id="298" r:id="rId67"/>
    <p:sldId id="316" r:id="rId68"/>
    <p:sldId id="296"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4" autoAdjust="0"/>
    <p:restoredTop sz="94660"/>
  </p:normalViewPr>
  <p:slideViewPr>
    <p:cSldViewPr snapToGrid="0" snapToObjects="1">
      <p:cViewPr varScale="1">
        <p:scale>
          <a:sx n="84" d="100"/>
          <a:sy n="84" d="100"/>
        </p:scale>
        <p:origin x="-12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BC6ABE-E107-0C40-9BD2-6BDB4DD347E6}" type="datetimeFigureOut">
              <a:rPr lang="en-US" smtClean="0"/>
              <a:t>4/10/18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1A7A00-9675-6E4B-90A7-E0A4E32227B3}" type="slidenum">
              <a:rPr lang="en-US" smtClean="0"/>
              <a:t>‹#›</a:t>
            </a:fld>
            <a:endParaRPr lang="en-US"/>
          </a:p>
        </p:txBody>
      </p:sp>
    </p:spTree>
    <p:extLst>
      <p:ext uri="{BB962C8B-B14F-4D97-AF65-F5344CB8AC3E}">
        <p14:creationId xmlns:p14="http://schemas.microsoft.com/office/powerpoint/2010/main" val="37404874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A7A00-9675-6E4B-90A7-E0A4E32227B3}" type="slidenum">
              <a:rPr lang="en-US" smtClean="0"/>
              <a:t>12</a:t>
            </a:fld>
            <a:endParaRPr lang="en-US"/>
          </a:p>
        </p:txBody>
      </p:sp>
    </p:spTree>
    <p:extLst>
      <p:ext uri="{BB962C8B-B14F-4D97-AF65-F5344CB8AC3E}">
        <p14:creationId xmlns:p14="http://schemas.microsoft.com/office/powerpoint/2010/main" val="227212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2461A-250E-4A29-9E9B-599CA3838FA1}" type="datetime1">
              <a:rPr lang="en-US" smtClean="0"/>
              <a:pPr/>
              <a:t>4/10/18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336762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86463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93663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02088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4/10/18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760280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4/10/18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343905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71BB6-685D-4518-8FAD-1882B9671546}" type="datetime1">
              <a:rPr lang="en-US" smtClean="0"/>
              <a:pPr/>
              <a:t>4/10/18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90064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4/10/18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686444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3242C-D747-4ADD-80D8-99421268E3A8}" type="datetime1">
              <a:rPr lang="en-US" smtClean="0"/>
              <a:pPr/>
              <a:t>4/10/18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3578996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4/10/18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23261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4/10/18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extLst>
      <p:ext uri="{BB962C8B-B14F-4D97-AF65-F5344CB8AC3E}">
        <p14:creationId xmlns:p14="http://schemas.microsoft.com/office/powerpoint/2010/main" val="18689921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3242C-D747-4ADD-80D8-99421268E3A8}" type="datetime1">
              <a:rPr lang="en-US" smtClean="0"/>
              <a:pPr/>
              <a:t>4/10/18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304752041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la.bc.ca/~johnstoi/aristophanes/frogs.htm%23notetwentyfiv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la.bc.ca/~johnstoi/aristophanes/frogs.htm%23note50"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smtClean="0"/>
              <a:t>THE FROGS</a:t>
            </a:r>
            <a:endParaRPr lang="en-US" sz="5400" b="1" dirty="0"/>
          </a:p>
        </p:txBody>
      </p:sp>
      <p:sp>
        <p:nvSpPr>
          <p:cNvPr id="3" name="Subtitle 2"/>
          <p:cNvSpPr>
            <a:spLocks noGrp="1"/>
          </p:cNvSpPr>
          <p:nvPr>
            <p:ph type="subTitle" idx="1"/>
          </p:nvPr>
        </p:nvSpPr>
        <p:spPr>
          <a:xfrm>
            <a:off x="1371600" y="3428999"/>
            <a:ext cx="6400800" cy="1725505"/>
          </a:xfrm>
        </p:spPr>
        <p:txBody>
          <a:bodyPr/>
          <a:lstStyle/>
          <a:p>
            <a:r>
              <a:rPr lang="en-US" dirty="0" smtClean="0"/>
              <a:t>A Public Affairs </a:t>
            </a:r>
            <a:r>
              <a:rPr lang="en-US" dirty="0" err="1" smtClean="0"/>
              <a:t>katabasis</a:t>
            </a:r>
            <a:r>
              <a:rPr lang="en-US" dirty="0" smtClean="0"/>
              <a:t> by</a:t>
            </a:r>
          </a:p>
          <a:p>
            <a:r>
              <a:rPr lang="en-US" sz="4000" dirty="0" smtClean="0">
                <a:latin typeface="+mj-lt"/>
              </a:rPr>
              <a:t>ARISTOPHANES</a:t>
            </a:r>
            <a:endParaRPr lang="en-US" sz="4000" i="0" dirty="0">
              <a:latin typeface="+mj-lt"/>
            </a:endParaRPr>
          </a:p>
        </p:txBody>
      </p:sp>
    </p:spTree>
    <p:extLst>
      <p:ext uri="{BB962C8B-B14F-4D97-AF65-F5344CB8AC3E}">
        <p14:creationId xmlns:p14="http://schemas.microsoft.com/office/powerpoint/2010/main" val="2365600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The humanities cannot be explored through scholarship alone. Sometimes the Humanities have to be sung, or danced, or painted or sculpted – or some combination of the above. We will see that Athens does not so much need a professor as it needs a tragic playwright who can give the Athenian people the spiritual strength they will need for the exceedingly difficult times in Athens’s immediate future. Even Aristophanes himself can’t find much to laugh about in that picture.</a:t>
            </a:r>
            <a:endParaRPr lang="en-US" dirty="0"/>
          </a:p>
        </p:txBody>
      </p:sp>
    </p:spTree>
    <p:extLst>
      <p:ext uri="{BB962C8B-B14F-4D97-AF65-F5344CB8AC3E}">
        <p14:creationId xmlns:p14="http://schemas.microsoft.com/office/powerpoint/2010/main" val="140588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GREEK THEATER</a:t>
            </a:r>
            <a:endParaRPr lang="en-US" dirty="0"/>
          </a:p>
        </p:txBody>
      </p:sp>
      <p:pic>
        <p:nvPicPr>
          <p:cNvPr id="4" name="Content Placeholder 3"/>
          <p:cNvPicPr>
            <a:picLocks noGrp="1" noChangeAspect="1"/>
          </p:cNvPicPr>
          <p:nvPr>
            <p:ph idx="1"/>
          </p:nvPr>
        </p:nvPicPr>
        <p:blipFill>
          <a:blip r:embed="rId2"/>
          <a:srcRect l="7352" r="7352"/>
          <a:stretch>
            <a:fillRect/>
          </a:stretch>
        </p:blipFill>
        <p:spPr/>
      </p:pic>
    </p:spTree>
    <p:extLst>
      <p:ext uri="{BB962C8B-B14F-4D97-AF65-F5344CB8AC3E}">
        <p14:creationId xmlns:p14="http://schemas.microsoft.com/office/powerpoint/2010/main" val="2237856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OF DRAMA</a:t>
            </a:r>
            <a:endParaRPr lang="en-US" dirty="0"/>
          </a:p>
        </p:txBody>
      </p:sp>
      <p:sp>
        <p:nvSpPr>
          <p:cNvPr id="3" name="Content Placeholder 2"/>
          <p:cNvSpPr>
            <a:spLocks noGrp="1"/>
          </p:cNvSpPr>
          <p:nvPr>
            <p:ph idx="1"/>
          </p:nvPr>
        </p:nvSpPr>
        <p:spPr/>
        <p:txBody>
          <a:bodyPr>
            <a:normAutofit/>
          </a:bodyPr>
          <a:lstStyle/>
          <a:p>
            <a:pPr indent="0">
              <a:buNone/>
            </a:pPr>
            <a:r>
              <a:rPr lang="en-US" dirty="0" smtClean="0"/>
              <a:t>The ancient Greeks hardly invented drama. But their version grew out of performing choral odes, or comedic improvisation at an Athenian spring festival called the </a:t>
            </a:r>
            <a:r>
              <a:rPr lang="en-US" dirty="0" err="1" smtClean="0"/>
              <a:t>Dionysia</a:t>
            </a:r>
            <a:r>
              <a:rPr lang="en-US" dirty="0" smtClean="0"/>
              <a:t>, held to honor Dionysus, the god of wine and festivity (and fertility). </a:t>
            </a:r>
            <a:endParaRPr lang="en-US" dirty="0"/>
          </a:p>
        </p:txBody>
      </p:sp>
    </p:spTree>
    <p:extLst>
      <p:ext uri="{BB962C8B-B14F-4D97-AF65-F5344CB8AC3E}">
        <p14:creationId xmlns:p14="http://schemas.microsoft.com/office/powerpoint/2010/main" val="1454199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20000"/>
                    <a:lumOff val="80000"/>
                  </a:schemeClr>
                </a:solidFill>
              </a:rPr>
              <a:t>Baby Dionysus</a:t>
            </a:r>
            <a:endParaRPr lang="en-US" dirty="0">
              <a:solidFill>
                <a:schemeClr val="accent4">
                  <a:lumMod val="20000"/>
                  <a:lumOff val="80000"/>
                </a:schemeClr>
              </a:solidFill>
            </a:endParaRPr>
          </a:p>
        </p:txBody>
      </p:sp>
      <p:pic>
        <p:nvPicPr>
          <p:cNvPr id="4" name="Picture 4" descr="bacchus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784" y="1417638"/>
            <a:ext cx="393512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91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20000"/>
                    <a:lumOff val="80000"/>
                  </a:schemeClr>
                </a:solidFill>
              </a:rPr>
              <a:t>Adult Dionysus</a:t>
            </a:r>
            <a:endParaRPr lang="en-US" dirty="0">
              <a:solidFill>
                <a:schemeClr val="accent4">
                  <a:lumMod val="20000"/>
                  <a:lumOff val="8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8533" y="1532922"/>
            <a:ext cx="5548083" cy="50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603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Dionysus</a:t>
            </a:r>
            <a:endParaRPr lang="en-US" dirty="0"/>
          </a:p>
        </p:txBody>
      </p:sp>
      <p:sp>
        <p:nvSpPr>
          <p:cNvPr id="3" name="Content Placeholder 2"/>
          <p:cNvSpPr>
            <a:spLocks noGrp="1"/>
          </p:cNvSpPr>
          <p:nvPr>
            <p:ph idx="1"/>
          </p:nvPr>
        </p:nvSpPr>
        <p:spPr/>
        <p:txBody>
          <a:bodyPr/>
          <a:lstStyle/>
          <a:p>
            <a:r>
              <a:rPr lang="en-US" dirty="0" smtClean="0"/>
              <a:t>Birth from Zeus’s thigh after </a:t>
            </a:r>
            <a:r>
              <a:rPr lang="en-US" dirty="0" err="1" smtClean="0"/>
              <a:t>Semele’s</a:t>
            </a:r>
            <a:r>
              <a:rPr lang="en-US" dirty="0" smtClean="0"/>
              <a:t> unfortunate death</a:t>
            </a:r>
          </a:p>
          <a:p>
            <a:r>
              <a:rPr lang="en-US" dirty="0" smtClean="0"/>
              <a:t>Raised by magical goat named </a:t>
            </a:r>
            <a:r>
              <a:rPr lang="en-US" dirty="0" err="1" smtClean="0"/>
              <a:t>Amalthea</a:t>
            </a:r>
            <a:endParaRPr lang="en-US" dirty="0" smtClean="0"/>
          </a:p>
          <a:p>
            <a:r>
              <a:rPr lang="en-US" dirty="0" smtClean="0"/>
              <a:t>Parties with nymphs (nymphomania)</a:t>
            </a:r>
          </a:p>
          <a:p>
            <a:r>
              <a:rPr lang="en-US" dirty="0" smtClean="0"/>
              <a:t>Parties with satyrs (satyriasis)</a:t>
            </a:r>
          </a:p>
          <a:p>
            <a:r>
              <a:rPr lang="en-US" dirty="0" smtClean="0"/>
              <a:t>Drinking buddies: Pan, </a:t>
            </a:r>
            <a:r>
              <a:rPr lang="en-US" dirty="0" err="1" smtClean="0"/>
              <a:t>Silenus</a:t>
            </a:r>
            <a:endParaRPr lang="en-US" dirty="0" smtClean="0"/>
          </a:p>
          <a:p>
            <a:r>
              <a:rPr lang="en-US" dirty="0" smtClean="0"/>
              <a:t>Externalization of the power of wine</a:t>
            </a:r>
          </a:p>
          <a:p>
            <a:r>
              <a:rPr lang="en-US" dirty="0" smtClean="0"/>
              <a:t>Fertility god with his own spring festival</a:t>
            </a:r>
          </a:p>
          <a:p>
            <a:r>
              <a:rPr lang="en-US" dirty="0"/>
              <a:t>Has his own mystery religion, in which he is a BAMF</a:t>
            </a:r>
          </a:p>
          <a:p>
            <a:endParaRPr lang="en-US" dirty="0"/>
          </a:p>
        </p:txBody>
      </p:sp>
    </p:spTree>
    <p:extLst>
      <p:ext uri="{BB962C8B-B14F-4D97-AF65-F5344CB8AC3E}">
        <p14:creationId xmlns:p14="http://schemas.microsoft.com/office/powerpoint/2010/main" val="54147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20000"/>
                    <a:lumOff val="80000"/>
                  </a:schemeClr>
                </a:solidFill>
              </a:rPr>
              <a:t>His Royal Badness (1958-2016)</a:t>
            </a:r>
            <a:endParaRPr lang="en-US" dirty="0">
              <a:solidFill>
                <a:schemeClr val="accent4">
                  <a:lumMod val="20000"/>
                  <a:lumOff val="80000"/>
                </a:schemeClr>
              </a:solidFill>
            </a:endParaRPr>
          </a:p>
        </p:txBody>
      </p:sp>
      <p:pic>
        <p:nvPicPr>
          <p:cNvPr id="5" name="Content Placeholder 3" descr="prince-435.jpg"/>
          <p:cNvPicPr>
            <a:picLocks noGrp="1" noChangeAspect="1"/>
          </p:cNvPicPr>
          <p:nvPr>
            <p:ph idx="1"/>
          </p:nvPr>
        </p:nvPicPr>
        <p:blipFill>
          <a:blip r:embed="rId2" cstate="email">
            <a:extLst>
              <a:ext uri="{28A0092B-C50C-407E-A947-70E740481C1C}">
                <a14:useLocalDpi xmlns:a14="http://schemas.microsoft.com/office/drawing/2010/main"/>
              </a:ext>
            </a:extLst>
          </a:blip>
          <a:srcRect l="-50000" r="-50000"/>
          <a:stretch>
            <a:fillRect/>
          </a:stretch>
        </p:blipFill>
        <p:spPr>
          <a:xfrm>
            <a:off x="851353" y="1434160"/>
            <a:ext cx="7484266" cy="4989511"/>
          </a:xfrm>
        </p:spPr>
      </p:pic>
    </p:spTree>
    <p:extLst>
      <p:ext uri="{BB962C8B-B14F-4D97-AF65-F5344CB8AC3E}">
        <p14:creationId xmlns:p14="http://schemas.microsoft.com/office/powerpoint/2010/main" val="951488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OF DRAMA</a:t>
            </a:r>
            <a:endParaRPr lang="en-US" dirty="0"/>
          </a:p>
        </p:txBody>
      </p:sp>
      <p:sp>
        <p:nvSpPr>
          <p:cNvPr id="3" name="Content Placeholder 2"/>
          <p:cNvSpPr>
            <a:spLocks noGrp="1"/>
          </p:cNvSpPr>
          <p:nvPr>
            <p:ph idx="1"/>
          </p:nvPr>
        </p:nvSpPr>
        <p:spPr/>
        <p:txBody>
          <a:bodyPr/>
          <a:lstStyle/>
          <a:p>
            <a:pPr marL="0" indent="0">
              <a:buNone/>
            </a:pPr>
            <a:r>
              <a:rPr lang="en-US" dirty="0" smtClean="0"/>
              <a:t>The Dionysian festival evolved over </a:t>
            </a:r>
            <a:r>
              <a:rPr lang="en-US" dirty="0" err="1" smtClean="0"/>
              <a:t>time.Gradually</a:t>
            </a:r>
            <a:r>
              <a:rPr lang="en-US" dirty="0"/>
              <a:t>, the ‘hypocrites’ or actor took precedence over the singing and dancing and joking. The odes and freelance joking and exuberant dancing took second place to concerns such as plot, character, and didactic messages from the author. The serious branch became tragedy and the less serious branch became comedy.</a:t>
            </a:r>
          </a:p>
          <a:p>
            <a:pPr marL="0" indent="0">
              <a:buNone/>
            </a:pPr>
            <a:endParaRPr lang="en-US" dirty="0"/>
          </a:p>
        </p:txBody>
      </p:sp>
    </p:spTree>
    <p:extLst>
      <p:ext uri="{BB962C8B-B14F-4D97-AF65-F5344CB8AC3E}">
        <p14:creationId xmlns:p14="http://schemas.microsoft.com/office/powerpoint/2010/main" val="2240116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GREEK THEATER</a:t>
            </a:r>
            <a:endParaRPr lang="en-US" dirty="0"/>
          </a:p>
        </p:txBody>
      </p:sp>
      <p:pic>
        <p:nvPicPr>
          <p:cNvPr id="4" name="Content Placeholder 3"/>
          <p:cNvPicPr>
            <a:picLocks noGrp="1" noChangeAspect="1"/>
          </p:cNvPicPr>
          <p:nvPr>
            <p:ph idx="1"/>
          </p:nvPr>
        </p:nvPicPr>
        <p:blipFill>
          <a:blip r:embed="rId2"/>
          <a:srcRect t="11149" b="11149"/>
          <a:stretch>
            <a:fillRect/>
          </a:stretch>
        </p:blipFill>
        <p:spPr/>
      </p:pic>
    </p:spTree>
    <p:extLst>
      <p:ext uri="{BB962C8B-B14F-4D97-AF65-F5344CB8AC3E}">
        <p14:creationId xmlns:p14="http://schemas.microsoft.com/office/powerpoint/2010/main" val="3748131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Poet as TEACHER</a:t>
            </a:r>
            <a:endParaRPr lang="en-US" dirty="0"/>
          </a:p>
        </p:txBody>
      </p:sp>
      <p:sp>
        <p:nvSpPr>
          <p:cNvPr id="3" name="Content Placeholder 2"/>
          <p:cNvSpPr>
            <a:spLocks noGrp="1"/>
          </p:cNvSpPr>
          <p:nvPr>
            <p:ph idx="1"/>
          </p:nvPr>
        </p:nvSpPr>
        <p:spPr/>
        <p:txBody>
          <a:bodyPr/>
          <a:lstStyle/>
          <a:p>
            <a:pPr indent="0">
              <a:buNone/>
            </a:pPr>
            <a:r>
              <a:rPr lang="en-US" dirty="0" smtClean="0"/>
              <a:t>Comedic and tragic poets composed plays both to entertain and to inform their audiences. Sometimes the dramas spoke exclusively to issues of private life – such as Euripides’s </a:t>
            </a:r>
            <a:r>
              <a:rPr lang="en-US" i="1" dirty="0" smtClean="0"/>
              <a:t>Phaedra</a:t>
            </a:r>
            <a:r>
              <a:rPr lang="en-US" dirty="0" smtClean="0"/>
              <a:t>, which explores the theme of female sexual desire. Most often, though, the drama touches on one or another aspect of… wait for it… PUBLIC AFFAIRS.</a:t>
            </a:r>
            <a:endParaRPr lang="en-US" dirty="0"/>
          </a:p>
        </p:txBody>
      </p:sp>
    </p:spTree>
    <p:extLst>
      <p:ext uri="{BB962C8B-B14F-4D97-AF65-F5344CB8AC3E}">
        <p14:creationId xmlns:p14="http://schemas.microsoft.com/office/powerpoint/2010/main" val="10719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54707" y="2438400"/>
            <a:ext cx="4580329" cy="3048001"/>
          </a:xfrm>
          <a:prstGeom prst="rect">
            <a:avLst/>
          </a:prstGeom>
        </p:spPr>
      </p:pic>
      <p:sp>
        <p:nvSpPr>
          <p:cNvPr id="2" name="Title 1"/>
          <p:cNvSpPr>
            <a:spLocks noGrp="1"/>
          </p:cNvSpPr>
          <p:nvPr>
            <p:ph type="title"/>
          </p:nvPr>
        </p:nvSpPr>
        <p:spPr/>
        <p:txBody>
          <a:bodyPr/>
          <a:lstStyle/>
          <a:p>
            <a:r>
              <a:rPr lang="en-US" dirty="0" smtClean="0"/>
              <a:t>ATHENS</a:t>
            </a:r>
            <a:endParaRPr lang="en-US" dirty="0"/>
          </a:p>
        </p:txBody>
      </p:sp>
      <p:pic>
        <p:nvPicPr>
          <p:cNvPr id="4" name="Content Placeholder 3"/>
          <p:cNvPicPr>
            <a:picLocks noGrp="1" noChangeAspect="1"/>
          </p:cNvPicPr>
          <p:nvPr>
            <p:ph idx="1"/>
          </p:nvPr>
        </p:nvPicPr>
        <p:blipFill>
          <a:blip r:embed="rId3"/>
          <a:srcRect l="-51447" r="-51447"/>
          <a:stretch>
            <a:fillRect/>
          </a:stretch>
        </p:blipFill>
        <p:spPr>
          <a:xfrm>
            <a:off x="-604581" y="2438400"/>
            <a:ext cx="6400800" cy="3048001"/>
          </a:xfrm>
        </p:spPr>
      </p:pic>
    </p:spTree>
    <p:extLst>
      <p:ext uri="{BB962C8B-B14F-4D97-AF65-F5344CB8AC3E}">
        <p14:creationId xmlns:p14="http://schemas.microsoft.com/office/powerpoint/2010/main" val="2947313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as POET</a:t>
            </a:r>
            <a:endParaRPr lang="en-US" dirty="0"/>
          </a:p>
        </p:txBody>
      </p:sp>
      <p:pic>
        <p:nvPicPr>
          <p:cNvPr id="4" name="Content Placeholder 3" descr="ShitSandwich.jpg"/>
          <p:cNvPicPr>
            <a:picLocks noGrp="1" noChangeAspect="1"/>
          </p:cNvPicPr>
          <p:nvPr>
            <p:ph idx="1"/>
          </p:nvPr>
        </p:nvPicPr>
        <p:blipFill>
          <a:blip r:embed="rId2">
            <a:extLst>
              <a:ext uri="{28A0092B-C50C-407E-A947-70E740481C1C}">
                <a14:useLocalDpi xmlns:a14="http://schemas.microsoft.com/office/drawing/2010/main" val="0"/>
              </a:ext>
            </a:extLst>
          </a:blip>
          <a:srcRect l="-24321" r="-24321"/>
          <a:stretch>
            <a:fillRect/>
          </a:stretch>
        </p:blipFill>
        <p:spPr/>
      </p:pic>
    </p:spTree>
    <p:extLst>
      <p:ext uri="{BB962C8B-B14F-4D97-AF65-F5344CB8AC3E}">
        <p14:creationId xmlns:p14="http://schemas.microsoft.com/office/powerpoint/2010/main" val="2990405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COMEDY</a:t>
            </a:r>
            <a:endParaRPr lang="en-US" dirty="0"/>
          </a:p>
        </p:txBody>
      </p:sp>
      <p:sp>
        <p:nvSpPr>
          <p:cNvPr id="3" name="Content Placeholder 2"/>
          <p:cNvSpPr>
            <a:spLocks noGrp="1"/>
          </p:cNvSpPr>
          <p:nvPr>
            <p:ph idx="1"/>
          </p:nvPr>
        </p:nvSpPr>
        <p:spPr/>
        <p:txBody>
          <a:bodyPr>
            <a:normAutofit/>
          </a:bodyPr>
          <a:lstStyle/>
          <a:p>
            <a:pPr indent="0">
              <a:buNone/>
            </a:pPr>
            <a:r>
              <a:rPr lang="en-US" dirty="0" smtClean="0"/>
              <a:t>Rightly judged the lesser of the two dramatic arts. It’s so easy to laugh, it’s so easy to hate. It takes guts to be gentle and kind. Laughter is in itself an invaluable defense mechanism: Zeus only knows that the Athenians needed a few laughs in 405 BC. But one can not construct an actual value system on jokes and general buffoonery – no matter how dearly the Deluxe Yours Truly adores jokes and general buffoonery. By demanding a tragic poet, Aristophanes implicitly acknowledges his limitations as a teacher of the Athenian people.</a:t>
            </a:r>
            <a:endParaRPr lang="en-US" dirty="0"/>
          </a:p>
        </p:txBody>
      </p:sp>
    </p:spTree>
    <p:extLst>
      <p:ext uri="{BB962C8B-B14F-4D97-AF65-F5344CB8AC3E}">
        <p14:creationId xmlns:p14="http://schemas.microsoft.com/office/powerpoint/2010/main" val="2316113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TRAGEDY</a:t>
            </a:r>
            <a:endParaRPr lang="en-US" dirty="0"/>
          </a:p>
        </p:txBody>
      </p:sp>
      <p:sp>
        <p:nvSpPr>
          <p:cNvPr id="3" name="Content Placeholder 2"/>
          <p:cNvSpPr>
            <a:spLocks noGrp="1"/>
          </p:cNvSpPr>
          <p:nvPr>
            <p:ph idx="1"/>
          </p:nvPr>
        </p:nvSpPr>
        <p:spPr/>
        <p:txBody>
          <a:bodyPr>
            <a:normAutofit/>
          </a:bodyPr>
          <a:lstStyle/>
          <a:p>
            <a:pPr indent="0">
              <a:buNone/>
            </a:pPr>
            <a:r>
              <a:rPr lang="en-US" b="1" dirty="0" smtClean="0">
                <a:solidFill>
                  <a:srgbClr val="FF0000"/>
                </a:solidFill>
              </a:rPr>
              <a:t>Tragedy is drama about human beings being forced to make life changing decisions based on incomplete information which they are bound to misinterpret anyway, seeing that they are only human beings equipped with human brains</a:t>
            </a:r>
            <a:r>
              <a:rPr lang="en-US" dirty="0" smtClean="0"/>
              <a:t>. The ancient Greeks did not invent situations like this. They just developed a dramatic form which handled these situations so well that everything that came afterward was more or less a refinement.</a:t>
            </a:r>
            <a:endParaRPr lang="en-US" dirty="0"/>
          </a:p>
        </p:txBody>
      </p:sp>
    </p:spTree>
    <p:extLst>
      <p:ext uri="{BB962C8B-B14F-4D97-AF65-F5344CB8AC3E}">
        <p14:creationId xmlns:p14="http://schemas.microsoft.com/office/powerpoint/2010/main" val="2340800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ARISTOTLE</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a:solidFill>
                  <a:srgbClr val="FF0000"/>
                </a:solidFill>
              </a:rPr>
              <a:t>Poetry now diverged in two directions, according to the individual character of the writers. The graver spirits imitated noble actions, and the actions of good men. The more trivial sort imitated the actions of meaner persons, at first composing satires, as the former did hymns to the gods and the praises of famous men. </a:t>
            </a:r>
            <a:r>
              <a:rPr lang="en-US" dirty="0"/>
              <a:t>A poem of the satirical kind cannot indeed be put down to any author earlier than Homer; though many such writers probably there were. But from Homer onward, instances can be cited—his own </a:t>
            </a:r>
            <a:r>
              <a:rPr lang="en-US" dirty="0" err="1"/>
              <a:t>Margites</a:t>
            </a:r>
            <a:r>
              <a:rPr lang="en-US" dirty="0"/>
              <a:t>, for example, and other similar compositions. The appropriate meter was also here introduced; hence the measure is still called the iambic or lampooning measure, being that in which people lampooned one another. Thus the older poets were distinguished as writers of heroic or of lampooning verse.</a:t>
            </a:r>
          </a:p>
        </p:txBody>
      </p:sp>
    </p:spTree>
    <p:extLst>
      <p:ext uri="{BB962C8B-B14F-4D97-AF65-F5344CB8AC3E}">
        <p14:creationId xmlns:p14="http://schemas.microsoft.com/office/powerpoint/2010/main" val="100970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DIONYSUS</a:t>
            </a:r>
            <a:endParaRPr lang="en-US" dirty="0"/>
          </a:p>
        </p:txBody>
      </p:sp>
      <p:pic>
        <p:nvPicPr>
          <p:cNvPr id="4" name="Content Placeholder 3"/>
          <p:cNvPicPr>
            <a:picLocks noGrp="1" noChangeAspect="1"/>
          </p:cNvPicPr>
          <p:nvPr>
            <p:ph idx="1"/>
          </p:nvPr>
        </p:nvPicPr>
        <p:blipFill>
          <a:blip r:embed="rId2"/>
          <a:srcRect l="-70190" r="-70190"/>
          <a:stretch>
            <a:fillRect/>
          </a:stretch>
        </p:blipFill>
        <p:spPr>
          <a:xfrm>
            <a:off x="-2088288" y="1801084"/>
            <a:ext cx="9266780" cy="4412754"/>
          </a:xfrm>
        </p:spPr>
      </p:pic>
      <p:pic>
        <p:nvPicPr>
          <p:cNvPr id="5" name="Picture 4"/>
          <p:cNvPicPr>
            <a:picLocks noChangeAspect="1"/>
          </p:cNvPicPr>
          <p:nvPr/>
        </p:nvPicPr>
        <p:blipFill>
          <a:blip r:embed="rId3"/>
          <a:stretch>
            <a:fillRect/>
          </a:stretch>
        </p:blipFill>
        <p:spPr>
          <a:xfrm>
            <a:off x="4534400" y="1801084"/>
            <a:ext cx="3409155" cy="4427474"/>
          </a:xfrm>
          <a:prstGeom prst="rect">
            <a:avLst/>
          </a:prstGeom>
        </p:spPr>
      </p:pic>
    </p:spTree>
    <p:extLst>
      <p:ext uri="{BB962C8B-B14F-4D97-AF65-F5344CB8AC3E}">
        <p14:creationId xmlns:p14="http://schemas.microsoft.com/office/powerpoint/2010/main" val="3251817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DIONYSUS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Dionysus is an unlikely Greek god; both son and daughter of Zeus and just about always drunk. He is also somewhat of what we would today call a “gender-bender.” But he is also connected with his own mystery religion, as well as with Athens’s dramatic festivals. More than any other Greek god, he can be a figure of ridicule, as he is in</a:t>
            </a:r>
            <a:r>
              <a:rPr lang="en-US" i="1" dirty="0" smtClean="0"/>
              <a:t> the Frogs</a:t>
            </a:r>
            <a:r>
              <a:rPr lang="en-US" dirty="0" smtClean="0"/>
              <a:t>. But as Euripides shows in </a:t>
            </a:r>
            <a:r>
              <a:rPr lang="en-US" i="1" dirty="0" smtClean="0"/>
              <a:t>the </a:t>
            </a:r>
            <a:r>
              <a:rPr lang="en-US" i="1" dirty="0" err="1" smtClean="0"/>
              <a:t>Bacchae</a:t>
            </a:r>
            <a:r>
              <a:rPr lang="en-US" dirty="0" smtClean="0"/>
              <a:t>, he is also a powerful deity who is very jealous of his personal honor.</a:t>
            </a:r>
            <a:endParaRPr lang="en-US" dirty="0"/>
          </a:p>
        </p:txBody>
      </p:sp>
    </p:spTree>
    <p:extLst>
      <p:ext uri="{BB962C8B-B14F-4D97-AF65-F5344CB8AC3E}">
        <p14:creationId xmlns:p14="http://schemas.microsoft.com/office/powerpoint/2010/main" val="1868694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HERACLES</a:t>
            </a:r>
            <a:endParaRPr lang="en-US" dirty="0"/>
          </a:p>
        </p:txBody>
      </p:sp>
      <p:pic>
        <p:nvPicPr>
          <p:cNvPr id="4" name="Content Placeholder 3"/>
          <p:cNvPicPr>
            <a:picLocks noGrp="1" noChangeAspect="1"/>
          </p:cNvPicPr>
          <p:nvPr>
            <p:ph idx="1"/>
          </p:nvPr>
        </p:nvPicPr>
        <p:blipFill>
          <a:blip r:embed="rId2"/>
          <a:srcRect l="-19320" r="-19320"/>
          <a:stretch>
            <a:fillRect/>
          </a:stretch>
        </p:blipFill>
        <p:spPr>
          <a:prstGeom prst="rect">
            <a:avLst/>
          </a:prstGeom>
        </p:spPr>
      </p:pic>
    </p:spTree>
    <p:extLst>
      <p:ext uri="{BB962C8B-B14F-4D97-AF65-F5344CB8AC3E}">
        <p14:creationId xmlns:p14="http://schemas.microsoft.com/office/powerpoint/2010/main" val="1064229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HERACLES</a:t>
            </a:r>
            <a:endParaRPr lang="en-US" dirty="0"/>
          </a:p>
        </p:txBody>
      </p:sp>
      <p:pic>
        <p:nvPicPr>
          <p:cNvPr id="4" name="Content Placeholder 3"/>
          <p:cNvPicPr>
            <a:picLocks noGrp="1" noChangeAspect="1"/>
          </p:cNvPicPr>
          <p:nvPr>
            <p:ph idx="1"/>
          </p:nvPr>
        </p:nvPicPr>
        <p:blipFill>
          <a:blip r:embed="rId2"/>
          <a:srcRect l="-83432" r="-83432"/>
          <a:stretch>
            <a:fillRect/>
          </a:stretch>
        </p:blipFill>
        <p:spPr>
          <a:xfrm>
            <a:off x="457200" y="1600200"/>
            <a:ext cx="8229600" cy="4525963"/>
          </a:xfrm>
        </p:spPr>
      </p:pic>
    </p:spTree>
    <p:extLst>
      <p:ext uri="{BB962C8B-B14F-4D97-AF65-F5344CB8AC3E}">
        <p14:creationId xmlns:p14="http://schemas.microsoft.com/office/powerpoint/2010/main" val="3484521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HERACLES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Heracles (or Hercules) is the Greco-Roman world’s equivalent of the great Chuck Norris. He is such a BAMF that it is, literally, funny. His own </a:t>
            </a:r>
            <a:r>
              <a:rPr lang="en-US" i="1" dirty="0" smtClean="0"/>
              <a:t>katabasis</a:t>
            </a:r>
            <a:r>
              <a:rPr lang="en-US" dirty="0" smtClean="0"/>
              <a:t> involved him going down to Hades and stealing the three headed dog Cerberus. His other adventures there are pretty much </a:t>
            </a:r>
            <a:r>
              <a:rPr lang="en-US" dirty="0" err="1" smtClean="0"/>
              <a:t>Aristophanes’s</a:t>
            </a:r>
            <a:r>
              <a:rPr lang="en-US" dirty="0" smtClean="0"/>
              <a:t> inventions. But at the same time, they are quite believable. He is pretty much a dramatic foil for his delicate half brother.</a:t>
            </a:r>
            <a:endParaRPr lang="en-US" dirty="0"/>
          </a:p>
        </p:txBody>
      </p:sp>
    </p:spTree>
    <p:extLst>
      <p:ext uri="{BB962C8B-B14F-4D97-AF65-F5344CB8AC3E}">
        <p14:creationId xmlns:p14="http://schemas.microsoft.com/office/powerpoint/2010/main" val="937152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Heracles and Cerberus</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1788" y="1634386"/>
            <a:ext cx="7543800" cy="484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6083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DEMOCRACY</a:t>
            </a:r>
            <a:endParaRPr lang="en-US" dirty="0"/>
          </a:p>
        </p:txBody>
      </p:sp>
      <p:sp>
        <p:nvSpPr>
          <p:cNvPr id="3" name="Content Placeholder 2"/>
          <p:cNvSpPr>
            <a:spLocks noGrp="1"/>
          </p:cNvSpPr>
          <p:nvPr>
            <p:ph idx="1"/>
          </p:nvPr>
        </p:nvSpPr>
        <p:spPr/>
        <p:txBody>
          <a:bodyPr/>
          <a:lstStyle/>
          <a:p>
            <a:pPr indent="0">
              <a:buNone/>
            </a:pPr>
            <a:r>
              <a:rPr lang="en-US" dirty="0" smtClean="0"/>
              <a:t>Greece was usually ruled by kings or tyrants. Not all of them were totally bad, but still… Democracy (rule of the demos) gradually developed in Athens after 600 BC. Citizenship was determined not by family but by districts called “demes.” Military-trained adult males could vote. Far more opportunities for citizen participation than today. Anyone can propose a law, start a trial, attend assembly or not. Free Athenian males were not subjects of a king, but citizens of a truly democratic and extremely powerful city-state.</a:t>
            </a:r>
            <a:endParaRPr lang="en-US" dirty="0"/>
          </a:p>
        </p:txBody>
      </p:sp>
    </p:spTree>
    <p:extLst>
      <p:ext uri="{BB962C8B-B14F-4D97-AF65-F5344CB8AC3E}">
        <p14:creationId xmlns:p14="http://schemas.microsoft.com/office/powerpoint/2010/main" val="1388562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KATABASIS</a:t>
            </a:r>
            <a:endParaRPr lang="en-US" dirty="0"/>
          </a:p>
        </p:txBody>
      </p:sp>
      <p:sp>
        <p:nvSpPr>
          <p:cNvPr id="3" name="Content Placeholder 2"/>
          <p:cNvSpPr>
            <a:spLocks noGrp="1"/>
          </p:cNvSpPr>
          <p:nvPr>
            <p:ph idx="1"/>
          </p:nvPr>
        </p:nvSpPr>
        <p:spPr/>
        <p:txBody>
          <a:bodyPr>
            <a:normAutofit/>
          </a:bodyPr>
          <a:lstStyle/>
          <a:p>
            <a:pPr marL="685800"/>
            <a:r>
              <a:rPr lang="en-US" i="1" dirty="0" smtClean="0"/>
              <a:t>Gilgamesh</a:t>
            </a:r>
            <a:r>
              <a:rPr lang="en-US" dirty="0" smtClean="0"/>
              <a:t> (2500 BC)</a:t>
            </a:r>
          </a:p>
          <a:p>
            <a:pPr marL="685800"/>
            <a:r>
              <a:rPr lang="en-US" i="1" dirty="0" smtClean="0"/>
              <a:t>Odyssey</a:t>
            </a:r>
            <a:r>
              <a:rPr lang="en-US" dirty="0" smtClean="0"/>
              <a:t> (800 BC)</a:t>
            </a:r>
          </a:p>
          <a:p>
            <a:pPr marL="685800"/>
            <a:r>
              <a:rPr lang="en-US" i="1" dirty="0" smtClean="0"/>
              <a:t>Hymn to Persephone </a:t>
            </a:r>
            <a:r>
              <a:rPr lang="en-US" dirty="0" smtClean="0"/>
              <a:t>(800 BC)</a:t>
            </a:r>
          </a:p>
          <a:p>
            <a:pPr marL="685800"/>
            <a:r>
              <a:rPr lang="en-US" i="1" dirty="0" smtClean="0"/>
              <a:t>Frogs</a:t>
            </a:r>
            <a:r>
              <a:rPr lang="en-US" dirty="0" smtClean="0"/>
              <a:t> (405 BC)</a:t>
            </a:r>
          </a:p>
          <a:p>
            <a:pPr marL="685800"/>
            <a:r>
              <a:rPr lang="en-US" i="1" dirty="0" smtClean="0"/>
              <a:t>Republic</a:t>
            </a:r>
            <a:r>
              <a:rPr lang="en-US" dirty="0" smtClean="0"/>
              <a:t> (400 BC)</a:t>
            </a:r>
          </a:p>
          <a:p>
            <a:pPr marL="685800"/>
            <a:r>
              <a:rPr lang="en-US" i="1" dirty="0" err="1" smtClean="0"/>
              <a:t>Aeneid</a:t>
            </a:r>
            <a:r>
              <a:rPr lang="en-US" dirty="0" smtClean="0"/>
              <a:t> (25 BC)</a:t>
            </a:r>
          </a:p>
          <a:p>
            <a:pPr marL="685800"/>
            <a:r>
              <a:rPr lang="en-US" i="1" dirty="0" smtClean="0"/>
              <a:t>Golden Ass </a:t>
            </a:r>
            <a:r>
              <a:rPr lang="en-US" dirty="0" smtClean="0"/>
              <a:t>(125 AD)</a:t>
            </a:r>
          </a:p>
          <a:p>
            <a:pPr marL="685800"/>
            <a:r>
              <a:rPr lang="en-US" i="1" dirty="0" smtClean="0"/>
              <a:t>Inferno</a:t>
            </a:r>
            <a:r>
              <a:rPr lang="en-US" dirty="0" smtClean="0"/>
              <a:t> (1300 AD)</a:t>
            </a:r>
            <a:endParaRPr lang="en-US" dirty="0"/>
          </a:p>
        </p:txBody>
      </p:sp>
    </p:spTree>
    <p:extLst>
      <p:ext uri="{BB962C8B-B14F-4D97-AF65-F5344CB8AC3E}">
        <p14:creationId xmlns:p14="http://schemas.microsoft.com/office/powerpoint/2010/main" val="3681523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KATABASIS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This play is very much a </a:t>
            </a:r>
            <a:r>
              <a:rPr lang="en-US" i="1" dirty="0" smtClean="0"/>
              <a:t>katabasis</a:t>
            </a:r>
            <a:r>
              <a:rPr lang="en-US" dirty="0" smtClean="0"/>
              <a:t> story. Dionysus must descend, have a liminal experience, work with a guide, experience what happens in the afterlife, and acquire wisdom. Like Gilgamesh, Dionysus becomes a culture hero and acquires the coveted Community Engagement badge by sharing with the people what he has learned. In this case, it is by first selecting and then bringing back to Athens the </a:t>
            </a:r>
            <a:r>
              <a:rPr lang="en-US" dirty="0" err="1" smtClean="0"/>
              <a:t>tragedic</a:t>
            </a:r>
            <a:r>
              <a:rPr lang="en-US" dirty="0" smtClean="0"/>
              <a:t> poet it needs in this tragic time – Aeschylus.</a:t>
            </a:r>
            <a:endParaRPr lang="en-US" dirty="0"/>
          </a:p>
        </p:txBody>
      </p:sp>
    </p:spTree>
    <p:extLst>
      <p:ext uri="{BB962C8B-B14F-4D97-AF65-F5344CB8AC3E}">
        <p14:creationId xmlns:p14="http://schemas.microsoft.com/office/powerpoint/2010/main" val="3116025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AESCHYLVS</a:t>
            </a:r>
            <a:endParaRPr lang="en-US" dirty="0"/>
          </a:p>
        </p:txBody>
      </p:sp>
      <p:pic>
        <p:nvPicPr>
          <p:cNvPr id="4" name="Content Placeholder 3"/>
          <p:cNvPicPr>
            <a:picLocks noGrp="1" noChangeAspect="1"/>
          </p:cNvPicPr>
          <p:nvPr>
            <p:ph idx="1"/>
          </p:nvPr>
        </p:nvPicPr>
        <p:blipFill>
          <a:blip r:embed="rId2"/>
          <a:srcRect l="-94986" r="-94986"/>
          <a:stretch>
            <a:fillRect/>
          </a:stretch>
        </p:blipFill>
        <p:spPr/>
      </p:pic>
    </p:spTree>
    <p:extLst>
      <p:ext uri="{BB962C8B-B14F-4D97-AF65-F5344CB8AC3E}">
        <p14:creationId xmlns:p14="http://schemas.microsoft.com/office/powerpoint/2010/main" val="3883779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AESCHYLVS</a:t>
            </a:r>
            <a:endParaRPr lang="en-US" dirty="0"/>
          </a:p>
        </p:txBody>
      </p:sp>
      <p:sp>
        <p:nvSpPr>
          <p:cNvPr id="3" name="Content Placeholder 2"/>
          <p:cNvSpPr>
            <a:spLocks noGrp="1"/>
          </p:cNvSpPr>
          <p:nvPr>
            <p:ph idx="1"/>
          </p:nvPr>
        </p:nvSpPr>
        <p:spPr/>
        <p:txBody>
          <a:bodyPr/>
          <a:lstStyle/>
          <a:p>
            <a:pPr indent="0">
              <a:buNone/>
            </a:pPr>
            <a:r>
              <a:rPr lang="en-US" dirty="0" smtClean="0"/>
              <a:t>Old-school tragedian who believed that Zeus really was the sole source of justice on earth. Loved big long words and characters who just stood around and talked. Humans are always far, far inferior to the gods and should always know their place. Women and barbarians should know their places too. Very skeptical of anything new or innovative and very resistant to change.</a:t>
            </a:r>
            <a:endParaRPr lang="en-US" dirty="0"/>
          </a:p>
        </p:txBody>
      </p:sp>
    </p:spTree>
    <p:extLst>
      <p:ext uri="{BB962C8B-B14F-4D97-AF65-F5344CB8AC3E}">
        <p14:creationId xmlns:p14="http://schemas.microsoft.com/office/powerpoint/2010/main" val="3226050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AESCHYLVS</a:t>
            </a:r>
            <a:endParaRPr lang="en-US" dirty="0"/>
          </a:p>
        </p:txBody>
      </p:sp>
      <p:pic>
        <p:nvPicPr>
          <p:cNvPr id="6" name="Picture 5"/>
          <p:cNvPicPr>
            <a:picLocks noChangeAspect="1"/>
          </p:cNvPicPr>
          <p:nvPr/>
        </p:nvPicPr>
        <p:blipFill>
          <a:blip r:embed="rId2"/>
          <a:stretch>
            <a:fillRect/>
          </a:stretch>
        </p:blipFill>
        <p:spPr>
          <a:xfrm>
            <a:off x="2583896" y="1417638"/>
            <a:ext cx="4069728" cy="5087160"/>
          </a:xfrm>
          <a:prstGeom prst="rect">
            <a:avLst/>
          </a:prstGeom>
        </p:spPr>
      </p:pic>
    </p:spTree>
    <p:extLst>
      <p:ext uri="{BB962C8B-B14F-4D97-AF65-F5344CB8AC3E}">
        <p14:creationId xmlns:p14="http://schemas.microsoft.com/office/powerpoint/2010/main" val="2070902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AESCHYLVS</a:t>
            </a:r>
            <a:endParaRPr lang="en-US" dirty="0"/>
          </a:p>
        </p:txBody>
      </p:sp>
      <p:sp>
        <p:nvSpPr>
          <p:cNvPr id="3" name="Content Placeholder 2"/>
          <p:cNvSpPr>
            <a:spLocks noGrp="1"/>
          </p:cNvSpPr>
          <p:nvPr>
            <p:ph idx="1"/>
          </p:nvPr>
        </p:nvSpPr>
        <p:spPr>
          <a:xfrm>
            <a:off x="871209" y="1624506"/>
            <a:ext cx="6969669" cy="3861895"/>
          </a:xfrm>
        </p:spPr>
        <p:txBody>
          <a:bodyPr>
            <a:normAutofit fontScale="92500" lnSpcReduction="10000"/>
          </a:bodyPr>
          <a:lstStyle/>
          <a:p>
            <a:pPr indent="0" algn="ctr">
              <a:buNone/>
            </a:pPr>
            <a:r>
              <a:rPr lang="en-US" dirty="0" smtClean="0"/>
              <a:t>	</a:t>
            </a:r>
            <a:r>
              <a:rPr lang="en-US" sz="2300" dirty="0" smtClean="0"/>
              <a:t>How the Achaeans’ twin-</a:t>
            </a:r>
            <a:r>
              <a:rPr lang="en-US" sz="2300" dirty="0" err="1" smtClean="0"/>
              <a:t>throned</a:t>
            </a:r>
            <a:r>
              <a:rPr lang="en-US" sz="2300" dirty="0" smtClean="0"/>
              <a:t> power, youth of Greece</a:t>
            </a:r>
          </a:p>
          <a:p>
            <a:pPr indent="0" algn="ctr">
              <a:buNone/>
            </a:pPr>
            <a:r>
              <a:rPr lang="en-US" sz="2300" dirty="0" smtClean="0"/>
              <a:t>                  </a:t>
            </a:r>
            <a:r>
              <a:rPr lang="en-US" sz="2300" dirty="0" err="1" smtClean="0"/>
              <a:t>Tophlatto-thratto-phlilatto-thrat</a:t>
            </a:r>
            <a:r>
              <a:rPr lang="en-US" sz="2300" dirty="0" smtClean="0"/>
              <a:t>                      </a:t>
            </a:r>
          </a:p>
          <a:p>
            <a:pPr indent="0" algn="ctr">
              <a:buNone/>
            </a:pPr>
            <a:r>
              <a:rPr lang="en-US" sz="2300" dirty="0" smtClean="0"/>
              <a:t>         sent by the Sphinx, presiding she dog of unlucky days</a:t>
            </a:r>
          </a:p>
          <a:p>
            <a:pPr indent="0" algn="ctr">
              <a:buNone/>
            </a:pPr>
            <a:r>
              <a:rPr lang="en-US" sz="2300" dirty="0" smtClean="0"/>
              <a:t>                  </a:t>
            </a:r>
            <a:r>
              <a:rPr lang="en-US" sz="2300" dirty="0" err="1" smtClean="0"/>
              <a:t>Tophlatto-thratto-phlilatto-thrat</a:t>
            </a:r>
            <a:endParaRPr lang="en-US" sz="2300" dirty="0" smtClean="0"/>
          </a:p>
          <a:p>
            <a:pPr indent="0" algn="ctr">
              <a:buNone/>
            </a:pPr>
            <a:r>
              <a:rPr lang="en-US" sz="2300" dirty="0" smtClean="0"/>
              <a:t>         swooping bird with spear and with avenging hand</a:t>
            </a:r>
          </a:p>
          <a:p>
            <a:pPr indent="0" algn="ctr">
              <a:buNone/>
            </a:pPr>
            <a:r>
              <a:rPr lang="en-US" sz="2300" dirty="0" smtClean="0"/>
              <a:t>                  </a:t>
            </a:r>
            <a:r>
              <a:rPr lang="en-US" sz="2300" dirty="0" err="1" smtClean="0"/>
              <a:t>Tophlatto-thratto-phlilatto-thrat</a:t>
            </a:r>
            <a:r>
              <a:rPr lang="en-US" sz="2300" dirty="0" smtClean="0"/>
              <a:t>                                  </a:t>
            </a:r>
          </a:p>
          <a:p>
            <a:pPr indent="0" algn="ctr">
              <a:buNone/>
            </a:pPr>
            <a:r>
              <a:rPr lang="en-US" sz="2300" dirty="0" smtClean="0"/>
              <a:t>         granting eager sky-diving dogs to light upon</a:t>
            </a:r>
          </a:p>
          <a:p>
            <a:pPr indent="0" algn="ctr">
              <a:buNone/>
            </a:pPr>
            <a:r>
              <a:rPr lang="en-US" sz="2300" dirty="0" smtClean="0"/>
              <a:t>                  Tophlatto-thratto-phlilatto-thrat—</a:t>
            </a:r>
          </a:p>
          <a:p>
            <a:pPr indent="0" algn="ctr">
              <a:buNone/>
            </a:pPr>
            <a:r>
              <a:rPr lang="en-US" sz="2300" dirty="0" smtClean="0"/>
              <a:t>         the allied force assembled to assault great Ajax</a:t>
            </a:r>
          </a:p>
          <a:p>
            <a:pPr indent="0" algn="ctr">
              <a:buNone/>
            </a:pPr>
            <a:r>
              <a:rPr lang="en-US" sz="2300" dirty="0" smtClean="0"/>
              <a:t>                  Tophlatto-thratto-phlilatto-thrat.</a:t>
            </a:r>
            <a:endParaRPr lang="en-US" sz="2300" dirty="0"/>
          </a:p>
        </p:txBody>
      </p:sp>
    </p:spTree>
    <p:extLst>
      <p:ext uri="{BB962C8B-B14F-4D97-AF65-F5344CB8AC3E}">
        <p14:creationId xmlns:p14="http://schemas.microsoft.com/office/powerpoint/2010/main" val="3294050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EURIPIDES</a:t>
            </a:r>
            <a:endParaRPr lang="en-US" dirty="0"/>
          </a:p>
        </p:txBody>
      </p:sp>
      <p:pic>
        <p:nvPicPr>
          <p:cNvPr id="4" name="Content Placeholder 3"/>
          <p:cNvPicPr>
            <a:picLocks noGrp="1" noChangeAspect="1"/>
          </p:cNvPicPr>
          <p:nvPr>
            <p:ph idx="1"/>
          </p:nvPr>
        </p:nvPicPr>
        <p:blipFill>
          <a:blip r:embed="rId2"/>
          <a:srcRect l="-77093" r="-77093"/>
          <a:stretch>
            <a:fillRect/>
          </a:stretch>
        </p:blipFill>
        <p:spPr/>
      </p:pic>
    </p:spTree>
    <p:extLst>
      <p:ext uri="{BB962C8B-B14F-4D97-AF65-F5344CB8AC3E}">
        <p14:creationId xmlns:p14="http://schemas.microsoft.com/office/powerpoint/2010/main" val="3217769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EURIPIDES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New-wave, trendy, hipster </a:t>
            </a:r>
            <a:r>
              <a:rPr lang="en-US" dirty="0" err="1" smtClean="0"/>
              <a:t>tragedic</a:t>
            </a:r>
            <a:r>
              <a:rPr lang="en-US" dirty="0" smtClean="0"/>
              <a:t> poet. Interested in new ideas like philosophy and rhetoric. Wants to portray people and even gods and even women as they really are, and is always willing to take chances. He portrays the gods as powerful but ultimately flawed human beings who cause more hurt because of their divinity. Very scornful of old codgers like Aeschylus and their old school approach to modern problems.</a:t>
            </a:r>
            <a:endParaRPr lang="en-US" dirty="0"/>
          </a:p>
        </p:txBody>
      </p:sp>
    </p:spTree>
    <p:extLst>
      <p:ext uri="{BB962C8B-B14F-4D97-AF65-F5344CB8AC3E}">
        <p14:creationId xmlns:p14="http://schemas.microsoft.com/office/powerpoint/2010/main" val="296419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EURIPIDES</a:t>
            </a:r>
            <a:endParaRPr lang="en-US" dirty="0"/>
          </a:p>
        </p:txBody>
      </p:sp>
      <p:pic>
        <p:nvPicPr>
          <p:cNvPr id="4" name="Picture 3"/>
          <p:cNvPicPr>
            <a:picLocks noChangeAspect="1"/>
          </p:cNvPicPr>
          <p:nvPr/>
        </p:nvPicPr>
        <p:blipFill>
          <a:blip r:embed="rId2"/>
          <a:stretch>
            <a:fillRect/>
          </a:stretch>
        </p:blipFill>
        <p:spPr>
          <a:xfrm>
            <a:off x="2043759" y="1417638"/>
            <a:ext cx="5373309" cy="5373309"/>
          </a:xfrm>
          <a:prstGeom prst="rect">
            <a:avLst/>
          </a:prstGeom>
        </p:spPr>
      </p:pic>
    </p:spTree>
    <p:extLst>
      <p:ext uri="{BB962C8B-B14F-4D97-AF65-F5344CB8AC3E}">
        <p14:creationId xmlns:p14="http://schemas.microsoft.com/office/powerpoint/2010/main" val="1516751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EURIPIDES</a:t>
            </a:r>
            <a:endParaRPr lang="en-US" dirty="0"/>
          </a:p>
        </p:txBody>
      </p:sp>
      <p:sp>
        <p:nvSpPr>
          <p:cNvPr id="3" name="Content Placeholder 2"/>
          <p:cNvSpPr>
            <a:spLocks noGrp="1"/>
          </p:cNvSpPr>
          <p:nvPr>
            <p:ph idx="1"/>
          </p:nvPr>
        </p:nvSpPr>
        <p:spPr/>
        <p:txBody>
          <a:bodyPr>
            <a:normAutofit/>
          </a:bodyPr>
          <a:lstStyle/>
          <a:p>
            <a:pPr indent="0">
              <a:buNone/>
            </a:pPr>
            <a:r>
              <a:rPr lang="en-US" dirty="0"/>
              <a:t> You chattering kingfishers in the sea in the ever-flowing waves who wet wing-tops with water drops like so much dripping dew, and spiders underneath the roof, your fingers </a:t>
            </a:r>
            <a:r>
              <a:rPr lang="en-US" dirty="0" err="1"/>
              <a:t>wi-i-i-i-i-i-i-i-inding</a:t>
            </a:r>
            <a:r>
              <a:rPr lang="en-US" dirty="0"/>
              <a:t> threads for stretching on the loom, work of tuneful weaving rods, where dolphins, those flute-loving fish, leap at the blue-peaked prows, at oracles and stadiums</a:t>
            </a:r>
            <a:r>
              <a:rPr lang="en-US" dirty="0" smtClean="0"/>
              <a:t>.</a:t>
            </a:r>
          </a:p>
          <a:p>
            <a:pPr indent="0">
              <a:buNone/>
            </a:pPr>
            <a:r>
              <a:rPr lang="en-US" dirty="0" smtClean="0"/>
              <a:t>	 </a:t>
            </a:r>
            <a:r>
              <a:rPr lang="en-US" dirty="0"/>
              <a:t>I joy in early budding vines,</a:t>
            </a:r>
          </a:p>
          <a:p>
            <a:pPr indent="0">
              <a:buNone/>
            </a:pPr>
            <a:r>
              <a:rPr lang="en-US" dirty="0"/>
              <a:t>        </a:t>
            </a:r>
            <a:r>
              <a:rPr lang="en-US" dirty="0" smtClean="0"/>
              <a:t>	 </a:t>
            </a:r>
            <a:r>
              <a:rPr lang="en-US" dirty="0"/>
              <a:t>the spiral cluster, killing pain.</a:t>
            </a:r>
          </a:p>
          <a:p>
            <a:pPr indent="0">
              <a:buNone/>
            </a:pPr>
            <a:r>
              <a:rPr lang="en-US" dirty="0"/>
              <a:t>        </a:t>
            </a:r>
            <a:r>
              <a:rPr lang="en-US" dirty="0" smtClean="0"/>
              <a:t>	 </a:t>
            </a:r>
            <a:r>
              <a:rPr lang="en-US" dirty="0"/>
              <a:t>Oh my child, hurl your arms about me . . .</a:t>
            </a:r>
          </a:p>
          <a:p>
            <a:pPr indent="0">
              <a:buNone/>
            </a:pPr>
            <a:r>
              <a:rPr lang="en-US" dirty="0"/>
              <a:t>        </a:t>
            </a:r>
            <a:r>
              <a:rPr lang="en-US" dirty="0" smtClean="0"/>
              <a:t>	 </a:t>
            </a:r>
            <a:r>
              <a:rPr lang="en-US" dirty="0"/>
              <a:t>You see this foot?</a:t>
            </a:r>
          </a:p>
        </p:txBody>
      </p:sp>
    </p:spTree>
    <p:extLst>
      <p:ext uri="{BB962C8B-B14F-4D97-AF65-F5344CB8AC3E}">
        <p14:creationId xmlns:p14="http://schemas.microsoft.com/office/powerpoint/2010/main" val="2169588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ATHENS VS. SPARTA</a:t>
            </a:r>
            <a:endParaRPr lang="en-US" dirty="0"/>
          </a:p>
        </p:txBody>
      </p:sp>
      <p:sp>
        <p:nvSpPr>
          <p:cNvPr id="3" name="Content Placeholder 2"/>
          <p:cNvSpPr>
            <a:spLocks noGrp="1"/>
          </p:cNvSpPr>
          <p:nvPr>
            <p:ph idx="1"/>
          </p:nvPr>
        </p:nvSpPr>
        <p:spPr/>
        <p:txBody>
          <a:bodyPr>
            <a:normAutofit/>
          </a:bodyPr>
          <a:lstStyle/>
          <a:p>
            <a:pPr indent="0">
              <a:buNone/>
            </a:pPr>
            <a:r>
              <a:rPr lang="en-US" dirty="0" smtClean="0"/>
              <a:t>The Peloponnesian War between the empires of Athens and Sparta lasted from 431 to 404 BC. There were truces from time to time, but the suffering was terrible. The ambitious Athenian attack on Sicily of 415 BC was doomed by the defection of its commander, Alcibiades. The Athenian forces were destroyed within two years. The Spartans had the upper hand for the rest of the war, and eventually conquered Athens.</a:t>
            </a:r>
            <a:endParaRPr lang="en-US" dirty="0"/>
          </a:p>
        </p:txBody>
      </p:sp>
    </p:spTree>
    <p:extLst>
      <p:ext uri="{BB962C8B-B14F-4D97-AF65-F5344CB8AC3E}">
        <p14:creationId xmlns:p14="http://schemas.microsoft.com/office/powerpoint/2010/main" val="204089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Trailer for THE FROGS</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Democratic nature of attending the plays</a:t>
            </a:r>
          </a:p>
          <a:p>
            <a:r>
              <a:rPr lang="en-US" dirty="0" smtClean="0"/>
              <a:t>Made fun of the gods</a:t>
            </a:r>
          </a:p>
          <a:p>
            <a:r>
              <a:rPr lang="en-US" dirty="0" smtClean="0"/>
              <a:t>Greek beliefs more ritual than what we consider religion</a:t>
            </a:r>
          </a:p>
          <a:p>
            <a:r>
              <a:rPr lang="en-US" dirty="0" smtClean="0"/>
              <a:t>Not particularly spiritual</a:t>
            </a:r>
          </a:p>
          <a:p>
            <a:r>
              <a:rPr lang="en-US" dirty="0" smtClean="0"/>
              <a:t>Gradual turn to mystery religions (like Dionysus)</a:t>
            </a:r>
            <a:endParaRPr lang="en-US" dirty="0"/>
          </a:p>
          <a:p>
            <a:pPr marL="0" indent="0">
              <a:buNone/>
            </a:pPr>
            <a:endParaRPr lang="en-US" dirty="0" smtClean="0"/>
          </a:p>
          <a:p>
            <a:r>
              <a:rPr lang="en-US" dirty="0" smtClean="0"/>
              <a:t>https</a:t>
            </a:r>
            <a:r>
              <a:rPr lang="en-US" dirty="0"/>
              <a:t>://</a:t>
            </a:r>
            <a:r>
              <a:rPr lang="en-US" dirty="0" err="1"/>
              <a:t>www.youtube.com</a:t>
            </a:r>
            <a:r>
              <a:rPr lang="en-US" dirty="0"/>
              <a:t>/</a:t>
            </a:r>
            <a:r>
              <a:rPr lang="en-US" dirty="0" err="1"/>
              <a:t>watch?v</a:t>
            </a:r>
            <a:r>
              <a:rPr lang="en-US" dirty="0"/>
              <a:t>=vLZnlC0iSq8</a:t>
            </a:r>
          </a:p>
        </p:txBody>
      </p:sp>
    </p:spTree>
    <p:extLst>
      <p:ext uri="{BB962C8B-B14F-4D97-AF65-F5344CB8AC3E}">
        <p14:creationId xmlns:p14="http://schemas.microsoft.com/office/powerpoint/2010/main" val="825102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TOPOLOGY</a:t>
            </a:r>
            <a:endParaRPr lang="en-US" dirty="0"/>
          </a:p>
        </p:txBody>
      </p:sp>
      <p:sp>
        <p:nvSpPr>
          <p:cNvPr id="3" name="Content Placeholder 2"/>
          <p:cNvSpPr>
            <a:spLocks noGrp="1"/>
          </p:cNvSpPr>
          <p:nvPr>
            <p:ph idx="1"/>
          </p:nvPr>
        </p:nvSpPr>
        <p:spPr/>
        <p:txBody>
          <a:bodyPr/>
          <a:lstStyle/>
          <a:p>
            <a:r>
              <a:rPr lang="en-US" dirty="0" smtClean="0"/>
              <a:t>Difficult journey down</a:t>
            </a:r>
          </a:p>
          <a:p>
            <a:r>
              <a:rPr lang="en-US" dirty="0" smtClean="0"/>
              <a:t>Annoying sidekick </a:t>
            </a:r>
            <a:r>
              <a:rPr lang="en-US" dirty="0" err="1" smtClean="0"/>
              <a:t>Xanthias</a:t>
            </a:r>
            <a:endParaRPr lang="en-US" dirty="0" smtClean="0"/>
          </a:p>
          <a:p>
            <a:r>
              <a:rPr lang="en-US" dirty="0" smtClean="0"/>
              <a:t>Liminal experience</a:t>
            </a:r>
          </a:p>
          <a:p>
            <a:r>
              <a:rPr lang="en-US" dirty="0" smtClean="0"/>
              <a:t>Body of putrid water</a:t>
            </a:r>
          </a:p>
          <a:p>
            <a:r>
              <a:rPr lang="en-US" dirty="0" smtClean="0"/>
              <a:t>No sacrificed man</a:t>
            </a:r>
          </a:p>
          <a:p>
            <a:r>
              <a:rPr lang="en-US" dirty="0" smtClean="0"/>
              <a:t>Surly boatman Charon</a:t>
            </a:r>
          </a:p>
          <a:p>
            <a:r>
              <a:rPr lang="en-US" dirty="0" smtClean="0"/>
              <a:t>Wisdom figures</a:t>
            </a:r>
          </a:p>
          <a:p>
            <a:r>
              <a:rPr lang="en-US" dirty="0" smtClean="0"/>
              <a:t>Cerberus the doggy, </a:t>
            </a:r>
            <a:r>
              <a:rPr lang="en-US" dirty="0" err="1" smtClean="0"/>
              <a:t>Aeacus</a:t>
            </a:r>
            <a:r>
              <a:rPr lang="en-US" dirty="0" smtClean="0"/>
              <a:t> the judge</a:t>
            </a:r>
          </a:p>
          <a:p>
            <a:r>
              <a:rPr lang="en-US" dirty="0" smtClean="0"/>
              <a:t>Other monsters like </a:t>
            </a:r>
            <a:r>
              <a:rPr lang="en-US" dirty="0" err="1" smtClean="0"/>
              <a:t>Empusa</a:t>
            </a:r>
            <a:endParaRPr lang="en-US" dirty="0" smtClean="0"/>
          </a:p>
          <a:p>
            <a:r>
              <a:rPr lang="en-US" dirty="0" smtClean="0"/>
              <a:t>Happy and unhappy campers</a:t>
            </a:r>
            <a:endParaRPr lang="en-US" dirty="0"/>
          </a:p>
        </p:txBody>
      </p:sp>
    </p:spTree>
    <p:extLst>
      <p:ext uri="{BB962C8B-B14F-4D97-AF65-F5344CB8AC3E}">
        <p14:creationId xmlns:p14="http://schemas.microsoft.com/office/powerpoint/2010/main" val="3807894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usual stuff</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XANTHIAS: Look, master, an audience! Shouldn’t I say something?</a:t>
            </a:r>
          </a:p>
          <a:p>
            <a:pPr marL="0" indent="0">
              <a:buNone/>
            </a:pPr>
            <a:r>
              <a:rPr lang="en-US" b="1" dirty="0"/>
              <a:t>         Tell them one of those jokes they always fall for</a:t>
            </a:r>
            <a:r>
              <a:rPr lang="en-US" b="1" dirty="0" smtClean="0"/>
              <a:t>?</a:t>
            </a:r>
            <a:endParaRPr lang="en-US" b="1" dirty="0"/>
          </a:p>
          <a:p>
            <a:pPr marL="0" indent="0">
              <a:buNone/>
            </a:pPr>
            <a:r>
              <a:rPr lang="en-US" b="1" dirty="0"/>
              <a:t>DIONYSUS: Oh, all right—say what you like. Only no jokes</a:t>
            </a:r>
          </a:p>
          <a:p>
            <a:pPr marL="0" indent="0">
              <a:buNone/>
            </a:pPr>
            <a:r>
              <a:rPr lang="en-US" b="1" dirty="0"/>
              <a:t>         about how you’re dying to piss. I can’t stand those—</a:t>
            </a:r>
          </a:p>
          <a:p>
            <a:pPr marL="0" indent="0">
              <a:buNone/>
            </a:pPr>
            <a:r>
              <a:rPr lang="en-US" b="1" dirty="0"/>
              <a:t>         they’re all so stale</a:t>
            </a:r>
            <a:r>
              <a:rPr lang="en-US" b="1" dirty="0" smtClean="0"/>
              <a:t>.</a:t>
            </a:r>
            <a:endParaRPr lang="en-US" b="1" dirty="0"/>
          </a:p>
          <a:p>
            <a:pPr marL="0" indent="0">
              <a:buNone/>
            </a:pPr>
            <a:r>
              <a:rPr lang="en-US" b="1" dirty="0"/>
              <a:t>XANTHIAS:                   What about my other jokes?</a:t>
            </a:r>
          </a:p>
          <a:p>
            <a:pPr marL="0" indent="0">
              <a:buNone/>
            </a:pPr>
            <a:r>
              <a:rPr lang="en-US" b="1" dirty="0" smtClean="0"/>
              <a:t>DIONYSUS</a:t>
            </a:r>
            <a:r>
              <a:rPr lang="en-US" b="1" dirty="0"/>
              <a:t>: Go ahead—just nothing about your bladder,</a:t>
            </a:r>
          </a:p>
          <a:p>
            <a:pPr marL="0" indent="0">
              <a:buNone/>
            </a:pPr>
            <a:r>
              <a:rPr lang="en-US" b="1" dirty="0"/>
              <a:t>         about how it’s going to burst.</a:t>
            </a:r>
          </a:p>
          <a:p>
            <a:pPr marL="0" indent="0">
              <a:buNone/>
            </a:pPr>
            <a:r>
              <a:rPr lang="en-US" b="1" dirty="0" smtClean="0"/>
              <a:t>XANTHIAS</a:t>
            </a:r>
            <a:r>
              <a:rPr lang="en-US" b="1" dirty="0"/>
              <a:t>:                            What? You mean I can’t tell</a:t>
            </a:r>
          </a:p>
          <a:p>
            <a:pPr marL="0" indent="0">
              <a:buNone/>
            </a:pPr>
            <a:r>
              <a:rPr lang="en-US" b="1" dirty="0"/>
              <a:t>         that really funny one . . .</a:t>
            </a:r>
          </a:p>
          <a:p>
            <a:pPr marL="0" indent="0">
              <a:buNone/>
            </a:pPr>
            <a:r>
              <a:rPr lang="en-US" b="1" dirty="0" smtClean="0"/>
              <a:t>DIONYSUS</a:t>
            </a:r>
            <a:r>
              <a:rPr lang="en-US" b="1" dirty="0"/>
              <a:t>:                            I suppose so—</a:t>
            </a:r>
          </a:p>
          <a:p>
            <a:pPr marL="0" indent="0">
              <a:buNone/>
            </a:pPr>
            <a:r>
              <a:rPr lang="en-US" b="1" dirty="0"/>
              <a:t>         but don’t say anything about the bit.</a:t>
            </a:r>
          </a:p>
          <a:p>
            <a:pPr marL="0" indent="0">
              <a:buNone/>
            </a:pPr>
            <a:r>
              <a:rPr lang="en-US" b="1" dirty="0" smtClean="0"/>
              <a:t>XANTHIAS</a:t>
            </a:r>
            <a:r>
              <a:rPr lang="en-US" b="1" dirty="0"/>
              <a:t>:                                              What bit?</a:t>
            </a:r>
          </a:p>
          <a:p>
            <a:pPr marL="0" indent="0">
              <a:buNone/>
            </a:pPr>
            <a:r>
              <a:rPr lang="en-US" b="1" dirty="0" smtClean="0"/>
              <a:t>DIONYSUS</a:t>
            </a:r>
            <a:r>
              <a:rPr lang="en-US" b="1" dirty="0"/>
              <a:t>: The bit about how you need to shift your load    </a:t>
            </a:r>
          </a:p>
          <a:p>
            <a:pPr marL="0" indent="0">
              <a:buNone/>
            </a:pPr>
            <a:r>
              <a:rPr lang="en-US" b="1" dirty="0"/>
              <a:t>         to take a piss.</a:t>
            </a:r>
          </a:p>
          <a:p>
            <a:pPr marL="0" indent="0">
              <a:buNone/>
            </a:pPr>
            <a:r>
              <a:rPr lang="en-US" b="1" dirty="0" smtClean="0"/>
              <a:t>XANTHIAS</a:t>
            </a:r>
            <a:r>
              <a:rPr lang="en-US" b="1" dirty="0"/>
              <a:t>:                       Not even this one—</a:t>
            </a:r>
          </a:p>
          <a:p>
            <a:pPr marL="0" indent="0">
              <a:buNone/>
            </a:pPr>
            <a:r>
              <a:rPr lang="en-US" b="1" dirty="0"/>
              <a:t>         "Here I am transporting such a load</a:t>
            </a:r>
          </a:p>
          <a:p>
            <a:pPr marL="0" indent="0">
              <a:buNone/>
            </a:pPr>
            <a:r>
              <a:rPr lang="en-US" b="1" dirty="0"/>
              <a:t>         if I get no relief I may explode."                                                  </a:t>
            </a:r>
          </a:p>
          <a:p>
            <a:pPr marL="0" indent="0">
              <a:buNone/>
            </a:pPr>
            <a:r>
              <a:rPr lang="en-US" b="1" dirty="0" smtClean="0"/>
              <a:t>DIONYSUS</a:t>
            </a:r>
            <a:r>
              <a:rPr lang="en-US" b="1" dirty="0"/>
              <a:t>: Please, please, don't say that one—</a:t>
            </a:r>
          </a:p>
          <a:p>
            <a:pPr marL="0" indent="0">
              <a:buNone/>
            </a:pPr>
            <a:r>
              <a:rPr lang="en-US" b="1" dirty="0"/>
              <a:t>         not unless I’m sick and need to throw up.</a:t>
            </a:r>
          </a:p>
        </p:txBody>
      </p:sp>
    </p:spTree>
    <p:extLst>
      <p:ext uri="{BB962C8B-B14F-4D97-AF65-F5344CB8AC3E}">
        <p14:creationId xmlns:p14="http://schemas.microsoft.com/office/powerpoint/2010/main" val="3531606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Desperately Seeking Euripides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HERCULES:                                     Tell me,</a:t>
            </a:r>
            <a:br>
              <a:rPr lang="en-US" b="1" dirty="0"/>
            </a:br>
            <a:r>
              <a:rPr lang="en-US" b="1" dirty="0"/>
              <a:t>         my little brother, what’s it like?</a:t>
            </a:r>
          </a:p>
          <a:p>
            <a:pPr marL="0" indent="0">
              <a:buNone/>
            </a:pPr>
            <a:r>
              <a:rPr lang="en-US" b="1" dirty="0"/>
              <a:t>DIONYSUS                                      I can’t explain.                                                  [60]</a:t>
            </a:r>
            <a:br>
              <a:rPr lang="en-US" b="1" dirty="0"/>
            </a:br>
            <a:r>
              <a:rPr lang="en-US" b="1" dirty="0"/>
              <a:t>         But I’ll try to show you by analogy.</a:t>
            </a:r>
            <a:br>
              <a:rPr lang="en-US" b="1" dirty="0"/>
            </a:br>
            <a:r>
              <a:rPr lang="en-US" b="1" dirty="0"/>
              <a:t>         Have you ever had a craving for some stew?</a:t>
            </a:r>
          </a:p>
          <a:p>
            <a:pPr marL="0" indent="0">
              <a:buNone/>
            </a:pPr>
            <a:r>
              <a:rPr lang="en-US" b="1" dirty="0"/>
              <a:t>HERCULES: For stew? In my life maybe ten thousand times.</a:t>
            </a:r>
          </a:p>
          <a:p>
            <a:pPr marL="0" indent="0">
              <a:buNone/>
            </a:pPr>
            <a:r>
              <a:rPr lang="en-US" b="1" dirty="0"/>
              <a:t>DIONYSUS: Is that explanation clear enough to you?</a:t>
            </a:r>
            <a:br>
              <a:rPr lang="en-US" b="1" dirty="0"/>
            </a:br>
            <a:r>
              <a:rPr lang="en-US" b="1" dirty="0"/>
              <a:t>         Or shall I try some other way?</a:t>
            </a:r>
          </a:p>
          <a:p>
            <a:pPr marL="0" indent="0">
              <a:buNone/>
            </a:pPr>
            <a:r>
              <a:rPr lang="en-US" b="1" dirty="0"/>
              <a:t>HERCULES:                 Not about stew!            </a:t>
            </a:r>
            <a:br>
              <a:rPr lang="en-US" b="1" dirty="0"/>
            </a:br>
            <a:r>
              <a:rPr lang="en-US" b="1" dirty="0"/>
              <a:t>         That I understand completely.    </a:t>
            </a:r>
          </a:p>
          <a:p>
            <a:pPr marL="0" indent="0">
              <a:buNone/>
            </a:pPr>
            <a:r>
              <a:rPr lang="en-US" b="1" dirty="0"/>
              <a:t>DIONYSUS:                                                </a:t>
            </a:r>
            <a:r>
              <a:rPr lang="en-US" b="1" dirty="0">
                <a:solidFill>
                  <a:srgbClr val="FF0000"/>
                </a:solidFill>
              </a:rPr>
              <a:t> Well then,            80</a:t>
            </a:r>
            <a:br>
              <a:rPr lang="en-US" b="1" dirty="0">
                <a:solidFill>
                  <a:srgbClr val="FF0000"/>
                </a:solidFill>
              </a:rPr>
            </a:br>
            <a:r>
              <a:rPr lang="en-US" b="1" dirty="0">
                <a:solidFill>
                  <a:srgbClr val="FF0000"/>
                </a:solidFill>
              </a:rPr>
              <a:t>         that’s how much I’m eaten up with my desire</a:t>
            </a:r>
            <a:br>
              <a:rPr lang="en-US" b="1" dirty="0">
                <a:solidFill>
                  <a:srgbClr val="FF0000"/>
                </a:solidFill>
              </a:rPr>
            </a:br>
            <a:r>
              <a:rPr lang="en-US" b="1" dirty="0">
                <a:solidFill>
                  <a:srgbClr val="FF0000"/>
                </a:solidFill>
              </a:rPr>
              <a:t>         for Euripides.</a:t>
            </a:r>
          </a:p>
          <a:p>
            <a:pPr marL="0" indent="0">
              <a:buNone/>
            </a:pPr>
            <a:r>
              <a:rPr lang="en-US" b="1" dirty="0"/>
              <a:t>HERCULES:                   Even when he’s dead?</a:t>
            </a:r>
          </a:p>
          <a:p>
            <a:pPr marL="0" indent="0">
              <a:buNone/>
            </a:pPr>
            <a:r>
              <a:rPr lang="en-US" b="1" dirty="0"/>
              <a:t>DIONYSUS: So no one’s going to talk me out of it—</a:t>
            </a:r>
            <a:br>
              <a:rPr lang="en-US" b="1" dirty="0"/>
            </a:br>
            <a:r>
              <a:rPr lang="en-US" b="1" dirty="0"/>
              <a:t>         I have to find him.</a:t>
            </a:r>
          </a:p>
          <a:p>
            <a:pPr marL="0" indent="0">
              <a:buNone/>
            </a:pPr>
            <a:r>
              <a:rPr lang="en-US" b="1" dirty="0"/>
              <a:t>HERCULES:          Right down in Hell?</a:t>
            </a:r>
          </a:p>
          <a:p>
            <a:pPr marL="0" indent="0">
              <a:buNone/>
            </a:pPr>
            <a:r>
              <a:rPr lang="en-US" b="1" dirty="0"/>
              <a:t>DIONYSUS:                                      Or even lower,</a:t>
            </a:r>
            <a:br>
              <a:rPr lang="en-US" b="1" dirty="0"/>
            </a:br>
            <a:r>
              <a:rPr lang="en-US" b="1" dirty="0"/>
              <a:t>         by god, if there’s such a place.                                                       [70]</a:t>
            </a:r>
          </a:p>
          <a:p>
            <a:pPr marL="0" indent="0">
              <a:buNone/>
            </a:pPr>
            <a:r>
              <a:rPr lang="en-US" b="1" dirty="0"/>
              <a:t>HERCULES:                   What’s the point of that?</a:t>
            </a:r>
          </a:p>
          <a:p>
            <a:pPr marL="0" indent="0">
              <a:buNone/>
            </a:pPr>
            <a:r>
              <a:rPr lang="en-US" b="1" dirty="0"/>
              <a:t>DIONYSUS: I need a clever poet. There’s none around.</a:t>
            </a:r>
            <a:br>
              <a:rPr lang="en-US" b="1" dirty="0"/>
            </a:br>
            <a:r>
              <a:rPr lang="en-US" b="1" dirty="0"/>
              <a:t>         The ones we’ve got are all so lousy.</a:t>
            </a:r>
          </a:p>
          <a:p>
            <a:pPr marL="0" indent="0">
              <a:buNone/>
            </a:pPr>
            <a:endParaRPr lang="en-US" dirty="0"/>
          </a:p>
        </p:txBody>
      </p:sp>
    </p:spTree>
    <p:extLst>
      <p:ext uri="{BB962C8B-B14F-4D97-AF65-F5344CB8AC3E}">
        <p14:creationId xmlns:p14="http://schemas.microsoft.com/office/powerpoint/2010/main" val="1529299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Highway to Hell</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a:t>DIONYSUS:                               That’s the reason I’ve come here </a:t>
            </a:r>
            <a:br>
              <a:rPr lang="en-US" b="1" dirty="0"/>
            </a:br>
            <a:r>
              <a:rPr lang="en-US" b="1" dirty="0"/>
              <a:t>         and dressed like you—so you can fill me in,</a:t>
            </a:r>
            <a:br>
              <a:rPr lang="en-US" b="1" dirty="0"/>
            </a:br>
            <a:r>
              <a:rPr lang="en-US" b="1" dirty="0"/>
              <a:t>         in case I need to know, about this place—           </a:t>
            </a:r>
            <a:br>
              <a:rPr lang="en-US" b="1" dirty="0"/>
            </a:br>
            <a:r>
              <a:rPr lang="en-US" b="1" dirty="0"/>
              <a:t>         who welcomed you down here, who'd you meet              130             [110]</a:t>
            </a:r>
            <a:br>
              <a:rPr lang="en-US" b="1" dirty="0"/>
            </a:br>
            <a:r>
              <a:rPr lang="en-US" b="1" dirty="0"/>
              <a:t>         that time you went down after Cerberus.</a:t>
            </a:r>
            <a:br>
              <a:rPr lang="en-US" b="1" dirty="0"/>
            </a:br>
            <a:r>
              <a:rPr lang="en-US" b="1" dirty="0"/>
              <a:t>         Tell me about the </a:t>
            </a:r>
            <a:r>
              <a:rPr lang="en-US" b="1" dirty="0" err="1"/>
              <a:t>harbours</a:t>
            </a:r>
            <a:r>
              <a:rPr lang="en-US" b="1" dirty="0"/>
              <a:t>, resting places,</a:t>
            </a:r>
            <a:br>
              <a:rPr lang="en-US" b="1" dirty="0"/>
            </a:br>
            <a:r>
              <a:rPr lang="en-US" b="1" dirty="0"/>
              <a:t>         bakeries and brothels, water fountains,</a:t>
            </a:r>
            <a:br>
              <a:rPr lang="en-US" b="1" dirty="0"/>
            </a:br>
            <a:r>
              <a:rPr lang="en-US" b="1" dirty="0"/>
              <a:t>         the cities, highways, all the detours,</a:t>
            </a:r>
            <a:br>
              <a:rPr lang="en-US" b="1" dirty="0"/>
            </a:br>
            <a:r>
              <a:rPr lang="en-US" b="1" dirty="0"/>
              <a:t>         the local customs and the fine hotels,</a:t>
            </a:r>
            <a:br>
              <a:rPr lang="en-US" b="1" dirty="0"/>
            </a:br>
            <a:r>
              <a:rPr lang="en-US" b="1" dirty="0"/>
              <a:t>         the ones with fewest bugs.</a:t>
            </a:r>
          </a:p>
          <a:p>
            <a:pPr marL="0" indent="0">
              <a:buNone/>
            </a:pPr>
            <a:r>
              <a:rPr lang="en-US" b="1" dirty="0"/>
              <a:t>XANTHIAS:                            Still no word of me.</a:t>
            </a:r>
          </a:p>
          <a:p>
            <a:pPr marL="0" indent="0">
              <a:buNone/>
            </a:pPr>
            <a:r>
              <a:rPr lang="en-US" b="1" dirty="0"/>
              <a:t>HERCULES: Oh you valiant heart! Are you man enough</a:t>
            </a:r>
            <a:br>
              <a:rPr lang="en-US" b="1" dirty="0"/>
            </a:br>
            <a:r>
              <a:rPr lang="en-US" b="1" dirty="0"/>
              <a:t>         to venture down below?</a:t>
            </a:r>
          </a:p>
          <a:p>
            <a:pPr marL="0" indent="0">
              <a:buNone/>
            </a:pPr>
            <a:r>
              <a:rPr lang="en-US" b="1" dirty="0"/>
              <a:t>DIONYSUS:                                      Forget my courage.</a:t>
            </a:r>
            <a:br>
              <a:rPr lang="en-US" b="1" dirty="0"/>
            </a:br>
            <a:r>
              <a:rPr lang="en-US" b="1" dirty="0"/>
              <a:t>         Show me the highway, the shortest one there is,                  </a:t>
            </a:r>
            <a:br>
              <a:rPr lang="en-US" b="1" dirty="0"/>
            </a:br>
            <a:r>
              <a:rPr lang="en-US" b="1" dirty="0"/>
              <a:t>         that takes me directly down to Hades.                             140</a:t>
            </a:r>
            <a:br>
              <a:rPr lang="en-US" b="1" dirty="0"/>
            </a:br>
            <a:r>
              <a:rPr lang="en-US" b="1" dirty="0"/>
              <a:t>         Don’t prattle on about the temperature—</a:t>
            </a:r>
            <a:br>
              <a:rPr lang="en-US" b="1" dirty="0"/>
            </a:br>
            <a:r>
              <a:rPr lang="en-US" b="1" dirty="0"/>
              <a:t>         and say it's way too hot or cold for me.</a:t>
            </a:r>
          </a:p>
          <a:p>
            <a:pPr marL="0" indent="0">
              <a:buNone/>
            </a:pPr>
            <a:r>
              <a:rPr lang="en-US" b="1" dirty="0"/>
              <a:t>HERCULES: Let’s see . . . what should I mention first of all?</a:t>
            </a:r>
            <a:br>
              <a:rPr lang="en-US" b="1" dirty="0"/>
            </a:br>
            <a:r>
              <a:rPr lang="en-US" b="1" dirty="0"/>
              <a:t>         Which one? Hmmm. You could try a stool and rope—</a:t>
            </a:r>
            <a:br>
              <a:rPr lang="en-US" b="1" dirty="0"/>
            </a:br>
            <a:r>
              <a:rPr lang="en-US" b="1" dirty="0"/>
              <a:t>         you could just hang yourself.</a:t>
            </a:r>
          </a:p>
          <a:p>
            <a:pPr marL="0" indent="0">
              <a:buNone/>
            </a:pPr>
            <a:endParaRPr lang="en-US" dirty="0"/>
          </a:p>
        </p:txBody>
      </p:sp>
    </p:spTree>
    <p:extLst>
      <p:ext uri="{BB962C8B-B14F-4D97-AF65-F5344CB8AC3E}">
        <p14:creationId xmlns:p14="http://schemas.microsoft.com/office/powerpoint/2010/main" val="1559128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Initiates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1900" b="1" dirty="0"/>
              <a:t>HERCULES: Next the breath of flutes will sound around you.  180</a:t>
            </a:r>
            <a:br>
              <a:rPr lang="en-US" sz="1900" b="1" dirty="0"/>
            </a:br>
            <a:r>
              <a:rPr lang="en-US" sz="1900" b="1" dirty="0"/>
              <a:t>         You’ll see the finest light, just like in Athens,</a:t>
            </a:r>
            <a:br>
              <a:rPr lang="en-US" sz="1900" b="1" dirty="0"/>
            </a:br>
            <a:r>
              <a:rPr lang="en-US" sz="1900" b="1" dirty="0"/>
              <a:t>         and myrtle groves, with happy men and women</a:t>
            </a:r>
            <a:br>
              <a:rPr lang="en-US" sz="1900" b="1" dirty="0"/>
            </a:br>
            <a:r>
              <a:rPr lang="en-US" sz="1900" b="1" dirty="0"/>
              <a:t>         gathered there to celebrate and clap their hands.</a:t>
            </a:r>
          </a:p>
          <a:p>
            <a:pPr marL="0" indent="0">
              <a:buNone/>
            </a:pPr>
            <a:r>
              <a:rPr lang="en-US" sz="1900" b="1" dirty="0"/>
              <a:t>DIONYSUS: So who are they?</a:t>
            </a:r>
          </a:p>
          <a:p>
            <a:pPr marL="0" indent="0">
              <a:buNone/>
            </a:pPr>
            <a:r>
              <a:rPr lang="en-US" sz="1900" b="1" dirty="0"/>
              <a:t>HERCULES:                            Those are the initiates,</a:t>
            </a:r>
            <a:br>
              <a:rPr lang="en-US" sz="1900" b="1" dirty="0"/>
            </a:br>
            <a:r>
              <a:rPr lang="en-US" sz="1900" b="1" dirty="0"/>
              <a:t>         the ones who celebrate the mysteries.</a:t>
            </a:r>
          </a:p>
          <a:p>
            <a:pPr marL="0" indent="0">
              <a:buNone/>
            </a:pPr>
            <a:r>
              <a:rPr lang="en-US" sz="1900" b="1" dirty="0"/>
              <a:t>XANTHIAS: Then, by god, in these mysteries I play the ass.</a:t>
            </a:r>
            <a:br>
              <a:rPr lang="en-US" sz="1900" b="1" dirty="0"/>
            </a:br>
            <a:r>
              <a:rPr lang="en-US" sz="1900" b="1" dirty="0"/>
              <a:t>         I’ll not stand for this a moment longer.                                          [160]</a:t>
            </a:r>
          </a:p>
          <a:p>
            <a:pPr marL="0" indent="0">
              <a:buNone/>
            </a:pPr>
            <a:r>
              <a:rPr lang="en-US" sz="1900" b="1" i="1" dirty="0"/>
              <a:t>[</a:t>
            </a:r>
            <a:r>
              <a:rPr lang="en-US" sz="1900" b="1" i="1" dirty="0" err="1"/>
              <a:t>Xanthias</a:t>
            </a:r>
            <a:r>
              <a:rPr lang="en-US" sz="1900" b="1" i="1" dirty="0"/>
              <a:t> dismounts and starts to unload the baggage he has been carrying]</a:t>
            </a:r>
          </a:p>
          <a:p>
            <a:pPr marL="0" indent="0">
              <a:buNone/>
            </a:pPr>
            <a:r>
              <a:rPr lang="en-US" sz="1900" b="1" dirty="0"/>
              <a:t>HERCULES: Those ones will tell you all you need to know.</a:t>
            </a:r>
            <a:br>
              <a:rPr lang="en-US" sz="1900" b="1" dirty="0"/>
            </a:br>
            <a:r>
              <a:rPr lang="en-US" sz="1900" b="1" dirty="0"/>
              <a:t>         These initiates live closest to the road    </a:t>
            </a:r>
            <a:br>
              <a:rPr lang="en-US" sz="1900" b="1" dirty="0"/>
            </a:br>
            <a:r>
              <a:rPr lang="en-US" sz="1900" b="1" dirty="0"/>
              <a:t>         which takes you to the doors of Pluto’s place.               190</a:t>
            </a:r>
            <a:br>
              <a:rPr lang="en-US" sz="1900" b="1" dirty="0"/>
            </a:br>
            <a:r>
              <a:rPr lang="en-US" sz="1900" b="1" dirty="0"/>
              <a:t>         And so, my brother, I bid you fond farewell.</a:t>
            </a:r>
          </a:p>
          <a:p>
            <a:pPr marL="0" indent="0">
              <a:buNone/>
            </a:pPr>
            <a:r>
              <a:rPr lang="en-US" sz="1900" b="1" dirty="0"/>
              <a:t>DIONYSUS: Good bye—god keep you healthy, too.</a:t>
            </a:r>
          </a:p>
          <a:p>
            <a:pPr marL="0" indent="0">
              <a:buNone/>
            </a:pPr>
            <a:endParaRPr lang="en-US" dirty="0"/>
          </a:p>
        </p:txBody>
      </p:sp>
    </p:spTree>
    <p:extLst>
      <p:ext uri="{BB962C8B-B14F-4D97-AF65-F5344CB8AC3E}">
        <p14:creationId xmlns:p14="http://schemas.microsoft.com/office/powerpoint/2010/main" val="2715693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Charon</a:t>
            </a:r>
            <a:endParaRPr lang="en-US" dirty="0"/>
          </a:p>
        </p:txBody>
      </p:sp>
      <p:pic>
        <p:nvPicPr>
          <p:cNvPr id="6" name="Content Placeholder 5"/>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558904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Charon</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CHARON: Ahoy there! Coming alongside.                                             [180]</a:t>
            </a:r>
          </a:p>
          <a:p>
            <a:pPr marL="0" indent="0">
              <a:buNone/>
            </a:pPr>
            <a:r>
              <a:rPr lang="en-US" b="1" dirty="0"/>
              <a:t>XANTHIAS:                                     What’s this?</a:t>
            </a:r>
          </a:p>
          <a:p>
            <a:pPr marL="0" indent="0">
              <a:buNone/>
            </a:pPr>
            <a:r>
              <a:rPr lang="en-US" b="1" dirty="0"/>
              <a:t>DIONYSUS:                                                       This?             210</a:t>
            </a:r>
            <a:br>
              <a:rPr lang="en-US" b="1" dirty="0"/>
            </a:br>
            <a:r>
              <a:rPr lang="en-US" b="1" dirty="0"/>
              <a:t>         By god, it’s the lake Hercules talked about.</a:t>
            </a:r>
            <a:br>
              <a:rPr lang="en-US" b="1" dirty="0"/>
            </a:br>
            <a:r>
              <a:rPr lang="en-US" b="1" dirty="0"/>
              <a:t>         And I see the boat . . .</a:t>
            </a:r>
          </a:p>
          <a:p>
            <a:pPr marL="0" indent="0">
              <a:buNone/>
            </a:pPr>
            <a:r>
              <a:rPr lang="en-US" b="1" dirty="0"/>
              <a:t>XANTHIAS:          You’re right. Thanks to Poseidon.</a:t>
            </a:r>
            <a:br>
              <a:rPr lang="en-US" b="1" dirty="0"/>
            </a:br>
            <a:r>
              <a:rPr lang="en-US" b="1" dirty="0"/>
              <a:t>         This must be Charon.</a:t>
            </a:r>
          </a:p>
          <a:p>
            <a:pPr marL="0" indent="0">
              <a:buNone/>
            </a:pPr>
            <a:r>
              <a:rPr lang="en-US" b="1" dirty="0"/>
              <a:t>DIONYSUS:                              Ahoy there, Charon . . .</a:t>
            </a:r>
            <a:br>
              <a:rPr lang="en-US" b="1" dirty="0"/>
            </a:br>
            <a:r>
              <a:rPr lang="en-US" b="1" dirty="0"/>
              <a:t>         Greetings, Charon . . . Charon, </a:t>
            </a:r>
            <a:r>
              <a:rPr lang="en-US" b="1" dirty="0" err="1"/>
              <a:t>halloooo</a:t>
            </a:r>
            <a:r>
              <a:rPr lang="en-US" b="1" dirty="0"/>
              <a:t>!</a:t>
            </a:r>
          </a:p>
          <a:p>
            <a:pPr marL="0" indent="0">
              <a:buNone/>
            </a:pPr>
            <a:r>
              <a:rPr lang="en-US" b="1" dirty="0"/>
              <a:t>CHARON: Who’s seeks a rest from work and trouble?</a:t>
            </a:r>
            <a:br>
              <a:rPr lang="en-US" b="1" dirty="0"/>
            </a:br>
            <a:r>
              <a:rPr lang="en-US" b="1" dirty="0"/>
              <a:t>         Who’s heading for Fields of Forgetfulness,</a:t>
            </a:r>
            <a:br>
              <a:rPr lang="en-US" b="1" dirty="0"/>
            </a:br>
            <a:r>
              <a:rPr lang="en-US" b="1" dirty="0"/>
              <a:t>         Never-never land, the </a:t>
            </a:r>
            <a:r>
              <a:rPr lang="en-US" b="1" dirty="0" err="1"/>
              <a:t>Cerberians</a:t>
            </a:r>
            <a:r>
              <a:rPr lang="en-US" b="1" dirty="0"/>
              <a:t>,</a:t>
            </a:r>
            <a:br>
              <a:rPr lang="en-US" b="1" dirty="0"/>
            </a:br>
            <a:r>
              <a:rPr lang="en-US" b="1" dirty="0"/>
              <a:t>         the Ravens, and </a:t>
            </a:r>
            <a:r>
              <a:rPr lang="en-US" b="1" dirty="0" err="1"/>
              <a:t>Tartarus</a:t>
            </a:r>
            <a:r>
              <a:rPr lang="en-US" b="1" dirty="0"/>
              <a:t>.</a:t>
            </a:r>
          </a:p>
          <a:p>
            <a:pPr marL="0" indent="0">
              <a:buNone/>
            </a:pPr>
            <a:r>
              <a:rPr lang="en-US" b="1" dirty="0"/>
              <a:t>DIONYSUS:                            That’s me.</a:t>
            </a:r>
          </a:p>
          <a:p>
            <a:pPr marL="0" indent="0">
              <a:buNone/>
            </a:pPr>
            <a:r>
              <a:rPr lang="en-US" b="1" dirty="0"/>
              <a:t>CHARON: Then jump aboard.</a:t>
            </a:r>
          </a:p>
          <a:p>
            <a:pPr marL="0" indent="0">
              <a:buNone/>
            </a:pPr>
            <a:r>
              <a:rPr lang="en-US" b="1" dirty="0"/>
              <a:t>DIONYSUS:                   Where do you put in?       </a:t>
            </a:r>
            <a:br>
              <a:rPr lang="en-US" b="1" dirty="0"/>
            </a:br>
            <a:r>
              <a:rPr lang="en-US" b="1" dirty="0"/>
              <a:t>         The Ravens? Is that a stop?</a:t>
            </a:r>
          </a:p>
          <a:p>
            <a:pPr marL="0" indent="0">
              <a:buNone/>
            </a:pPr>
            <a:r>
              <a:rPr lang="en-US" b="1" dirty="0"/>
              <a:t>CHARON:                                Yes, by god—       220</a:t>
            </a:r>
            <a:br>
              <a:rPr lang="en-US" b="1" dirty="0"/>
            </a:br>
            <a:r>
              <a:rPr lang="en-US" b="1" dirty="0"/>
              <a:t>         a special stop just for you. Get in.</a:t>
            </a:r>
          </a:p>
          <a:p>
            <a:pPr marL="0" indent="0">
              <a:buNone/>
            </a:pPr>
            <a:r>
              <a:rPr lang="en-US" b="1" dirty="0"/>
              <a:t>DIONYSUS: </a:t>
            </a:r>
            <a:r>
              <a:rPr lang="en-US" b="1" i="1" dirty="0"/>
              <a:t>[to </a:t>
            </a:r>
            <a:r>
              <a:rPr lang="en-US" b="1" i="1" dirty="0" err="1"/>
              <a:t>Xanthias</a:t>
            </a:r>
            <a:r>
              <a:rPr lang="en-US" b="1" i="1" dirty="0"/>
              <a:t>]</a:t>
            </a:r>
            <a:r>
              <a:rPr lang="en-US" b="1" dirty="0"/>
              <a:t> All right, my lad, hop in.</a:t>
            </a:r>
          </a:p>
          <a:p>
            <a:pPr marL="0" indent="0">
              <a:buNone/>
            </a:pPr>
            <a:r>
              <a:rPr lang="en-US" b="1" dirty="0"/>
              <a:t>CHARON:                                     I won’t take the slave—                   [190]</a:t>
            </a:r>
            <a:br>
              <a:rPr lang="en-US" b="1" dirty="0"/>
            </a:br>
            <a:r>
              <a:rPr lang="en-US" b="1" dirty="0"/>
              <a:t>         not unless he fought at sea to save his skin.</a:t>
            </a:r>
          </a:p>
          <a:p>
            <a:endParaRPr lang="en-US" dirty="0"/>
          </a:p>
        </p:txBody>
      </p:sp>
    </p:spTree>
    <p:extLst>
      <p:ext uri="{BB962C8B-B14F-4D97-AF65-F5344CB8AC3E}">
        <p14:creationId xmlns:p14="http://schemas.microsoft.com/office/powerpoint/2010/main" val="218720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Empusa</a:t>
            </a:r>
            <a:endParaRPr lang="en-US" dirty="0"/>
          </a:p>
        </p:txBody>
      </p:sp>
      <p:pic>
        <p:nvPicPr>
          <p:cNvPr id="4" name="Content Placeholder 3"/>
          <p:cNvPicPr>
            <a:picLocks noGrp="1" noChangeAspect="1"/>
          </p:cNvPicPr>
          <p:nvPr>
            <p:ph idx="1"/>
          </p:nvPr>
        </p:nvPicPr>
        <p:blipFill>
          <a:blip r:embed="rId2"/>
          <a:srcRect l="-126275" r="-126275"/>
          <a:stretch>
            <a:fillRect/>
          </a:stretch>
        </p:blipFill>
        <p:spPr/>
      </p:pic>
    </p:spTree>
    <p:extLst>
      <p:ext uri="{BB962C8B-B14F-4D97-AF65-F5344CB8AC3E}">
        <p14:creationId xmlns:p14="http://schemas.microsoft.com/office/powerpoint/2010/main" val="2757961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Empusa</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sz="2500" b="1" dirty="0"/>
              <a:t>XANTHIAS: Of course you are. What’s that? I hear a noise.</a:t>
            </a:r>
          </a:p>
          <a:p>
            <a:pPr marL="0" indent="0">
              <a:buNone/>
            </a:pPr>
            <a:r>
              <a:rPr lang="en-US" sz="2500" b="1" dirty="0"/>
              <a:t>DIONYSUS: What? Where is it?</a:t>
            </a:r>
          </a:p>
          <a:p>
            <a:pPr marL="0" indent="0">
              <a:buNone/>
            </a:pPr>
            <a:r>
              <a:rPr lang="en-US" sz="2500" b="1" dirty="0"/>
              <a:t>XANTHIAS:                                    Behind us.</a:t>
            </a:r>
          </a:p>
          <a:p>
            <a:pPr marL="0" indent="0">
              <a:buNone/>
            </a:pPr>
            <a:r>
              <a:rPr lang="en-US" sz="2500" b="1" dirty="0"/>
              <a:t>DIONYSUS: </a:t>
            </a:r>
            <a:r>
              <a:rPr lang="en-US" sz="2500" b="1" i="1" dirty="0"/>
              <a:t>[pushing </a:t>
            </a:r>
            <a:r>
              <a:rPr lang="en-US" sz="2500" b="1" i="1" dirty="0" err="1"/>
              <a:t>Xanthias</a:t>
            </a:r>
            <a:r>
              <a:rPr lang="en-US" sz="2500" b="1" i="1" dirty="0"/>
              <a:t>]</a:t>
            </a:r>
            <a:r>
              <a:rPr lang="en-US" sz="2500" b="1" dirty="0"/>
              <a:t>                       Get behind me.</a:t>
            </a:r>
          </a:p>
          <a:p>
            <a:pPr marL="0" indent="0">
              <a:buNone/>
            </a:pPr>
            <a:r>
              <a:rPr lang="en-US" sz="2500" b="1" dirty="0"/>
              <a:t>XANTHIAS: No, it’s up ahead.</a:t>
            </a:r>
          </a:p>
          <a:p>
            <a:pPr marL="0" indent="0">
              <a:buNone/>
            </a:pPr>
            <a:r>
              <a:rPr lang="en-US" sz="2500" b="1" dirty="0"/>
              <a:t>DIONYSUS: </a:t>
            </a:r>
            <a:r>
              <a:rPr lang="en-US" sz="2500" b="1" i="1" dirty="0"/>
              <a:t>[pushing </a:t>
            </a:r>
            <a:r>
              <a:rPr lang="en-US" sz="2500" b="1" i="1" dirty="0" err="1"/>
              <a:t>Xanthias</a:t>
            </a:r>
            <a:r>
              <a:rPr lang="en-US" sz="2500" b="1" i="1" dirty="0"/>
              <a:t> again]</a:t>
            </a:r>
            <a:r>
              <a:rPr lang="en-US" sz="2500" b="1" dirty="0"/>
              <a:t>    You get in front.</a:t>
            </a:r>
          </a:p>
          <a:p>
            <a:pPr marL="0" indent="0">
              <a:buNone/>
            </a:pPr>
            <a:r>
              <a:rPr lang="en-US" sz="2500" b="1" dirty="0"/>
              <a:t>XANTHIAS:                                                                    My god!</a:t>
            </a:r>
            <a:br>
              <a:rPr lang="en-US" sz="2500" b="1" dirty="0"/>
            </a:br>
            <a:r>
              <a:rPr lang="en-US" sz="2500" b="1" dirty="0"/>
              <a:t>         Now I see it. </a:t>
            </a:r>
            <a:r>
              <a:rPr lang="en-US" sz="2500" b="1" dirty="0" err="1"/>
              <a:t>Ooooh</a:t>
            </a:r>
            <a:r>
              <a:rPr lang="en-US" sz="2500" b="1" dirty="0"/>
              <a:t>, a monstrous beast!</a:t>
            </a:r>
          </a:p>
          <a:p>
            <a:pPr marL="0" indent="0">
              <a:buNone/>
            </a:pPr>
            <a:r>
              <a:rPr lang="en-US" sz="2500" b="1" dirty="0"/>
              <a:t>DIONYSUS: </a:t>
            </a:r>
            <a:r>
              <a:rPr lang="en-US" sz="2500" b="1" i="1" dirty="0"/>
              <a:t>[cowering behind </a:t>
            </a:r>
            <a:r>
              <a:rPr lang="en-US" sz="2500" b="1" i="1" dirty="0" err="1"/>
              <a:t>Xanthias</a:t>
            </a:r>
            <a:r>
              <a:rPr lang="en-US" sz="2500" b="1" i="1" dirty="0"/>
              <a:t>]</a:t>
            </a:r>
            <a:r>
              <a:rPr lang="en-US" sz="2500" b="1" dirty="0"/>
              <a:t>  What’s it like?</a:t>
            </a:r>
          </a:p>
          <a:p>
            <a:pPr marL="0" indent="0">
              <a:buNone/>
            </a:pPr>
            <a:r>
              <a:rPr lang="en-US" sz="2500" b="1" dirty="0"/>
              <a:t>XANTHIAS:                            It's weird—all sorts of shapes. </a:t>
            </a:r>
            <a:br>
              <a:rPr lang="en-US" sz="2500" b="1" dirty="0"/>
            </a:br>
            <a:r>
              <a:rPr lang="en-US" sz="2500" b="1" dirty="0"/>
              <a:t>         Now it’s an ox—no, no, a jackass—</a:t>
            </a:r>
            <a:br>
              <a:rPr lang="en-US" sz="2500" b="1" dirty="0"/>
            </a:br>
            <a:r>
              <a:rPr lang="en-US" sz="2500" b="1" dirty="0"/>
              <a:t>         now it’s a woman—what a gorgeous babe!                                          [290]</a:t>
            </a:r>
          </a:p>
          <a:p>
            <a:pPr marL="0" indent="0">
              <a:buNone/>
            </a:pPr>
            <a:r>
              <a:rPr lang="en-US" sz="2500" b="1" dirty="0"/>
              <a:t>DIONYSUS:                                                    Where is she?</a:t>
            </a:r>
            <a:br>
              <a:rPr lang="en-US" sz="2500" b="1" dirty="0"/>
            </a:br>
            <a:r>
              <a:rPr lang="en-US" sz="2500" b="1" dirty="0"/>
              <a:t>         I’ll go say hello.</a:t>
            </a:r>
          </a:p>
          <a:p>
            <a:pPr marL="0" indent="0">
              <a:buNone/>
            </a:pPr>
            <a:r>
              <a:rPr lang="en-US" sz="2500" b="1" dirty="0"/>
              <a:t>XANTHIAS:                                    Hold on a minute!            330</a:t>
            </a:r>
            <a:br>
              <a:rPr lang="en-US" sz="2500" b="1" dirty="0"/>
            </a:br>
            <a:r>
              <a:rPr lang="en-US" sz="2500" b="1" dirty="0"/>
              <a:t>         She’s not a woman any more. Now she’s a bitch!</a:t>
            </a:r>
          </a:p>
          <a:p>
            <a:pPr marL="0" indent="0">
              <a:buNone/>
            </a:pPr>
            <a:r>
              <a:rPr lang="en-US" sz="2500" b="1" dirty="0"/>
              <a:t>DIONYSUS: </a:t>
            </a:r>
            <a:r>
              <a:rPr lang="en-US" sz="2500" b="1" i="1" dirty="0"/>
              <a:t>[terrified]</a:t>
            </a:r>
            <a:r>
              <a:rPr lang="en-US" sz="2500" b="1" dirty="0"/>
              <a:t> It’s </a:t>
            </a:r>
            <a:r>
              <a:rPr lang="en-US" sz="2500" b="1" dirty="0" err="1"/>
              <a:t>Empusa</a:t>
            </a:r>
            <a:r>
              <a:rPr lang="en-US" sz="2500" b="1" dirty="0"/>
              <a:t>!!</a:t>
            </a:r>
            <a:r>
              <a:rPr lang="en-US" sz="2500" b="1" dirty="0">
                <a:hlinkClick r:id="rId2"/>
              </a:rPr>
              <a:t>*</a:t>
            </a:r>
            <a:endParaRPr lang="en-US" sz="2500" b="1" dirty="0"/>
          </a:p>
          <a:p>
            <a:pPr marL="0" indent="0">
              <a:buNone/>
            </a:pPr>
            <a:r>
              <a:rPr lang="en-US" sz="2500" b="1" dirty="0"/>
              <a:t>XANTHIAS:                                    Her whole face is on fire!</a:t>
            </a:r>
          </a:p>
          <a:p>
            <a:pPr marL="0" indent="0">
              <a:buNone/>
            </a:pPr>
            <a:r>
              <a:rPr lang="en-US" sz="2500" b="1" dirty="0"/>
              <a:t>DIONYSUS: Her legs—does she have one made of bronze?</a:t>
            </a:r>
          </a:p>
          <a:p>
            <a:pPr marL="0" indent="0">
              <a:buNone/>
            </a:pPr>
            <a:r>
              <a:rPr lang="en-US" sz="2500" b="1" dirty="0"/>
              <a:t>XANTHIAS:                                                              Yes.</a:t>
            </a:r>
            <a:br>
              <a:rPr lang="en-US" sz="2500" b="1" dirty="0"/>
            </a:br>
            <a:r>
              <a:rPr lang="en-US" sz="2500" b="1" dirty="0"/>
              <a:t>         By Poseidon, yes. The other’s made of cow shit.</a:t>
            </a:r>
            <a:br>
              <a:rPr lang="en-US" sz="2500" b="1" dirty="0"/>
            </a:br>
            <a:r>
              <a:rPr lang="en-US" sz="2500" b="1" dirty="0"/>
              <a:t>         And that’s no lie.</a:t>
            </a:r>
          </a:p>
          <a:p>
            <a:endParaRPr lang="en-US" dirty="0"/>
          </a:p>
        </p:txBody>
      </p:sp>
    </p:spTree>
    <p:extLst>
      <p:ext uri="{BB962C8B-B14F-4D97-AF65-F5344CB8AC3E}">
        <p14:creationId xmlns:p14="http://schemas.microsoft.com/office/powerpoint/2010/main" val="29735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Peloponnesian War</a:t>
            </a:r>
            <a:endParaRPr lang="en-US" dirty="0"/>
          </a:p>
        </p:txBody>
      </p:sp>
      <p:pic>
        <p:nvPicPr>
          <p:cNvPr id="4" name="Content Placeholder 3"/>
          <p:cNvPicPr>
            <a:picLocks noGrp="1" noChangeAspect="1"/>
          </p:cNvPicPr>
          <p:nvPr>
            <p:ph idx="1"/>
          </p:nvPr>
        </p:nvPicPr>
        <p:blipFill>
          <a:blip r:embed="rId2"/>
          <a:srcRect l="1920" r="1920"/>
          <a:stretch>
            <a:fillRect/>
          </a:stretch>
        </p:blipFill>
        <p:spPr/>
      </p:pic>
    </p:spTree>
    <p:extLst>
      <p:ext uri="{BB962C8B-B14F-4D97-AF65-F5344CB8AC3E}">
        <p14:creationId xmlns:p14="http://schemas.microsoft.com/office/powerpoint/2010/main" val="1156859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Athenian Invective</a:t>
            </a:r>
            <a:endParaRPr lang="en-US" dirty="0"/>
          </a:p>
        </p:txBody>
      </p:sp>
      <p:sp>
        <p:nvSpPr>
          <p:cNvPr id="3" name="Content Placeholder 2"/>
          <p:cNvSpPr>
            <a:spLocks noGrp="1"/>
          </p:cNvSpPr>
          <p:nvPr>
            <p:ph idx="1"/>
          </p:nvPr>
        </p:nvSpPr>
        <p:spPr/>
        <p:txBody>
          <a:bodyPr>
            <a:normAutofit/>
          </a:bodyPr>
          <a:lstStyle/>
          <a:p>
            <a:pPr marL="0" indent="0">
              <a:buNone/>
            </a:pPr>
            <a:r>
              <a:rPr lang="en-US" sz="1500" b="1" dirty="0" smtClean="0"/>
              <a:t>CHORUS OF INITIATES: Would you like to join us now in making fun   </a:t>
            </a:r>
            <a:br>
              <a:rPr lang="en-US" sz="1500" b="1" dirty="0" smtClean="0"/>
            </a:br>
            <a:r>
              <a:rPr lang="en-US" sz="1500" b="1" dirty="0" smtClean="0"/>
              <a:t>         of </a:t>
            </a:r>
            <a:r>
              <a:rPr lang="en-US" sz="1500" b="1" dirty="0" err="1" smtClean="0"/>
              <a:t>Archedemos</a:t>
            </a:r>
            <a:r>
              <a:rPr lang="en-US" sz="1500" b="1" dirty="0" smtClean="0"/>
              <a:t>, who at seven years old</a:t>
            </a:r>
            <a:br>
              <a:rPr lang="en-US" sz="1500" b="1" dirty="0" smtClean="0"/>
            </a:br>
            <a:r>
              <a:rPr lang="en-US" sz="1500" b="1" dirty="0" smtClean="0"/>
              <a:t>         was toothless, no genuine Athenian teeth.*</a:t>
            </a:r>
            <a:br>
              <a:rPr lang="en-US" sz="1500" b="1" dirty="0" smtClean="0"/>
            </a:br>
            <a:r>
              <a:rPr lang="en-US" sz="1500" b="1" dirty="0" smtClean="0"/>
              <a:t>         And now he plays big shot in politics                               480</a:t>
            </a:r>
            <a:br>
              <a:rPr lang="en-US" sz="1500" b="1" dirty="0" smtClean="0"/>
            </a:br>
            <a:r>
              <a:rPr lang="en-US" sz="1500" b="1" dirty="0" smtClean="0"/>
              <a:t>         among the dead above—the best there is</a:t>
            </a:r>
            <a:br>
              <a:rPr lang="en-US" sz="1500" b="1" dirty="0" smtClean="0"/>
            </a:br>
            <a:r>
              <a:rPr lang="en-US" sz="1500" b="1" dirty="0" smtClean="0"/>
              <a:t>         at double dealing and corruption.</a:t>
            </a:r>
            <a:br>
              <a:rPr lang="en-US" sz="1500" b="1" dirty="0" smtClean="0"/>
            </a:br>
            <a:r>
              <a:rPr lang="en-US" sz="1500" b="1" dirty="0" smtClean="0"/>
              <a:t>         And Cleisthenes, I hear, still picks his ass</a:t>
            </a:r>
            <a:br>
              <a:rPr lang="en-US" sz="1500" b="1" dirty="0" smtClean="0"/>
            </a:br>
            <a:r>
              <a:rPr lang="en-US" sz="1500" b="1" dirty="0" smtClean="0"/>
              <a:t>         and rips his cheeks apart among the tombstones,</a:t>
            </a:r>
            <a:br>
              <a:rPr lang="en-US" sz="1500" b="1" dirty="0" smtClean="0"/>
            </a:br>
            <a:r>
              <a:rPr lang="en-US" sz="1500" b="1" dirty="0" smtClean="0"/>
              <a:t>         blubbering over his dead lover </a:t>
            </a:r>
            <a:r>
              <a:rPr lang="en-US" sz="1500" b="1" dirty="0" err="1" smtClean="0"/>
              <a:t>Sabinos</a:t>
            </a:r>
            <a:r>
              <a:rPr lang="en-US" sz="1500" b="1" dirty="0" smtClean="0"/>
              <a:t>.</a:t>
            </a:r>
            <a:br>
              <a:rPr lang="en-US" sz="1500" b="1" dirty="0" smtClean="0"/>
            </a:br>
            <a:r>
              <a:rPr lang="en-US" sz="1500" b="1" dirty="0" smtClean="0"/>
              <a:t>         And </a:t>
            </a:r>
            <a:r>
              <a:rPr lang="en-US" sz="1500" b="1" dirty="0" err="1" smtClean="0"/>
              <a:t>Callias</a:t>
            </a:r>
            <a:r>
              <a:rPr lang="en-US" sz="1500" b="1" dirty="0" smtClean="0"/>
              <a:t>, they say, son of the man</a:t>
            </a:r>
            <a:br>
              <a:rPr lang="en-US" sz="1500" b="1" dirty="0" smtClean="0"/>
            </a:br>
            <a:r>
              <a:rPr lang="en-US" sz="1500" b="1" dirty="0" smtClean="0"/>
              <a:t>         who used to bugger his own horses,   </a:t>
            </a:r>
            <a:br>
              <a:rPr lang="en-US" sz="1500" b="1" dirty="0" smtClean="0"/>
            </a:br>
            <a:r>
              <a:rPr lang="en-US" sz="1500" b="1" dirty="0" smtClean="0"/>
              <a:t>         has fights at sea, naval entanglements,</a:t>
            </a:r>
            <a:br>
              <a:rPr lang="en-US" sz="1500" b="1" dirty="0" smtClean="0"/>
            </a:br>
            <a:r>
              <a:rPr lang="en-US" sz="1500" b="1" dirty="0" smtClean="0"/>
              <a:t>         his </a:t>
            </a:r>
            <a:r>
              <a:rPr lang="en-US" sz="1500" b="1" dirty="0" err="1" smtClean="0"/>
              <a:t>arse</a:t>
            </a:r>
            <a:r>
              <a:rPr lang="en-US" sz="1500" b="1" dirty="0" smtClean="0"/>
              <a:t> hole covered by a lion skin.                                               [430]</a:t>
            </a:r>
            <a:endParaRPr lang="en-US" sz="1500" b="1" dirty="0"/>
          </a:p>
        </p:txBody>
      </p:sp>
    </p:spTree>
    <p:extLst>
      <p:ext uri="{BB962C8B-B14F-4D97-AF65-F5344CB8AC3E}">
        <p14:creationId xmlns:p14="http://schemas.microsoft.com/office/powerpoint/2010/main" val="3899106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Minos, </a:t>
            </a:r>
            <a:r>
              <a:rPr lang="en-US" dirty="0" err="1" smtClean="0"/>
              <a:t>Rhadamanthus</a:t>
            </a:r>
            <a:r>
              <a:rPr lang="en-US" dirty="0" smtClean="0"/>
              <a:t>, </a:t>
            </a:r>
            <a:r>
              <a:rPr lang="en-US" dirty="0" err="1" smtClean="0"/>
              <a:t>Aeacus</a:t>
            </a:r>
            <a:endParaRPr lang="en-US" dirty="0"/>
          </a:p>
        </p:txBody>
      </p:sp>
      <p:pic>
        <p:nvPicPr>
          <p:cNvPr id="4" name="Content Placeholder 3"/>
          <p:cNvPicPr>
            <a:picLocks noGrp="1" noChangeAspect="1"/>
          </p:cNvPicPr>
          <p:nvPr>
            <p:ph idx="1"/>
          </p:nvPr>
        </p:nvPicPr>
        <p:blipFill>
          <a:blip r:embed="rId2"/>
          <a:srcRect l="-21241" r="-21241"/>
          <a:stretch>
            <a:fillRect/>
          </a:stretch>
        </p:blipFill>
        <p:spPr/>
      </p:pic>
    </p:spTree>
    <p:extLst>
      <p:ext uri="{BB962C8B-B14F-4D97-AF65-F5344CB8AC3E}">
        <p14:creationId xmlns:p14="http://schemas.microsoft.com/office/powerpoint/2010/main" val="2177823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AEACUS</a:t>
            </a:r>
            <a:endParaRPr lang="en-US" dirty="0"/>
          </a:p>
        </p:txBody>
      </p:sp>
      <p:sp>
        <p:nvSpPr>
          <p:cNvPr id="3" name="Content Placeholder 2"/>
          <p:cNvSpPr>
            <a:spLocks noGrp="1"/>
          </p:cNvSpPr>
          <p:nvPr>
            <p:ph idx="1"/>
          </p:nvPr>
        </p:nvSpPr>
        <p:spPr/>
        <p:txBody>
          <a:bodyPr>
            <a:normAutofit/>
          </a:bodyPr>
          <a:lstStyle/>
          <a:p>
            <a:pPr marL="0" indent="0">
              <a:buNone/>
            </a:pPr>
            <a:r>
              <a:rPr lang="en-US" sz="1500" dirty="0" smtClean="0"/>
              <a:t>	</a:t>
            </a:r>
            <a:r>
              <a:rPr lang="en-US" sz="1500" b="1" dirty="0" smtClean="0"/>
              <a:t>	Oh you abominable, you shameless reckless wretch—  </a:t>
            </a:r>
            <a:br>
              <a:rPr lang="en-US" sz="1500" b="1" dirty="0" smtClean="0"/>
            </a:br>
            <a:r>
              <a:rPr lang="en-US" sz="1500" b="1" dirty="0" smtClean="0"/>
              <a:t>         villain, villain, damned smiling villain—</a:t>
            </a:r>
            <a:br>
              <a:rPr lang="en-US" sz="1500" b="1" dirty="0" smtClean="0"/>
            </a:br>
            <a:r>
              <a:rPr lang="en-US" sz="1500" b="1" dirty="0" smtClean="0"/>
              <a:t>         the man who made off with Cerberus my dog!</a:t>
            </a:r>
            <a:br>
              <a:rPr lang="en-US" sz="1500" b="1" dirty="0" smtClean="0"/>
            </a:br>
            <a:r>
              <a:rPr lang="en-US" sz="1500" b="1" dirty="0" smtClean="0"/>
              <a:t>         You grabbed him by the throat and throttled him,          </a:t>
            </a:r>
            <a:br>
              <a:rPr lang="en-US" sz="1500" b="1" dirty="0" smtClean="0"/>
            </a:br>
            <a:r>
              <a:rPr lang="en-US" sz="1500" b="1" dirty="0" smtClean="0"/>
              <a:t>         then took off on the run, while I stood guard.</a:t>
            </a:r>
            <a:br>
              <a:rPr lang="en-US" sz="1500" b="1" dirty="0" smtClean="0"/>
            </a:br>
            <a:r>
              <a:rPr lang="en-US" sz="1500" b="1" dirty="0" smtClean="0"/>
              <a:t>         Now you’re caught—black-hearted Stygian rocks,</a:t>
            </a:r>
            <a:br>
              <a:rPr lang="en-US" sz="1500" b="1" dirty="0" smtClean="0"/>
            </a:br>
            <a:r>
              <a:rPr lang="en-US" sz="1500" b="1" dirty="0" smtClean="0"/>
              <a:t>         and blood-dripping peaks of Acheron</a:t>
            </a:r>
            <a:br>
              <a:rPr lang="en-US" sz="1500" b="1" dirty="0" smtClean="0"/>
            </a:br>
            <a:r>
              <a:rPr lang="en-US" sz="1500" b="1" dirty="0" smtClean="0"/>
              <a:t>         will hold you down. Roaming hounds of </a:t>
            </a:r>
            <a:r>
              <a:rPr lang="en-US" sz="1500" b="1" dirty="0" err="1" smtClean="0"/>
              <a:t>Cocytus</a:t>
            </a:r>
            <a:r>
              <a:rPr lang="en-US" sz="1500" b="1" dirty="0" smtClean="0"/>
              <a:t/>
            </a:r>
            <a:br>
              <a:rPr lang="en-US" sz="1500" b="1" dirty="0" smtClean="0"/>
            </a:br>
            <a:r>
              <a:rPr lang="en-US" sz="1500" b="1" dirty="0" smtClean="0"/>
              <a:t>         will gnaw your guts to bits—Echidna, too,</a:t>
            </a:r>
            <a:br>
              <a:rPr lang="en-US" sz="1500" b="1" dirty="0" smtClean="0"/>
            </a:br>
            <a:r>
              <a:rPr lang="en-US" sz="1500" b="1" dirty="0" smtClean="0"/>
              <a:t>         and she’s a hundred heads. The </a:t>
            </a:r>
            <a:r>
              <a:rPr lang="en-US" sz="1500" b="1" dirty="0" err="1" smtClean="0"/>
              <a:t>Tartesian</a:t>
            </a:r>
            <a:r>
              <a:rPr lang="en-US" sz="1500" b="1" dirty="0" smtClean="0"/>
              <a:t> eel</a:t>
            </a:r>
            <a:br>
              <a:rPr lang="en-US" sz="1500" b="1" dirty="0" smtClean="0"/>
            </a:br>
            <a:r>
              <a:rPr lang="en-US" sz="1500" b="1" dirty="0" smtClean="0"/>
              <a:t>         will chew your lungs, your kidneys bleed              </a:t>
            </a:r>
            <a:br>
              <a:rPr lang="en-US" sz="1500" b="1" dirty="0" smtClean="0"/>
            </a:br>
            <a:r>
              <a:rPr lang="en-US" sz="1500" b="1" dirty="0" smtClean="0"/>
              <a:t>         from entrails </a:t>
            </a:r>
            <a:r>
              <a:rPr lang="en-US" sz="1500" b="1" dirty="0" err="1" smtClean="0"/>
              <a:t>Tithrasian</a:t>
            </a:r>
            <a:r>
              <a:rPr lang="en-US" sz="1500" b="1" dirty="0" smtClean="0"/>
              <a:t> Gorgons rip apart.</a:t>
            </a:r>
            <a:br>
              <a:rPr lang="en-US" sz="1500" b="1" dirty="0" smtClean="0"/>
            </a:br>
            <a:r>
              <a:rPr lang="en-US" sz="1500" b="1" dirty="0" smtClean="0"/>
              <a:t>         I’ll set out hot foot in their direction.</a:t>
            </a:r>
            <a:endParaRPr lang="en-US" sz="1500" b="1" dirty="0"/>
          </a:p>
        </p:txBody>
      </p:sp>
    </p:spTree>
    <p:extLst>
      <p:ext uri="{BB962C8B-B14F-4D97-AF65-F5344CB8AC3E}">
        <p14:creationId xmlns:p14="http://schemas.microsoft.com/office/powerpoint/2010/main" val="233005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Whipping Scene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1500" b="1" dirty="0"/>
              <a:t>AEACUS: No. I’ll torture him right here, so he’ll confess</a:t>
            </a:r>
            <a:br>
              <a:rPr lang="en-US" sz="1500" b="1" dirty="0"/>
            </a:br>
            <a:r>
              <a:rPr lang="en-US" sz="1500" b="1" dirty="0"/>
              <a:t>         before your very eyes.</a:t>
            </a:r>
          </a:p>
          <a:p>
            <a:pPr marL="0" indent="0">
              <a:buNone/>
            </a:pPr>
            <a:r>
              <a:rPr lang="en-US" sz="1500" b="1" i="1" dirty="0"/>
              <a:t>[To Dionysus]</a:t>
            </a:r>
          </a:p>
          <a:p>
            <a:pPr marL="0" indent="0">
              <a:buNone/>
            </a:pPr>
            <a:r>
              <a:rPr lang="en-US" sz="1500" b="1" dirty="0"/>
              <a:t>                                             Put down that load.</a:t>
            </a:r>
            <a:br>
              <a:rPr lang="en-US" sz="1500" b="1" dirty="0"/>
            </a:br>
            <a:r>
              <a:rPr lang="en-US" sz="1500" b="1" dirty="0"/>
              <a:t>         And hurry up. Don’t give me any lies.</a:t>
            </a:r>
          </a:p>
          <a:p>
            <a:pPr marL="0" indent="0">
              <a:buNone/>
            </a:pPr>
            <a:r>
              <a:rPr lang="en-US" sz="1500" b="1" dirty="0"/>
              <a:t>DIONYSUS: I here proclaim no one should torture me.</a:t>
            </a:r>
            <a:br>
              <a:rPr lang="en-US" sz="1500" b="1" dirty="0"/>
            </a:br>
            <a:r>
              <a:rPr lang="en-US" sz="1500" b="1" dirty="0"/>
              <a:t>         I’m an immortal god. If you do so,</a:t>
            </a:r>
            <a:br>
              <a:rPr lang="en-US" sz="1500" b="1" dirty="0"/>
            </a:br>
            <a:r>
              <a:rPr lang="en-US" sz="1500" b="1" dirty="0"/>
              <a:t>         you’ll have yourself to blame.</a:t>
            </a:r>
          </a:p>
          <a:p>
            <a:pPr marL="0" indent="0">
              <a:buNone/>
            </a:pPr>
            <a:r>
              <a:rPr lang="en-US" sz="1500" b="1" dirty="0"/>
              <a:t>AEACUS:                            What are you saying?                                   [630]</a:t>
            </a:r>
          </a:p>
          <a:p>
            <a:pPr marL="0" indent="0">
              <a:buNone/>
            </a:pPr>
            <a:r>
              <a:rPr lang="en-US" sz="1500" b="1" dirty="0"/>
              <a:t>DIONYSUS: I'm saying I'm Dionysus, an immortal,                  </a:t>
            </a:r>
            <a:br>
              <a:rPr lang="en-US" sz="1500" b="1" dirty="0"/>
            </a:br>
            <a:r>
              <a:rPr lang="en-US" sz="1500" b="1" dirty="0"/>
              <a:t>         a son of Zeus—this man here’s a slave.</a:t>
            </a:r>
          </a:p>
          <a:p>
            <a:pPr marL="0" indent="0">
              <a:buNone/>
            </a:pPr>
            <a:r>
              <a:rPr lang="en-US" sz="1500" b="1" dirty="0"/>
              <a:t>AEACUS: You hear that?</a:t>
            </a:r>
          </a:p>
          <a:p>
            <a:pPr marL="0" indent="0">
              <a:buNone/>
            </a:pPr>
            <a:r>
              <a:rPr lang="en-US" sz="1500" b="1" dirty="0"/>
              <a:t>XANTHIAS:                   I hear what he claims to be—</a:t>
            </a:r>
            <a:br>
              <a:rPr lang="en-US" sz="1500" b="1" dirty="0"/>
            </a:br>
            <a:r>
              <a:rPr lang="en-US" sz="1500" b="1" dirty="0"/>
              <a:t>         all the more good reason for flogging him.                                710</a:t>
            </a:r>
            <a:br>
              <a:rPr lang="en-US" sz="1500" b="1" dirty="0"/>
            </a:br>
            <a:r>
              <a:rPr lang="en-US" sz="1500" b="1" dirty="0"/>
              <a:t>         If he’s a god, he won’t feel a thing.</a:t>
            </a:r>
          </a:p>
          <a:p>
            <a:pPr marL="0" indent="0">
              <a:buNone/>
            </a:pPr>
            <a:r>
              <a:rPr lang="en-US" sz="1500" b="1" dirty="0"/>
              <a:t>DIONYSUS:                                           You’re right.</a:t>
            </a:r>
            <a:br>
              <a:rPr lang="en-US" sz="1500" b="1" dirty="0"/>
            </a:br>
            <a:r>
              <a:rPr lang="en-US" sz="1500" b="1" dirty="0"/>
              <a:t>         And</a:t>
            </a:r>
            <a:r>
              <a:rPr lang="en-US" sz="1500" b="1" i="1" dirty="0"/>
              <a:t> </a:t>
            </a:r>
            <a:r>
              <a:rPr lang="en-US" sz="1500" b="1" dirty="0"/>
              <a:t>since you also claim that you’re a god,</a:t>
            </a:r>
            <a:br>
              <a:rPr lang="en-US" sz="1500" b="1" dirty="0"/>
            </a:br>
            <a:r>
              <a:rPr lang="en-US" sz="1500" b="1" dirty="0"/>
              <a:t>         why don’t you take as many blows as me?</a:t>
            </a:r>
          </a:p>
          <a:p>
            <a:pPr marL="0" indent="0">
              <a:buNone/>
            </a:pPr>
            <a:r>
              <a:rPr lang="en-US" sz="1500" b="1" dirty="0"/>
              <a:t>XANTHIAS: Fair enough. Then whichever of the two</a:t>
            </a:r>
            <a:br>
              <a:rPr lang="en-US" sz="1500" b="1" dirty="0"/>
            </a:br>
            <a:r>
              <a:rPr lang="en-US" sz="1500" b="1" dirty="0"/>
              <a:t>         you see bursting into tears or flinching</a:t>
            </a:r>
            <a:br>
              <a:rPr lang="en-US" sz="1500" b="1" dirty="0"/>
            </a:br>
            <a:r>
              <a:rPr lang="en-US" sz="1500" b="1" dirty="0"/>
              <a:t>         as he’s whipped—you’ll know he’s not the god.</a:t>
            </a:r>
          </a:p>
          <a:p>
            <a:pPr marL="0" indent="0">
              <a:buNone/>
            </a:pPr>
            <a:r>
              <a:rPr lang="en-US" sz="1500" b="1" dirty="0"/>
              <a:t>AEACUS: You’re a fine gentleman—that’s obvious.                  </a:t>
            </a:r>
            <a:br>
              <a:rPr lang="en-US" sz="1500" b="1" dirty="0"/>
            </a:br>
            <a:r>
              <a:rPr lang="en-US" sz="1500" b="1" dirty="0"/>
              <a:t>         You stand for justice. All right—the two of you,</a:t>
            </a:r>
            <a:br>
              <a:rPr lang="en-US" sz="1500" b="1" dirty="0"/>
            </a:br>
            <a:r>
              <a:rPr lang="en-US" sz="1500" b="1" dirty="0"/>
              <a:t>         take off your clothes.</a:t>
            </a:r>
          </a:p>
          <a:p>
            <a:pPr marL="0" indent="0">
              <a:buNone/>
            </a:pPr>
            <a:endParaRPr lang="en-US" dirty="0"/>
          </a:p>
        </p:txBody>
      </p:sp>
    </p:spTree>
    <p:extLst>
      <p:ext uri="{BB962C8B-B14F-4D97-AF65-F5344CB8AC3E}">
        <p14:creationId xmlns:p14="http://schemas.microsoft.com/office/powerpoint/2010/main" val="797058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CHORUS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t> </a:t>
            </a:r>
            <a:r>
              <a:rPr lang="en-US" dirty="0" smtClean="0"/>
              <a:t>       </a:t>
            </a:r>
            <a:r>
              <a:rPr lang="en-US" b="1" dirty="0" smtClean="0"/>
              <a:t> This  city, it often seems to me</a:t>
            </a:r>
            <a:br>
              <a:rPr lang="en-US" b="1" dirty="0" smtClean="0"/>
            </a:br>
            <a:r>
              <a:rPr lang="en-US" b="1" dirty="0" smtClean="0"/>
              <a:t>         treats our best and worthiest citizens</a:t>
            </a:r>
            <a:br>
              <a:rPr lang="en-US" b="1" dirty="0" smtClean="0"/>
            </a:br>
            <a:r>
              <a:rPr lang="en-US" b="1" dirty="0" smtClean="0"/>
              <a:t>         the way it does our old silver coins,</a:t>
            </a:r>
            <a:br>
              <a:rPr lang="en-US" b="1" dirty="0" smtClean="0"/>
            </a:br>
            <a:r>
              <a:rPr lang="en-US" b="1" dirty="0" smtClean="0"/>
              <a:t>         our new gold ones, as well.* This money</a:t>
            </a:r>
            <a:br>
              <a:rPr lang="en-US" b="1" dirty="0" smtClean="0"/>
            </a:br>
            <a:r>
              <a:rPr lang="en-US" b="1" dirty="0" smtClean="0"/>
              <a:t>         was never counterfeit—no, these coins</a:t>
            </a:r>
            <a:br>
              <a:rPr lang="en-US" b="1" dirty="0" smtClean="0"/>
            </a:br>
            <a:r>
              <a:rPr lang="en-US" b="1" dirty="0" smtClean="0"/>
              <a:t>         appeared to be the finest coins of all,</a:t>
            </a:r>
            <a:br>
              <a:rPr lang="en-US" b="1" dirty="0" smtClean="0"/>
            </a:br>
            <a:r>
              <a:rPr lang="en-US" b="1" dirty="0" smtClean="0"/>
              <a:t>         the only ones which bore the proper stamp.         </a:t>
            </a:r>
            <a:br>
              <a:rPr lang="en-US" b="1" dirty="0" smtClean="0"/>
            </a:br>
            <a:r>
              <a:rPr lang="en-US" b="1" dirty="0" smtClean="0"/>
              <a:t>         Everywhere among barbarians and Greeks</a:t>
            </a:r>
            <a:br>
              <a:rPr lang="en-US" b="1" dirty="0" smtClean="0"/>
            </a:br>
            <a:r>
              <a:rPr lang="en-US" b="1" dirty="0" smtClean="0"/>
              <a:t>         they stood the test. But these we do not use.</a:t>
            </a:r>
            <a:br>
              <a:rPr lang="en-US" b="1" dirty="0" smtClean="0"/>
            </a:br>
            <a:r>
              <a:rPr lang="en-US" b="1" dirty="0" smtClean="0"/>
              <a:t>         Instead we have our debased coins of bronze,                 810</a:t>
            </a:r>
            <a:br>
              <a:rPr lang="en-US" b="1" dirty="0" smtClean="0"/>
            </a:br>
            <a:r>
              <a:rPr lang="en-US" b="1" dirty="0" smtClean="0"/>
              <a:t>         poorly struck some days ago or yesterday.</a:t>
            </a:r>
            <a:br>
              <a:rPr lang="en-US" b="1" dirty="0" smtClean="0"/>
            </a:br>
            <a:endParaRPr lang="en-US" b="1" dirty="0" smtClean="0"/>
          </a:p>
          <a:p>
            <a:pPr marL="0" indent="0">
              <a:buNone/>
            </a:pPr>
            <a:r>
              <a:rPr lang="en-US" b="1" dirty="0" smtClean="0"/>
              <a:t>         That’s how we treat our finest citizens,</a:t>
            </a:r>
            <a:br>
              <a:rPr lang="en-US" b="1" dirty="0" smtClean="0"/>
            </a:br>
            <a:r>
              <a:rPr lang="en-US" b="1" dirty="0" smtClean="0"/>
              <a:t>         the nobly born, our righteous men,</a:t>
            </a:r>
            <a:br>
              <a:rPr lang="en-US" b="1" dirty="0" smtClean="0"/>
            </a:br>
            <a:r>
              <a:rPr lang="en-US" b="1" dirty="0" smtClean="0"/>
              <a:t>         our best and brightest, the ones well trained</a:t>
            </a:r>
            <a:br>
              <a:rPr lang="en-US" b="1" dirty="0" smtClean="0"/>
            </a:br>
            <a:r>
              <a:rPr lang="en-US" b="1" dirty="0" smtClean="0"/>
              <a:t>         in music and the dance at the </a:t>
            </a:r>
            <a:r>
              <a:rPr lang="en-US" b="1" dirty="0" err="1" smtClean="0"/>
              <a:t>palaestra</a:t>
            </a:r>
            <a:r>
              <a:rPr lang="en-US" b="1" dirty="0" smtClean="0"/>
              <a:t>.*</a:t>
            </a:r>
            <a:br>
              <a:rPr lang="en-US" b="1" dirty="0" smtClean="0"/>
            </a:br>
            <a:r>
              <a:rPr lang="en-US" b="1" dirty="0" smtClean="0"/>
              <a:t>         Instead we use foreign bronze for everything—</a:t>
            </a:r>
            <a:br>
              <a:rPr lang="en-US" b="1" dirty="0" smtClean="0"/>
            </a:br>
            <a:r>
              <a:rPr lang="en-US" b="1" dirty="0" smtClean="0"/>
              <a:t>         useless men from useless fathers, red heads,*                                 [730]</a:t>
            </a:r>
            <a:br>
              <a:rPr lang="en-US" b="1" dirty="0" smtClean="0"/>
            </a:br>
            <a:r>
              <a:rPr lang="en-US" b="1" dirty="0" smtClean="0"/>
              <a:t>         men who’ve come here very recently—</a:t>
            </a:r>
            <a:br>
              <a:rPr lang="en-US" b="1" dirty="0" smtClean="0"/>
            </a:br>
            <a:r>
              <a:rPr lang="en-US" b="1" dirty="0" smtClean="0"/>
              <a:t>         the sort the city at its most negligent</a:t>
            </a:r>
            <a:br>
              <a:rPr lang="en-US" b="1" dirty="0" smtClean="0"/>
            </a:br>
            <a:r>
              <a:rPr lang="en-US" b="1" dirty="0" smtClean="0"/>
              <a:t>         would never use in earlier days,                                       820</a:t>
            </a:r>
            <a:br>
              <a:rPr lang="en-US" b="1" dirty="0" smtClean="0"/>
            </a:br>
            <a:r>
              <a:rPr lang="en-US" b="1" dirty="0" smtClean="0"/>
              <a:t>         not even as a scapegoat.* But now,</a:t>
            </a:r>
            <a:br>
              <a:rPr lang="en-US" b="1" dirty="0" smtClean="0"/>
            </a:br>
            <a:r>
              <a:rPr lang="en-US" b="1" dirty="0" smtClean="0"/>
              <a:t>         you silly fools, it’s time to change your ways.</a:t>
            </a:r>
          </a:p>
        </p:txBody>
      </p:sp>
    </p:spTree>
    <p:extLst>
      <p:ext uri="{BB962C8B-B14F-4D97-AF65-F5344CB8AC3E}">
        <p14:creationId xmlns:p14="http://schemas.microsoft.com/office/powerpoint/2010/main" val="3157394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Euripides Goes to Hell</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SERVANT:                   There’s a custom in these parts</a:t>
            </a:r>
            <a:br>
              <a:rPr lang="en-US" b="1" dirty="0"/>
            </a:br>
            <a:r>
              <a:rPr lang="en-US" b="1" dirty="0"/>
              <a:t>         that in the arts—the great and worthy ones—</a:t>
            </a:r>
            <a:br>
              <a:rPr lang="en-US" b="1" dirty="0"/>
            </a:br>
            <a:r>
              <a:rPr lang="en-US" b="1" dirty="0"/>
              <a:t>         the best man in his special area                                        860</a:t>
            </a:r>
            <a:br>
              <a:rPr lang="en-US" b="1" dirty="0"/>
            </a:br>
            <a:r>
              <a:rPr lang="en-US" b="1" dirty="0"/>
              <a:t>         gets all his meals for free at City Hall</a:t>
            </a:r>
            <a:br>
              <a:rPr lang="en-US" b="1" dirty="0"/>
            </a:br>
            <a:r>
              <a:rPr lang="en-US" b="1" dirty="0"/>
              <a:t>         in the chair of </a:t>
            </a:r>
            <a:r>
              <a:rPr lang="en-US" b="1" dirty="0" err="1"/>
              <a:t>honour</a:t>
            </a:r>
            <a:r>
              <a:rPr lang="en-US" b="1" dirty="0"/>
              <a:t> next to Pluto . . .</a:t>
            </a:r>
          </a:p>
          <a:p>
            <a:pPr marL="0" indent="0">
              <a:buNone/>
            </a:pPr>
            <a:r>
              <a:rPr lang="en-US" b="1" dirty="0"/>
              <a:t>XANTHIAS: I get it.</a:t>
            </a:r>
          </a:p>
          <a:p>
            <a:pPr marL="0" indent="0">
              <a:buNone/>
            </a:pPr>
            <a:r>
              <a:rPr lang="en-US" b="1" dirty="0"/>
              <a:t>SERVANT:                   . . . until someone else arrives</a:t>
            </a:r>
            <a:br>
              <a:rPr lang="en-US" b="1" dirty="0"/>
            </a:br>
            <a:r>
              <a:rPr lang="en-US" b="1" dirty="0"/>
              <a:t>         who has more skill than he does. At that point,</a:t>
            </a:r>
            <a:br>
              <a:rPr lang="en-US" b="1" dirty="0"/>
            </a:br>
            <a:r>
              <a:rPr lang="en-US" b="1" dirty="0"/>
              <a:t>         he has to yield his place.</a:t>
            </a:r>
          </a:p>
          <a:p>
            <a:pPr marL="0" indent="0">
              <a:buNone/>
            </a:pPr>
            <a:r>
              <a:rPr lang="en-US" b="1" dirty="0"/>
              <a:t>XANTHIAS:                   But why would this</a:t>
            </a:r>
            <a:br>
              <a:rPr lang="en-US" b="1" dirty="0"/>
            </a:br>
            <a:r>
              <a:rPr lang="en-US" b="1" dirty="0"/>
              <a:t>         get Aeschylus upset?</a:t>
            </a:r>
          </a:p>
          <a:p>
            <a:pPr marL="0" indent="0">
              <a:buNone/>
            </a:pPr>
            <a:r>
              <a:rPr lang="en-US" b="1" dirty="0"/>
              <a:t>SERVANT:                   Well, he had his chair,</a:t>
            </a:r>
            <a:br>
              <a:rPr lang="en-US" b="1" dirty="0"/>
            </a:br>
            <a:r>
              <a:rPr lang="en-US" b="1" dirty="0"/>
              <a:t>         the one for tragedy, as the finest                  </a:t>
            </a:r>
            <a:br>
              <a:rPr lang="en-US" b="1" dirty="0"/>
            </a:br>
            <a:r>
              <a:rPr lang="en-US" b="1" dirty="0"/>
              <a:t>         in that form of art.</a:t>
            </a:r>
          </a:p>
          <a:p>
            <a:pPr marL="0" indent="0">
              <a:buNone/>
            </a:pPr>
            <a:r>
              <a:rPr lang="en-US" b="1" dirty="0"/>
              <a:t>XANTHIAS:                   Who’s got it now?                                            [770]</a:t>
            </a:r>
          </a:p>
          <a:p>
            <a:pPr marL="0" indent="0">
              <a:buNone/>
            </a:pPr>
            <a:r>
              <a:rPr lang="en-US" b="1" dirty="0"/>
              <a:t>SERVANT: When Euripides came down to Hades</a:t>
            </a:r>
            <a:br>
              <a:rPr lang="en-US" b="1" dirty="0"/>
            </a:br>
            <a:r>
              <a:rPr lang="en-US" b="1" dirty="0"/>
              <a:t>         he started showing off his rhetoric                                    870</a:t>
            </a:r>
            <a:br>
              <a:rPr lang="en-US" b="1" dirty="0"/>
            </a:br>
            <a:r>
              <a:rPr lang="en-US" b="1" dirty="0"/>
              <a:t>         to thieves, bag snatchers, parricides,</a:t>
            </a:r>
            <a:br>
              <a:rPr lang="en-US" b="1" dirty="0"/>
            </a:br>
            <a:r>
              <a:rPr lang="en-US" b="1" dirty="0"/>
              <a:t>         to all the ones who steal—and here in Hades</a:t>
            </a:r>
            <a:br>
              <a:rPr lang="en-US" b="1" dirty="0"/>
            </a:br>
            <a:r>
              <a:rPr lang="en-US" b="1" dirty="0"/>
              <a:t>         that’s most of us. Well, they listened to him,</a:t>
            </a:r>
            <a:br>
              <a:rPr lang="en-US" b="1" dirty="0"/>
            </a:br>
            <a:r>
              <a:rPr lang="en-US" b="1" dirty="0"/>
              <a:t>         heard his counter-arguments, his twists and turns,</a:t>
            </a:r>
            <a:br>
              <a:rPr lang="en-US" b="1" dirty="0"/>
            </a:br>
            <a:r>
              <a:rPr lang="en-US" b="1" dirty="0"/>
              <a:t>         and went nuts for him. So they then proposed</a:t>
            </a:r>
            <a:br>
              <a:rPr lang="en-US" b="1" dirty="0"/>
            </a:br>
            <a:r>
              <a:rPr lang="en-US" b="1" dirty="0"/>
              <a:t>         he was the wisest of all men. With that,</a:t>
            </a:r>
            <a:br>
              <a:rPr lang="en-US" b="1" dirty="0"/>
            </a:br>
            <a:r>
              <a:rPr lang="en-US" b="1" dirty="0"/>
              <a:t>         Euripides got so worked up he claimed         </a:t>
            </a:r>
            <a:br>
              <a:rPr lang="en-US" b="1" dirty="0"/>
            </a:br>
            <a:r>
              <a:rPr lang="en-US" b="1" dirty="0"/>
              <a:t>         that chair where Aeschylus sits down.</a:t>
            </a:r>
          </a:p>
          <a:p>
            <a:pPr marL="0" indent="0">
              <a:buNone/>
            </a:pPr>
            <a:endParaRPr lang="en-US" dirty="0"/>
          </a:p>
        </p:txBody>
      </p:sp>
    </p:spTree>
    <p:extLst>
      <p:ext uri="{BB962C8B-B14F-4D97-AF65-F5344CB8AC3E}">
        <p14:creationId xmlns:p14="http://schemas.microsoft.com/office/powerpoint/2010/main" val="3636507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Pre-Contest</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EURIPIDES: I’ll not give up the chair—no more advice.                       [830]</a:t>
            </a:r>
            <a:br>
              <a:rPr lang="en-US" b="1" dirty="0"/>
            </a:br>
            <a:r>
              <a:rPr lang="en-US" b="1" dirty="0"/>
              <a:t>         I say I’m better in poetic skill.</a:t>
            </a:r>
          </a:p>
          <a:p>
            <a:pPr marL="0" indent="0">
              <a:buNone/>
            </a:pPr>
            <a:r>
              <a:rPr lang="en-US" b="1" dirty="0"/>
              <a:t>DIONYSUS: Why are you silent, Aeschylus? You hear</a:t>
            </a:r>
            <a:br>
              <a:rPr lang="en-US" b="1" dirty="0"/>
            </a:br>
            <a:r>
              <a:rPr lang="en-US" b="1" dirty="0"/>
              <a:t>         the claim he’s made.</a:t>
            </a:r>
          </a:p>
          <a:p>
            <a:pPr marL="0" indent="0">
              <a:buNone/>
            </a:pPr>
            <a:r>
              <a:rPr lang="en-US" b="1" dirty="0"/>
              <a:t>EURIPIDES:                        His high-and-mighty pose—</a:t>
            </a:r>
            <a:br>
              <a:rPr lang="en-US" b="1" dirty="0"/>
            </a:br>
            <a:r>
              <a:rPr lang="en-US" b="1" dirty="0"/>
              <a:t>         he does that at the start of every play,</a:t>
            </a:r>
            <a:br>
              <a:rPr lang="en-US" b="1" dirty="0"/>
            </a:br>
            <a:r>
              <a:rPr lang="en-US" b="1" dirty="0"/>
              <a:t>         some hocus-pocus for his tragedies.</a:t>
            </a:r>
          </a:p>
          <a:p>
            <a:pPr marL="0" indent="0">
              <a:buNone/>
            </a:pPr>
            <a:r>
              <a:rPr lang="en-US" b="1" dirty="0"/>
              <a:t>DIONYSUS: My dear fellow, that’s too much big talk.         </a:t>
            </a:r>
          </a:p>
          <a:p>
            <a:pPr marL="0" indent="0">
              <a:buNone/>
            </a:pPr>
            <a:r>
              <a:rPr lang="en-US" b="1" dirty="0"/>
              <a:t>EURIPIDES: I know the man—and for a long time now</a:t>
            </a:r>
            <a:br>
              <a:rPr lang="en-US" b="1" dirty="0"/>
            </a:br>
            <a:r>
              <a:rPr lang="en-US" b="1" dirty="0"/>
              <a:t>         I’ve studied him. He makes crude characters</a:t>
            </a:r>
            <a:br>
              <a:rPr lang="en-US" b="1" dirty="0"/>
            </a:br>
            <a:r>
              <a:rPr lang="en-US" b="1" dirty="0"/>
              <a:t>         with stubborn tongues. As for his own mouth,                 950</a:t>
            </a:r>
            <a:br>
              <a:rPr lang="en-US" b="1" dirty="0"/>
            </a:br>
            <a:r>
              <a:rPr lang="en-US" b="1" dirty="0"/>
              <a:t>         it’s unrestrained and uncontrolled, unlocked,</a:t>
            </a:r>
            <a:br>
              <a:rPr lang="en-US" b="1" dirty="0"/>
            </a:br>
            <a:r>
              <a:rPr lang="en-US" b="1" dirty="0"/>
              <a:t>         no proper discourse, </a:t>
            </a:r>
            <a:r>
              <a:rPr lang="en-US" b="1" dirty="0" err="1"/>
              <a:t>bombastiloquent</a:t>
            </a:r>
            <a:r>
              <a:rPr lang="en-US" b="1" dirty="0"/>
              <a:t>.</a:t>
            </a:r>
          </a:p>
          <a:p>
            <a:pPr marL="0" indent="0">
              <a:buNone/>
            </a:pPr>
            <a:r>
              <a:rPr lang="en-US" b="1" dirty="0"/>
              <a:t>AESCHYLUS: Is that so, you garden-goddess child?                              [840]</a:t>
            </a:r>
            <a:br>
              <a:rPr lang="en-US" b="1" dirty="0"/>
            </a:br>
            <a:r>
              <a:rPr lang="en-US" b="1" dirty="0"/>
              <a:t>         You say that of me, you gossip-monger,</a:t>
            </a:r>
            <a:br>
              <a:rPr lang="en-US" b="1" dirty="0"/>
            </a:br>
            <a:r>
              <a:rPr lang="en-US" b="1" dirty="0"/>
              <a:t>         a beggar’s poet who picks and stitches rags?</a:t>
            </a:r>
            <a:br>
              <a:rPr lang="en-US" b="1" dirty="0"/>
            </a:br>
            <a:r>
              <a:rPr lang="en-US" b="1" dirty="0"/>
              <a:t>         You’ll regret those words.</a:t>
            </a:r>
          </a:p>
          <a:p>
            <a:pPr marL="0" indent="0">
              <a:buNone/>
            </a:pPr>
            <a:r>
              <a:rPr lang="en-US" b="1" dirty="0"/>
              <a:t>DIONYSUS:                                   Hey, Aeschylus,</a:t>
            </a:r>
            <a:br>
              <a:rPr lang="en-US" b="1" dirty="0"/>
            </a:br>
            <a:r>
              <a:rPr lang="en-US" b="1" dirty="0"/>
              <a:t>         hold on. Don’t fire up your heart so angrily,         </a:t>
            </a:r>
            <a:br>
              <a:rPr lang="en-US" b="1" dirty="0"/>
            </a:br>
            <a:r>
              <a:rPr lang="en-US" b="1" dirty="0"/>
              <a:t>         with such ill will.</a:t>
            </a:r>
          </a:p>
          <a:p>
            <a:pPr marL="0" indent="0">
              <a:buNone/>
            </a:pPr>
            <a:r>
              <a:rPr lang="en-US" b="1" dirty="0"/>
              <a:t>AESCHYLUS:                   No, no, I won’t hold back,</a:t>
            </a:r>
            <a:br>
              <a:rPr lang="en-US" b="1" dirty="0"/>
            </a:br>
            <a:r>
              <a:rPr lang="en-US" b="1" dirty="0"/>
              <a:t>         ’til I’ve exposed the man and clearly proved</a:t>
            </a:r>
            <a:br>
              <a:rPr lang="en-US" b="1" dirty="0"/>
            </a:br>
            <a:r>
              <a:rPr lang="en-US" b="1" dirty="0"/>
              <a:t>         this cripples’ poet is a boastful fool . . .                            960</a:t>
            </a:r>
          </a:p>
          <a:p>
            <a:pPr marL="0" indent="0">
              <a:buNone/>
            </a:pPr>
            <a:endParaRPr lang="en-US" b="1" dirty="0"/>
          </a:p>
        </p:txBody>
      </p:sp>
    </p:spTree>
    <p:extLst>
      <p:ext uri="{BB962C8B-B14F-4D97-AF65-F5344CB8AC3E}">
        <p14:creationId xmlns:p14="http://schemas.microsoft.com/office/powerpoint/2010/main" val="2184355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Euripides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EURIPIDES: I wasn’t fool enough to put in there</a:t>
            </a:r>
            <a:br>
              <a:rPr lang="en-US" b="1" dirty="0"/>
            </a:br>
            <a:r>
              <a:rPr lang="en-US" b="1" dirty="0"/>
              <a:t>         whatever stuff I chanced upon, or add</a:t>
            </a:r>
            <a:br>
              <a:rPr lang="en-US" b="1" dirty="0"/>
            </a:br>
            <a:r>
              <a:rPr lang="en-US" b="1" dirty="0"/>
              <a:t>         just anything I found. The character</a:t>
            </a:r>
            <a:br>
              <a:rPr lang="en-US" b="1" dirty="0"/>
            </a:br>
            <a:r>
              <a:rPr lang="en-US" b="1" dirty="0"/>
              <a:t>         who came out first would right away explain                    1090</a:t>
            </a:r>
            <a:br>
              <a:rPr lang="en-US" b="1" dirty="0"/>
            </a:br>
            <a:r>
              <a:rPr lang="en-US" b="1" dirty="0"/>
              <a:t>         on my behalf the background of the play.</a:t>
            </a:r>
          </a:p>
          <a:p>
            <a:pPr marL="0" indent="0">
              <a:buNone/>
            </a:pPr>
            <a:r>
              <a:rPr lang="en-US" b="1" dirty="0"/>
              <a:t>DIONYSUS: Which was better than your own, by god.</a:t>
            </a:r>
          </a:p>
          <a:p>
            <a:pPr marL="0" indent="0">
              <a:buNone/>
            </a:pPr>
            <a:r>
              <a:rPr lang="en-US" b="1" dirty="0"/>
              <a:t>EURIPIDES: After those opening words I never set</a:t>
            </a:r>
            <a:br>
              <a:rPr lang="en-US" b="1" dirty="0"/>
            </a:br>
            <a:r>
              <a:rPr lang="en-US" b="1" dirty="0"/>
              <a:t>         anything superfluous in the play. No.</a:t>
            </a:r>
            <a:br>
              <a:rPr lang="en-US" b="1" dirty="0"/>
            </a:br>
            <a:r>
              <a:rPr lang="en-US" b="1" dirty="0"/>
              <a:t>         For me the woman spoke—so did the slave,</a:t>
            </a:r>
            <a:br>
              <a:rPr lang="en-US" b="1" dirty="0"/>
            </a:br>
            <a:r>
              <a:rPr lang="en-US" b="1" dirty="0"/>
              <a:t>         the master, maiden, the old woman, too.</a:t>
            </a:r>
          </a:p>
          <a:p>
            <a:pPr marL="0" indent="0">
              <a:buNone/>
            </a:pPr>
            <a:r>
              <a:rPr lang="en-US" b="1" dirty="0"/>
              <a:t>AESCHYLUS: Well, shouldn’t you be killed for daring this?</a:t>
            </a:r>
          </a:p>
          <a:p>
            <a:pPr marL="0" indent="0">
              <a:buNone/>
            </a:pPr>
            <a:r>
              <a:rPr lang="en-US" b="1" dirty="0"/>
              <a:t>EURIPIDES: By Apollo, no. I was doing my work</a:t>
            </a:r>
            <a:br>
              <a:rPr lang="en-US" b="1" dirty="0"/>
            </a:br>
            <a:r>
              <a:rPr lang="en-US" b="1" dirty="0"/>
              <a:t>         the democratic way.</a:t>
            </a:r>
          </a:p>
          <a:p>
            <a:pPr marL="0" indent="0">
              <a:buNone/>
            </a:pPr>
            <a:r>
              <a:rPr lang="en-US" b="1" dirty="0"/>
              <a:t>DIONYSUS: </a:t>
            </a:r>
            <a:r>
              <a:rPr lang="en-US" b="1" i="1" dirty="0"/>
              <a:t>[to Euripides]</a:t>
            </a:r>
            <a:r>
              <a:rPr lang="en-US" b="1" dirty="0"/>
              <a:t>                            My dear chap,</a:t>
            </a:r>
            <a:br>
              <a:rPr lang="en-US" b="1" dirty="0"/>
            </a:br>
            <a:r>
              <a:rPr lang="en-US" b="1" dirty="0"/>
              <a:t>         I’d forget that—from your point of view                          1100</a:t>
            </a:r>
            <a:br>
              <a:rPr lang="en-US" b="1" dirty="0"/>
            </a:br>
            <a:r>
              <a:rPr lang="en-US" b="1" dirty="0"/>
              <a:t>         that’s not the best line you could take.</a:t>
            </a:r>
            <a:r>
              <a:rPr lang="en-US" b="1" dirty="0">
                <a:hlinkClick r:id="rId2"/>
              </a:rPr>
              <a:t>*</a:t>
            </a:r>
            <a:endParaRPr lang="en-US" b="1" dirty="0"/>
          </a:p>
          <a:p>
            <a:pPr marL="0" indent="0">
              <a:buNone/>
            </a:pPr>
            <a:r>
              <a:rPr lang="en-US" b="1" dirty="0"/>
              <a:t>EURIPIDES: </a:t>
            </a:r>
            <a:r>
              <a:rPr lang="en-US" b="1" i="1" dirty="0"/>
              <a:t>[indicating the audience]</a:t>
            </a:r>
            <a:br>
              <a:rPr lang="en-US" b="1" i="1" dirty="0"/>
            </a:br>
            <a:r>
              <a:rPr lang="en-US" b="1" dirty="0"/>
              <a:t>         I taught these people here to speak their minds . . .</a:t>
            </a:r>
          </a:p>
          <a:p>
            <a:pPr marL="0" indent="0">
              <a:buNone/>
            </a:pPr>
            <a:r>
              <a:rPr lang="en-US" b="1" dirty="0"/>
              <a:t>AESCHYLUS: I say so too—and before doing that</a:t>
            </a:r>
            <a:br>
              <a:rPr lang="en-US" b="1" dirty="0"/>
            </a:br>
            <a:r>
              <a:rPr lang="en-US" b="1" dirty="0"/>
              <a:t>         I wish you’d split apart—right down the middle.</a:t>
            </a:r>
          </a:p>
          <a:p>
            <a:pPr marL="0" indent="0">
              <a:buNone/>
            </a:pPr>
            <a:r>
              <a:rPr lang="en-US" b="1" dirty="0"/>
              <a:t>EURIPIDES:  . . . introducing subtle rules for words,</a:t>
            </a:r>
            <a:br>
              <a:rPr lang="en-US" b="1" dirty="0"/>
            </a:br>
            <a:r>
              <a:rPr lang="en-US" b="1" dirty="0"/>
              <a:t>         for verses nicely trimmed. I taught them to think,</a:t>
            </a:r>
            <a:br>
              <a:rPr lang="en-US" b="1" dirty="0"/>
            </a:br>
            <a:r>
              <a:rPr lang="en-US" b="1" dirty="0"/>
              <a:t>         to see, to understand, to love new twists</a:t>
            </a:r>
            <a:br>
              <a:rPr lang="en-US" b="1" dirty="0"/>
            </a:br>
            <a:r>
              <a:rPr lang="en-US" b="1" dirty="0"/>
              <a:t>         and double dealing, to suspect the worst,</a:t>
            </a:r>
            <a:br>
              <a:rPr lang="en-US" b="1" dirty="0"/>
            </a:br>
            <a:r>
              <a:rPr lang="en-US" b="1" dirty="0"/>
              <a:t>         to be too smart in everything . . .</a:t>
            </a:r>
          </a:p>
          <a:p>
            <a:pPr marL="0" indent="0">
              <a:buNone/>
            </a:pPr>
            <a:endParaRPr lang="en-US" dirty="0"/>
          </a:p>
        </p:txBody>
      </p:sp>
    </p:spTree>
    <p:extLst>
      <p:ext uri="{BB962C8B-B14F-4D97-AF65-F5344CB8AC3E}">
        <p14:creationId xmlns:p14="http://schemas.microsoft.com/office/powerpoint/2010/main" val="2964074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Aeschylus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smtClean="0"/>
              <a:t>AESCHYLUS</a:t>
            </a:r>
            <a:r>
              <a:rPr lang="en-US" b="1" dirty="0"/>
              <a:t>:                                     Consider first</a:t>
            </a:r>
            <a:br>
              <a:rPr lang="en-US" b="1" dirty="0"/>
            </a:br>
            <a:r>
              <a:rPr lang="en-US" b="1" dirty="0"/>
              <a:t>         the nature of the men he got from me—</a:t>
            </a:r>
            <a:br>
              <a:rPr lang="en-US" b="1" dirty="0"/>
            </a:br>
            <a:r>
              <a:rPr lang="en-US" b="1" dirty="0"/>
              <a:t>         were they not nobly born and six feet tall?</a:t>
            </a:r>
            <a:br>
              <a:rPr lang="en-US" b="1" dirty="0"/>
            </a:br>
            <a:r>
              <a:rPr lang="en-US" b="1" dirty="0"/>
              <a:t>         There were no runaways, no </a:t>
            </a:r>
            <a:r>
              <a:rPr lang="en-US" b="1" dirty="0" err="1"/>
              <a:t>layabouts</a:t>
            </a:r>
            <a:r>
              <a:rPr lang="en-US" b="1" dirty="0"/>
              <a:t>,</a:t>
            </a:r>
            <a:br>
              <a:rPr lang="en-US" b="1" dirty="0"/>
            </a:br>
            <a:r>
              <a:rPr lang="en-US" b="1" dirty="0"/>
              <a:t>         no scoundrels like today, no ne’er-do-wells.</a:t>
            </a:r>
            <a:br>
              <a:rPr lang="en-US" b="1" dirty="0"/>
            </a:br>
            <a:r>
              <a:rPr lang="en-US" b="1" dirty="0"/>
              <a:t>         No. Those men breathed spears and javelins,</a:t>
            </a:r>
            <a:br>
              <a:rPr lang="en-US" b="1" dirty="0"/>
            </a:br>
            <a:r>
              <a:rPr lang="en-US" b="1" dirty="0"/>
              <a:t>         white-crested helmets, coronets, and greaves,</a:t>
            </a:r>
            <a:br>
              <a:rPr lang="en-US" b="1" dirty="0"/>
            </a:br>
            <a:r>
              <a:rPr lang="en-US" b="1" dirty="0"/>
              <a:t>         with passions wrapped in seven </a:t>
            </a:r>
            <a:r>
              <a:rPr lang="en-US" b="1" dirty="0" err="1"/>
              <a:t>oxhide</a:t>
            </a:r>
            <a:r>
              <a:rPr lang="en-US" b="1" dirty="0"/>
              <a:t> folds.</a:t>
            </a:r>
          </a:p>
          <a:p>
            <a:pPr marL="0" indent="0">
              <a:buNone/>
            </a:pPr>
            <a:r>
              <a:rPr lang="en-US" b="1" dirty="0"/>
              <a:t>EURIPIDES: This is getting bad.</a:t>
            </a:r>
          </a:p>
          <a:p>
            <a:pPr marL="0" indent="0">
              <a:buNone/>
            </a:pPr>
            <a:r>
              <a:rPr lang="en-US" b="1" dirty="0"/>
              <a:t>DIONYSUS:                                            His helmet-making</a:t>
            </a:r>
            <a:br>
              <a:rPr lang="en-US" b="1" dirty="0"/>
            </a:br>
            <a:r>
              <a:rPr lang="en-US" b="1" dirty="0"/>
              <a:t>         wears me down.</a:t>
            </a:r>
          </a:p>
          <a:p>
            <a:pPr marL="0" indent="0">
              <a:buNone/>
            </a:pPr>
            <a:r>
              <a:rPr lang="en-US" b="1" dirty="0"/>
              <a:t>EURIPIDES:                            What exactly did you do           1190</a:t>
            </a:r>
            <a:br>
              <a:rPr lang="en-US" b="1" dirty="0"/>
            </a:br>
            <a:r>
              <a:rPr lang="en-US" b="1" dirty="0"/>
              <a:t>         to make these men so noble?</a:t>
            </a:r>
          </a:p>
          <a:p>
            <a:pPr marL="0" indent="0">
              <a:buNone/>
            </a:pPr>
            <a:r>
              <a:rPr lang="en-US" b="1" dirty="0"/>
              <a:t>DIONYSUS:                                            Aeschylus,</a:t>
            </a:r>
            <a:br>
              <a:rPr lang="en-US" b="1" dirty="0"/>
            </a:br>
            <a:r>
              <a:rPr lang="en-US" b="1" dirty="0"/>
              <a:t>         speak up. Forget your pride and stubbornness.                                [1020]</a:t>
            </a:r>
          </a:p>
          <a:p>
            <a:pPr marL="0" indent="0">
              <a:buNone/>
            </a:pPr>
            <a:r>
              <a:rPr lang="en-US" b="1" dirty="0"/>
              <a:t>AESCHYLUS: I wrote a play brim full of war god Ares.</a:t>
            </a:r>
          </a:p>
          <a:p>
            <a:pPr marL="0" indent="0">
              <a:buNone/>
            </a:pPr>
            <a:r>
              <a:rPr lang="en-US" b="1" dirty="0"/>
              <a:t>DIONYSUS: Which one was that?</a:t>
            </a:r>
          </a:p>
          <a:p>
            <a:pPr marL="0" indent="0">
              <a:buNone/>
            </a:pPr>
            <a:r>
              <a:rPr lang="en-US" b="1" dirty="0"/>
              <a:t>AESCHYLUS:                                     My </a:t>
            </a:r>
            <a:r>
              <a:rPr lang="en-US" b="1" i="1" dirty="0"/>
              <a:t>Seven Against Thebes</a:t>
            </a:r>
            <a:r>
              <a:rPr lang="en-US" b="1" dirty="0"/>
              <a:t>.</a:t>
            </a:r>
            <a:br>
              <a:rPr lang="en-US" b="1" dirty="0"/>
            </a:br>
            <a:r>
              <a:rPr lang="en-US" b="1" dirty="0"/>
              <a:t>         Every man who saw it fell in love with war.</a:t>
            </a:r>
          </a:p>
          <a:p>
            <a:pPr marL="0" indent="0">
              <a:buNone/>
            </a:pPr>
            <a:r>
              <a:rPr lang="en-US" b="1" dirty="0"/>
              <a:t>DIONYSUS: But you did something bad there with the Thebans—</a:t>
            </a:r>
            <a:br>
              <a:rPr lang="en-US" b="1" dirty="0"/>
            </a:br>
            <a:r>
              <a:rPr lang="en-US" b="1" dirty="0"/>
              <a:t>         you made them more courageous in the war.</a:t>
            </a:r>
            <a:br>
              <a:rPr lang="en-US" b="1" dirty="0"/>
            </a:br>
            <a:r>
              <a:rPr lang="en-US" b="1" dirty="0"/>
              <a:t>         For that you should be spanked.</a:t>
            </a:r>
          </a:p>
          <a:p>
            <a:pPr marL="0" indent="0">
              <a:buNone/>
            </a:pPr>
            <a:endParaRPr lang="en-US" dirty="0">
              <a:effectLst/>
            </a:endParaRPr>
          </a:p>
        </p:txBody>
      </p:sp>
    </p:spTree>
    <p:extLst>
      <p:ext uri="{BB962C8B-B14F-4D97-AF65-F5344CB8AC3E}">
        <p14:creationId xmlns:p14="http://schemas.microsoft.com/office/powerpoint/2010/main" val="3892074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QVESTION</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b="1" dirty="0"/>
              <a:t>PLUTO:                                                      Take one—</a:t>
            </a:r>
            <a:br>
              <a:rPr lang="en-US" b="1" dirty="0"/>
            </a:br>
            <a:r>
              <a:rPr lang="en-US" b="1" dirty="0"/>
              <a:t>         whichever one you wish, so you don’t leave</a:t>
            </a:r>
            <a:br>
              <a:rPr lang="en-US" b="1" dirty="0"/>
            </a:br>
            <a:r>
              <a:rPr lang="en-US" b="1" dirty="0"/>
              <a:t>         and make your trip in vain.</a:t>
            </a:r>
          </a:p>
          <a:p>
            <a:pPr marL="0" indent="0">
              <a:buNone/>
            </a:pPr>
            <a:r>
              <a:rPr lang="en-US" b="1" dirty="0"/>
              <a:t>DIONYSUS:                            May gods bless you.</a:t>
            </a:r>
            <a:br>
              <a:rPr lang="en-US" b="1" dirty="0"/>
            </a:br>
            <a:r>
              <a:rPr lang="en-US" b="1" dirty="0"/>
              <a:t>         Look, how ’bout this—I came here for a poet.                 1680</a:t>
            </a:r>
          </a:p>
          <a:p>
            <a:pPr marL="0" indent="0">
              <a:buNone/>
            </a:pPr>
            <a:r>
              <a:rPr lang="en-US" b="1" dirty="0"/>
              <a:t>EURIPIDES: What for?</a:t>
            </a:r>
          </a:p>
          <a:p>
            <a:pPr marL="0" indent="0">
              <a:buNone/>
            </a:pPr>
            <a:r>
              <a:rPr lang="en-US" b="1" dirty="0"/>
              <a:t>DIONYSUS:                   So I might save our city</a:t>
            </a:r>
            <a:br>
              <a:rPr lang="en-US" b="1" dirty="0"/>
            </a:br>
            <a:r>
              <a:rPr lang="en-US" b="1" dirty="0"/>
              <a:t>         and let it keep its choruses. Therefore,</a:t>
            </a:r>
            <a:br>
              <a:rPr lang="en-US" b="1" dirty="0"/>
            </a:br>
            <a:r>
              <a:rPr lang="en-US" b="1" dirty="0"/>
              <a:t>         whichever one of you will give our state                                         [1420]</a:t>
            </a:r>
            <a:br>
              <a:rPr lang="en-US" b="1" dirty="0"/>
            </a:br>
            <a:r>
              <a:rPr lang="en-US" b="1" dirty="0"/>
              <a:t>         the best advice, well, that’s the man I’ll take.</a:t>
            </a:r>
            <a:br>
              <a:rPr lang="en-US" b="1" dirty="0"/>
            </a:br>
            <a:r>
              <a:rPr lang="en-US" b="1" dirty="0"/>
              <a:t>         So first, a question for each one of you—</a:t>
            </a:r>
            <a:br>
              <a:rPr lang="en-US" b="1" dirty="0"/>
            </a:br>
            <a:r>
              <a:rPr lang="en-US" b="1" dirty="0"/>
              <a:t>         What’s your view of Alcibiades?</a:t>
            </a:r>
            <a:br>
              <a:rPr lang="en-US" b="1" dirty="0"/>
            </a:br>
            <a:r>
              <a:rPr lang="en-US" b="1" dirty="0"/>
              <a:t>         This issue plagues our city.</a:t>
            </a:r>
          </a:p>
          <a:p>
            <a:pPr marL="0" indent="0">
              <a:buNone/>
            </a:pPr>
            <a:r>
              <a:rPr lang="en-US" b="1" dirty="0"/>
              <a:t>EURIPIDES:                                     The people there—</a:t>
            </a:r>
            <a:br>
              <a:rPr lang="en-US" b="1" dirty="0"/>
            </a:br>
            <a:r>
              <a:rPr lang="en-US" b="1" dirty="0"/>
              <a:t>         what do they think of him?</a:t>
            </a:r>
          </a:p>
          <a:p>
            <a:pPr marL="0" indent="0">
              <a:buNone/>
            </a:pPr>
            <a:r>
              <a:rPr lang="en-US" b="1" dirty="0"/>
              <a:t>DIONYSUS:                                     What do they think?</a:t>
            </a:r>
            <a:br>
              <a:rPr lang="en-US" b="1" dirty="0"/>
            </a:br>
            <a:r>
              <a:rPr lang="en-US" b="1" dirty="0"/>
              <a:t>         The city yearns for him, but hates him, too,</a:t>
            </a:r>
            <a:br>
              <a:rPr lang="en-US" b="1" dirty="0"/>
            </a:br>
            <a:r>
              <a:rPr lang="en-US" b="1" dirty="0"/>
              <a:t>         yet wants him back. But you two, tell me this—              1690</a:t>
            </a:r>
            <a:br>
              <a:rPr lang="en-US" b="1" dirty="0"/>
            </a:br>
            <a:r>
              <a:rPr lang="en-US" b="1" dirty="0"/>
              <a:t>         what’s your sense of him?</a:t>
            </a:r>
          </a:p>
          <a:p>
            <a:pPr marL="0" indent="0">
              <a:buNone/>
            </a:pPr>
            <a:r>
              <a:rPr lang="en-US" b="1" dirty="0" smtClean="0"/>
              <a:t>EURIPIDES</a:t>
            </a:r>
            <a:r>
              <a:rPr lang="en-US" b="1" dirty="0"/>
              <a:t>:                                     I hate a citizen</a:t>
            </a:r>
            <a:br>
              <a:rPr lang="en-US" b="1" dirty="0"/>
            </a:br>
            <a:r>
              <a:rPr lang="en-US" b="1" dirty="0"/>
              <a:t>         who helps his native land by seeming slow,</a:t>
            </a:r>
            <a:br>
              <a:rPr lang="en-US" b="1" dirty="0"/>
            </a:br>
            <a:r>
              <a:rPr lang="en-US" b="1" dirty="0"/>
              <a:t>         but then will quickly inflict injuries</a:t>
            </a:r>
            <a:br>
              <a:rPr lang="en-US" b="1" dirty="0"/>
            </a:br>
            <a:r>
              <a:rPr lang="en-US" b="1" dirty="0"/>
              <a:t>         which profit him but give our city nothing.</a:t>
            </a:r>
          </a:p>
          <a:p>
            <a:pPr marL="0" indent="0">
              <a:buNone/>
            </a:pPr>
            <a:r>
              <a:rPr lang="en-US" b="1" dirty="0"/>
              <a:t>DIONYSUS: By Poseidon, that’s well said. Now, Aeschylus,                [1430]</a:t>
            </a:r>
            <a:br>
              <a:rPr lang="en-US" b="1" dirty="0"/>
            </a:br>
            <a:r>
              <a:rPr lang="en-US" b="1" dirty="0"/>
              <a:t>         what’s your view on this?</a:t>
            </a:r>
          </a:p>
          <a:p>
            <a:pPr marL="0" indent="0">
              <a:buNone/>
            </a:pPr>
            <a:r>
              <a:rPr lang="en-US" b="1" dirty="0"/>
              <a:t>AESCHYLUS:                          The wisest thing </a:t>
            </a:r>
            <a:br>
              <a:rPr lang="en-US" b="1" dirty="0"/>
            </a:br>
            <a:r>
              <a:rPr lang="en-US" b="1" dirty="0"/>
              <a:t>         is not to rear a lion cub inside the city,</a:t>
            </a:r>
            <a:br>
              <a:rPr lang="en-US" b="1" dirty="0"/>
            </a:br>
            <a:r>
              <a:rPr lang="en-US" b="1" dirty="0"/>
              <a:t>         but if that's what the citizens have done,</a:t>
            </a:r>
            <a:br>
              <a:rPr lang="en-US" b="1" dirty="0"/>
            </a:br>
            <a:r>
              <a:rPr lang="en-US" b="1" dirty="0"/>
              <a:t>         we’d must adjust ourselves to fit its ways.</a:t>
            </a:r>
          </a:p>
        </p:txBody>
      </p:sp>
    </p:spTree>
    <p:extLst>
      <p:ext uri="{BB962C8B-B14F-4D97-AF65-F5344CB8AC3E}">
        <p14:creationId xmlns:p14="http://schemas.microsoft.com/office/powerpoint/2010/main" val="3418022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a:t>
            </a:r>
            <a:r>
              <a:rPr lang="en-US" i="1" dirty="0" err="1" smtClean="0"/>
              <a:t>hermai</a:t>
            </a:r>
            <a:endParaRPr lang="en-US" i="1" dirty="0"/>
          </a:p>
        </p:txBody>
      </p:sp>
      <p:pic>
        <p:nvPicPr>
          <p:cNvPr id="6" name="Content Placeholder 5"/>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1653038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ALCIBIADES</a:t>
            </a:r>
            <a:endParaRPr lang="en-US" dirty="0"/>
          </a:p>
        </p:txBody>
      </p:sp>
      <p:pic>
        <p:nvPicPr>
          <p:cNvPr id="4" name="Content Placeholder 3"/>
          <p:cNvPicPr>
            <a:picLocks noGrp="1" noChangeAspect="1"/>
          </p:cNvPicPr>
          <p:nvPr>
            <p:ph idx="1"/>
          </p:nvPr>
        </p:nvPicPr>
        <p:blipFill>
          <a:blip r:embed="rId2"/>
          <a:srcRect l="-46288" r="-46288"/>
          <a:stretch>
            <a:fillRect/>
          </a:stretch>
        </p:blipFill>
        <p:spPr/>
      </p:pic>
    </p:spTree>
    <p:extLst>
      <p:ext uri="{BB962C8B-B14F-4D97-AF65-F5344CB8AC3E}">
        <p14:creationId xmlns:p14="http://schemas.microsoft.com/office/powerpoint/2010/main" val="367294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ALCIBIADES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Alcibiades was a close friend of Socrates. When commanding the Sicilian Expedition in 415 BC, he had a herm-breaking party on the evening of departure. As a result, he defected to the Spartan side with all the Athenians’ plans. After getting the King of Sparta’s wife pregnant, he moved to Persia, where he prepared an invasion force against Athens. After a government change in 411 BC, Alcibiades was recalled to Athens, but he did not arrive until 407. He fought a couple of victorious land battles, but he lost the naval battle of </a:t>
            </a:r>
            <a:r>
              <a:rPr lang="en-US" dirty="0" err="1" smtClean="0"/>
              <a:t>Notium</a:t>
            </a:r>
            <a:r>
              <a:rPr lang="en-US" dirty="0" smtClean="0"/>
              <a:t> in 406. Afterward, he went into self-imposed exile.</a:t>
            </a:r>
            <a:endParaRPr lang="en-US" dirty="0"/>
          </a:p>
        </p:txBody>
      </p:sp>
    </p:spTree>
    <p:extLst>
      <p:ext uri="{BB962C8B-B14F-4D97-AF65-F5344CB8AC3E}">
        <p14:creationId xmlns:p14="http://schemas.microsoft.com/office/powerpoint/2010/main" val="2107182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PELOPONNESIAN WAR</a:t>
            </a:r>
            <a:endParaRPr lang="en-US" dirty="0"/>
          </a:p>
        </p:txBody>
      </p:sp>
      <p:pic>
        <p:nvPicPr>
          <p:cNvPr id="4" name="Content Placeholder 3"/>
          <p:cNvPicPr>
            <a:picLocks noGrp="1" noChangeAspect="1"/>
          </p:cNvPicPr>
          <p:nvPr>
            <p:ph idx="1"/>
          </p:nvPr>
        </p:nvPicPr>
        <p:blipFill>
          <a:blip r:embed="rId2"/>
          <a:srcRect l="-12692" r="-12692"/>
          <a:stretch>
            <a:fillRect/>
          </a:stretch>
        </p:blipFill>
        <p:spPr/>
      </p:pic>
    </p:spTree>
    <p:extLst>
      <p:ext uri="{BB962C8B-B14F-4D97-AF65-F5344CB8AC3E}">
        <p14:creationId xmlns:p14="http://schemas.microsoft.com/office/powerpoint/2010/main" val="3704202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PELOPONNESIAN WAR, THE</a:t>
            </a:r>
            <a:endParaRPr lang="en-US" dirty="0"/>
          </a:p>
        </p:txBody>
      </p:sp>
      <p:pic>
        <p:nvPicPr>
          <p:cNvPr id="4" name="Content Placeholder 3"/>
          <p:cNvPicPr>
            <a:picLocks noGrp="1" noChangeAspect="1"/>
          </p:cNvPicPr>
          <p:nvPr>
            <p:ph idx="1"/>
          </p:nvPr>
        </p:nvPicPr>
        <p:blipFill>
          <a:blip r:embed="rId2"/>
          <a:srcRect l="-11155" r="-11155"/>
          <a:stretch>
            <a:fillRect/>
          </a:stretch>
        </p:blipFill>
        <p:spPr/>
      </p:pic>
    </p:spTree>
    <p:extLst>
      <p:ext uri="{BB962C8B-B14F-4D97-AF65-F5344CB8AC3E}">
        <p14:creationId xmlns:p14="http://schemas.microsoft.com/office/powerpoint/2010/main" val="3596745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WINNER</a:t>
            </a:r>
            <a:endParaRPr lang="en-US" dirty="0">
              <a:solidFill>
                <a:srgbClr val="FF0000"/>
              </a:solidFill>
            </a:endParaRPr>
          </a:p>
        </p:txBody>
      </p:sp>
      <p:pic>
        <p:nvPicPr>
          <p:cNvPr id="4" name="Content Placeholder 3"/>
          <p:cNvPicPr>
            <a:picLocks noGrp="1" noChangeAspect="1"/>
          </p:cNvPicPr>
          <p:nvPr>
            <p:ph idx="1"/>
          </p:nvPr>
        </p:nvPicPr>
        <p:blipFill>
          <a:blip r:embed="rId2"/>
          <a:srcRect l="-94986" r="-94986"/>
          <a:stretch>
            <a:fillRect/>
          </a:stretch>
        </p:blipFill>
        <p:spPr/>
      </p:pic>
    </p:spTree>
    <p:extLst>
      <p:ext uri="{BB962C8B-B14F-4D97-AF65-F5344CB8AC3E}">
        <p14:creationId xmlns:p14="http://schemas.microsoft.com/office/powerpoint/2010/main" val="2135296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CONGRATULATIONS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 </a:t>
            </a:r>
            <a:r>
              <a:rPr lang="en-US" dirty="0" smtClean="0"/>
              <a:t>            Blest is the man with keen intelligence—</a:t>
            </a:r>
          </a:p>
          <a:p>
            <a:pPr marL="0" indent="0">
              <a:buNone/>
            </a:pPr>
            <a:r>
              <a:rPr lang="en-US" dirty="0" smtClean="0"/>
              <a:t>             We learn this truth in many ways</a:t>
            </a:r>
          </a:p>
          <a:p>
            <a:pPr marL="0" indent="0">
              <a:buNone/>
            </a:pPr>
            <a:r>
              <a:rPr lang="en-US" dirty="0" smtClean="0"/>
              <a:t>            </a:t>
            </a:r>
            <a:r>
              <a:rPr lang="en-US" dirty="0"/>
              <a:t> </a:t>
            </a:r>
            <a:r>
              <a:rPr lang="en-US" dirty="0" smtClean="0"/>
              <a:t>Once he’s shown his own good sense he goes back home again.</a:t>
            </a:r>
          </a:p>
          <a:p>
            <a:pPr marL="0" indent="0">
              <a:buNone/>
            </a:pPr>
            <a:r>
              <a:rPr lang="en-US" dirty="0" smtClean="0"/>
              <a:t>             He brings our citizens good things</a:t>
            </a:r>
          </a:p>
          <a:p>
            <a:pPr marL="0" indent="0">
              <a:buNone/>
            </a:pPr>
            <a:r>
              <a:rPr lang="en-US" dirty="0" smtClean="0"/>
              <a:t>             as well as family and friends, with his perceptive mind,</a:t>
            </a:r>
          </a:p>
          <a:p>
            <a:pPr marL="0" indent="0">
              <a:buNone/>
            </a:pPr>
            <a:r>
              <a:rPr lang="en-US" dirty="0" smtClean="0"/>
              <a:t>             So to be truly civilized, don’t sit by Socrates and chat</a:t>
            </a:r>
          </a:p>
          <a:p>
            <a:pPr marL="0" indent="0">
              <a:buNone/>
            </a:pPr>
            <a:r>
              <a:rPr lang="en-US" dirty="0" smtClean="0"/>
              <a:t>             or cast the Muses’ work aside,</a:t>
            </a:r>
          </a:p>
          <a:p>
            <a:pPr marL="0" indent="0">
              <a:buNone/>
            </a:pPr>
            <a:r>
              <a:rPr lang="en-US" dirty="0" smtClean="0"/>
              <a:t>           </a:t>
            </a:r>
            <a:r>
              <a:rPr lang="en-US" dirty="0"/>
              <a:t> </a:t>
            </a:r>
            <a:r>
              <a:rPr lang="en-US" dirty="0" smtClean="0"/>
              <a:t> forgetting the most vital skills of writing tragedies.</a:t>
            </a:r>
          </a:p>
          <a:p>
            <a:pPr marL="0" indent="0">
              <a:buNone/>
            </a:pPr>
            <a:r>
              <a:rPr lang="en-US" dirty="0" smtClean="0"/>
              <a:t>             Wasting time with pompous words,</a:t>
            </a:r>
          </a:p>
          <a:p>
            <a:pPr marL="0" indent="0">
              <a:buNone/>
            </a:pPr>
            <a:r>
              <a:rPr lang="en-US" dirty="0" smtClean="0"/>
              <a:t>             while idly scratching verbal bits—</a:t>
            </a:r>
          </a:p>
          <a:p>
            <a:pPr marL="0" indent="0">
              <a:buNone/>
            </a:pPr>
            <a:r>
              <a:rPr lang="en-US" dirty="0" smtClean="0"/>
              <a:t>             that suits a man who’s lost his wits!</a:t>
            </a:r>
            <a:endParaRPr lang="en-US" dirty="0"/>
          </a:p>
        </p:txBody>
      </p:sp>
    </p:spTree>
    <p:extLst>
      <p:ext uri="{BB962C8B-B14F-4D97-AF65-F5344CB8AC3E}">
        <p14:creationId xmlns:p14="http://schemas.microsoft.com/office/powerpoint/2010/main" val="436121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FAREWELL FROM HADES</a:t>
            </a:r>
            <a:endParaRPr lang="en-US" dirty="0"/>
          </a:p>
        </p:txBody>
      </p:sp>
      <p:sp>
        <p:nvSpPr>
          <p:cNvPr id="3" name="Content Placeholder 2"/>
          <p:cNvSpPr>
            <a:spLocks noGrp="1"/>
          </p:cNvSpPr>
          <p:nvPr>
            <p:ph idx="1"/>
          </p:nvPr>
        </p:nvSpPr>
        <p:spPr/>
        <p:txBody>
          <a:bodyPr/>
          <a:lstStyle/>
          <a:p>
            <a:pPr marL="0" indent="0">
              <a:buNone/>
            </a:pPr>
            <a:r>
              <a:rPr lang="en-US" dirty="0" smtClean="0"/>
              <a:t>         So </a:t>
            </a:r>
            <a:r>
              <a:rPr lang="en-US" dirty="0"/>
              <a:t>now, farewell, Aeschylus—go,                                          </a:t>
            </a:r>
            <a:br>
              <a:rPr lang="en-US" dirty="0"/>
            </a:br>
            <a:r>
              <a:rPr lang="en-US" dirty="0"/>
              <a:t>         save our city with your noble thoughts,</a:t>
            </a:r>
            <a:br>
              <a:rPr lang="en-US" dirty="0"/>
            </a:br>
            <a:r>
              <a:rPr lang="en-US" dirty="0"/>
              <a:t>         and educate our fools—we have so many.</a:t>
            </a:r>
            <a:br>
              <a:rPr lang="en-US" dirty="0"/>
            </a:br>
            <a:r>
              <a:rPr lang="en-US" dirty="0"/>
              <a:t>         Take this sword, hand it to </a:t>
            </a:r>
            <a:r>
              <a:rPr lang="en-US" dirty="0" err="1"/>
              <a:t>Cleophon</a:t>
            </a:r>
            <a:r>
              <a:rPr lang="en-US" dirty="0"/>
              <a:t>.</a:t>
            </a:r>
            <a:br>
              <a:rPr lang="en-US" dirty="0"/>
            </a:br>
            <a:r>
              <a:rPr lang="en-US" dirty="0"/>
              <a:t>         Present this rope to tax collector</a:t>
            </a:r>
            <a:br>
              <a:rPr lang="en-US" dirty="0"/>
            </a:br>
            <a:r>
              <a:rPr lang="en-US" dirty="0"/>
              <a:t>         </a:t>
            </a:r>
            <a:r>
              <a:rPr lang="en-US" dirty="0" err="1"/>
              <a:t>Myrmex</a:t>
            </a:r>
            <a:r>
              <a:rPr lang="en-US" dirty="0"/>
              <a:t> and his colleague </a:t>
            </a:r>
            <a:r>
              <a:rPr lang="en-US" dirty="0" err="1"/>
              <a:t>Nicomachos</a:t>
            </a:r>
            <a:r>
              <a:rPr lang="en-US" dirty="0"/>
              <a:t>—</a:t>
            </a:r>
            <a:br>
              <a:rPr lang="en-US" dirty="0"/>
            </a:br>
            <a:r>
              <a:rPr lang="en-US" dirty="0"/>
              <a:t>         this hemlock give to </a:t>
            </a:r>
            <a:r>
              <a:rPr lang="en-US" dirty="0" err="1"/>
              <a:t>Archenomos</a:t>
            </a:r>
            <a:r>
              <a:rPr lang="en-US" dirty="0"/>
              <a:t>.</a:t>
            </a:r>
            <a:br>
              <a:rPr lang="en-US" dirty="0"/>
            </a:br>
            <a:r>
              <a:rPr lang="en-US" dirty="0"/>
              <a:t>         Tell them to come here fast without delay.</a:t>
            </a:r>
          </a:p>
        </p:txBody>
      </p:sp>
    </p:spTree>
    <p:extLst>
      <p:ext uri="{BB962C8B-B14F-4D97-AF65-F5344CB8AC3E}">
        <p14:creationId xmlns:p14="http://schemas.microsoft.com/office/powerpoint/2010/main" val="1715257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ALL!</a:t>
            </a:r>
            <a:endParaRPr lang="en-US" dirty="0"/>
          </a:p>
        </p:txBody>
      </p:sp>
      <p:pic>
        <p:nvPicPr>
          <p:cNvPr id="4" name="Content Placeholder 3"/>
          <p:cNvPicPr>
            <a:picLocks noGrp="1" noChangeAspect="1"/>
          </p:cNvPicPr>
          <p:nvPr>
            <p:ph idx="1"/>
          </p:nvPr>
        </p:nvPicPr>
        <p:blipFill>
          <a:blip r:embed="rId2"/>
          <a:srcRect t="1186" b="1186"/>
          <a:stretch>
            <a:fillRect/>
          </a:stretch>
        </p:blipFill>
        <p:spPr/>
      </p:pic>
    </p:spTree>
    <p:extLst>
      <p:ext uri="{BB962C8B-B14F-4D97-AF65-F5344CB8AC3E}">
        <p14:creationId xmlns:p14="http://schemas.microsoft.com/office/powerpoint/2010/main" val="1965096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ALL!</a:t>
            </a:r>
            <a:endParaRPr lang="en-US" dirty="0"/>
          </a:p>
        </p:txBody>
      </p:sp>
      <p:sp>
        <p:nvSpPr>
          <p:cNvPr id="3" name="Content Placeholder 2"/>
          <p:cNvSpPr>
            <a:spLocks noGrp="1"/>
          </p:cNvSpPr>
          <p:nvPr>
            <p:ph idx="1"/>
          </p:nvPr>
        </p:nvSpPr>
        <p:spPr/>
        <p:txBody>
          <a:bodyPr/>
          <a:lstStyle/>
          <a:p>
            <a:pPr marL="0" indent="0">
              <a:buNone/>
            </a:pPr>
            <a:r>
              <a:rPr lang="en-US" dirty="0" smtClean="0"/>
              <a:t>          First, all you spirits underneath the ground,</a:t>
            </a:r>
          </a:p>
          <a:p>
            <a:pPr marL="0" indent="0">
              <a:buNone/>
            </a:pPr>
            <a:r>
              <a:rPr lang="en-US" dirty="0" smtClean="0"/>
              <a:t>         let’s bid our poet here a fond farewell,</a:t>
            </a:r>
          </a:p>
          <a:p>
            <a:pPr marL="0" indent="0">
              <a:buNone/>
            </a:pPr>
            <a:r>
              <a:rPr lang="en-US" dirty="0" smtClean="0"/>
              <a:t>         as he goes upward to the light. To the city</a:t>
            </a:r>
          </a:p>
          <a:p>
            <a:pPr marL="0" indent="0">
              <a:buNone/>
            </a:pPr>
            <a:r>
              <a:rPr lang="en-US" dirty="0" smtClean="0"/>
              <a:t>         grant worthy thoughts of every excellence.                                     </a:t>
            </a:r>
          </a:p>
          <a:p>
            <a:pPr marL="0" indent="0">
              <a:buNone/>
            </a:pPr>
            <a:r>
              <a:rPr lang="en-US" dirty="0" smtClean="0"/>
              <a:t>         Then we could put an end to our great pain,</a:t>
            </a:r>
          </a:p>
          <a:p>
            <a:pPr marL="0" indent="0">
              <a:buNone/>
            </a:pPr>
            <a:r>
              <a:rPr lang="en-US" dirty="0" smtClean="0"/>
              <a:t>         the harmful clash of arms Let </a:t>
            </a:r>
            <a:r>
              <a:rPr lang="en-US" dirty="0" err="1" smtClean="0"/>
              <a:t>Cleophon</a:t>
            </a:r>
            <a:r>
              <a:rPr lang="en-US" dirty="0" smtClean="0"/>
              <a:t>—</a:t>
            </a:r>
          </a:p>
          <a:p>
            <a:pPr marL="0" indent="0">
              <a:buNone/>
            </a:pPr>
            <a:r>
              <a:rPr lang="en-US" dirty="0" smtClean="0"/>
              <a:t>         and all those keen to fight—war on their enemy </a:t>
            </a:r>
            <a:br>
              <a:rPr lang="en-US" dirty="0" smtClean="0"/>
            </a:br>
            <a:r>
              <a:rPr lang="en-US" dirty="0" smtClean="0"/>
              <a:t>         in their ancestral fields, on their own property.</a:t>
            </a:r>
            <a:endParaRPr lang="en-US" dirty="0"/>
          </a:p>
        </p:txBody>
      </p:sp>
    </p:spTree>
    <p:extLst>
      <p:ext uri="{BB962C8B-B14F-4D97-AF65-F5344CB8AC3E}">
        <p14:creationId xmlns:p14="http://schemas.microsoft.com/office/powerpoint/2010/main" val="187547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TIGHT SPOT</a:t>
            </a:r>
            <a:endParaRPr lang="en-US" dirty="0"/>
          </a:p>
        </p:txBody>
      </p:sp>
      <p:sp>
        <p:nvSpPr>
          <p:cNvPr id="3" name="Content Placeholder 2"/>
          <p:cNvSpPr>
            <a:spLocks noGrp="1"/>
          </p:cNvSpPr>
          <p:nvPr>
            <p:ph idx="1"/>
          </p:nvPr>
        </p:nvSpPr>
        <p:spPr/>
        <p:txBody>
          <a:bodyPr>
            <a:normAutofit/>
          </a:bodyPr>
          <a:lstStyle/>
          <a:p>
            <a:pPr indent="0">
              <a:buNone/>
            </a:pPr>
            <a:r>
              <a:rPr lang="en-US" dirty="0" smtClean="0"/>
              <a:t>The year is 405 BC. The ancient Greek city of Athens is in a tight spot. The Peloponnesian War is going very badly for Athens. The Spartans have just defeated them (406) in the naval battle of Arginusae. They have long since taken over all of Attica, forcing all the farmers to live within the city of Athens, and are now just about up to the gates of Athens. Food is short and disease is rampant. Within the next year Spartans will be roaming the streets of Athens, trying to turn it into a parking lot. It’s only a matter of time. The Athenians desperately need… a laugh.</a:t>
            </a:r>
            <a:endParaRPr lang="en-US" dirty="0"/>
          </a:p>
        </p:txBody>
      </p:sp>
    </p:spTree>
    <p:extLst>
      <p:ext uri="{BB962C8B-B14F-4D97-AF65-F5344CB8AC3E}">
        <p14:creationId xmlns:p14="http://schemas.microsoft.com/office/powerpoint/2010/main" val="1180586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ARISTOPHANES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Aristophanes (448 BC-388 BC) , the Greek comedic playwright, was the funniest human being who ever lived. But he did more than just make people laugh. He considered himself a teacher (</a:t>
            </a:r>
            <a:r>
              <a:rPr lang="en-US" i="1" dirty="0" smtClean="0"/>
              <a:t>didaskalos</a:t>
            </a:r>
            <a:r>
              <a:rPr lang="en-US" dirty="0" smtClean="0"/>
              <a:t>) of his Athenian audiences, commenting upon and forcing them to think seriously about – gulp! – </a:t>
            </a:r>
            <a:r>
              <a:rPr lang="en-US" b="1" dirty="0" smtClean="0">
                <a:solidFill>
                  <a:srgbClr val="800000"/>
                </a:solidFill>
              </a:rPr>
              <a:t>public affairs </a:t>
            </a:r>
            <a:r>
              <a:rPr lang="en-US" dirty="0" smtClean="0"/>
              <a:t>issues.</a:t>
            </a:r>
          </a:p>
          <a:p>
            <a:pPr indent="0">
              <a:buNone/>
            </a:pPr>
            <a:endParaRPr lang="en-US" dirty="0"/>
          </a:p>
          <a:p>
            <a:pPr indent="0">
              <a:buNone/>
            </a:pPr>
            <a:r>
              <a:rPr lang="en-US" dirty="0" smtClean="0"/>
              <a:t>In </a:t>
            </a:r>
            <a:r>
              <a:rPr lang="en-US" i="1" dirty="0" smtClean="0"/>
              <a:t>The Frogs</a:t>
            </a:r>
            <a:r>
              <a:rPr lang="en-US" dirty="0" smtClean="0"/>
              <a:t>, Aristophanes takes up two important points: 1) the importance of Arts and Humanities to public life, and 2) </a:t>
            </a:r>
            <a:r>
              <a:rPr lang="en-US" b="1" dirty="0" smtClean="0">
                <a:solidFill>
                  <a:srgbClr val="800000"/>
                </a:solidFill>
              </a:rPr>
              <a:t>ethical leadership</a:t>
            </a:r>
            <a:r>
              <a:rPr lang="en-US" dirty="0" smtClean="0"/>
              <a:t>.</a:t>
            </a:r>
          </a:p>
        </p:txBody>
      </p:sp>
    </p:spTree>
    <p:extLst>
      <p:ext uri="{BB962C8B-B14F-4D97-AF65-F5344CB8AC3E}">
        <p14:creationId xmlns:p14="http://schemas.microsoft.com/office/powerpoint/2010/main" val="3926897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HVMANITIES</a:t>
            </a:r>
            <a:endParaRPr lang="en-US" dirty="0"/>
          </a:p>
        </p:txBody>
      </p:sp>
      <p:sp>
        <p:nvSpPr>
          <p:cNvPr id="3" name="Content Placeholder 2"/>
          <p:cNvSpPr>
            <a:spLocks noGrp="1"/>
          </p:cNvSpPr>
          <p:nvPr>
            <p:ph idx="1"/>
          </p:nvPr>
        </p:nvSpPr>
        <p:spPr/>
        <p:txBody>
          <a:bodyPr>
            <a:normAutofit/>
          </a:bodyPr>
          <a:lstStyle/>
          <a:p>
            <a:pPr indent="0">
              <a:buNone/>
            </a:pPr>
            <a:r>
              <a:rPr lang="en-US" dirty="0" smtClean="0"/>
              <a:t>The humanities are disciplines which study the human condition – that is, those behaviors and traits which distinguish us from the animals. The Humanities seldom yield the intellectual certainty or the financial benefits which other majors across campus can promise. Still, we humans cannot become what we dream of becoming unless we already know who and what we already are, which is impossible without the knowledge of who and what we have already been.</a:t>
            </a:r>
            <a:endParaRPr lang="en-US" dirty="0"/>
          </a:p>
        </p:txBody>
      </p:sp>
    </p:spTree>
    <p:extLst>
      <p:ext uri="{BB962C8B-B14F-4D97-AF65-F5344CB8AC3E}">
        <p14:creationId xmlns:p14="http://schemas.microsoft.com/office/powerpoint/2010/main" val="3686141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38782</TotalTime>
  <Words>2489</Words>
  <Application>Microsoft Macintosh PowerPoint</Application>
  <PresentationFormat>On-screen Show (4:3)</PresentationFormat>
  <Paragraphs>286</Paragraphs>
  <Slides>68</Slides>
  <Notes>1</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THE FROGS</vt:lpstr>
      <vt:lpstr>ATHENS</vt:lpstr>
      <vt:lpstr>DEMOCRACY</vt:lpstr>
      <vt:lpstr>ATHENS VS. SPARTA</vt:lpstr>
      <vt:lpstr>The Peloponnesian War</vt:lpstr>
      <vt:lpstr>Three hermai</vt:lpstr>
      <vt:lpstr>A TIGHT SPOT</vt:lpstr>
      <vt:lpstr>ARISTOPHANES</vt:lpstr>
      <vt:lpstr>HVMANITIES</vt:lpstr>
      <vt:lpstr>ARTS</vt:lpstr>
      <vt:lpstr>GREEK THEATER</vt:lpstr>
      <vt:lpstr>ORIGINS OF DRAMA</vt:lpstr>
      <vt:lpstr>Baby Dionysus</vt:lpstr>
      <vt:lpstr>Adult Dionysus</vt:lpstr>
      <vt:lpstr>Dionysus</vt:lpstr>
      <vt:lpstr>His Royal Badness (1958-2016)</vt:lpstr>
      <vt:lpstr>ORIGINS OF DRAMA</vt:lpstr>
      <vt:lpstr>GREEK THEATER</vt:lpstr>
      <vt:lpstr>Poet as TEACHER</vt:lpstr>
      <vt:lpstr>Teacher as POET</vt:lpstr>
      <vt:lpstr>COMEDY</vt:lpstr>
      <vt:lpstr>TRAGEDY</vt:lpstr>
      <vt:lpstr>ARISTOTLE</vt:lpstr>
      <vt:lpstr>DIONYSUS</vt:lpstr>
      <vt:lpstr>DIONYSUS</vt:lpstr>
      <vt:lpstr>HERACLES</vt:lpstr>
      <vt:lpstr>HERACLES</vt:lpstr>
      <vt:lpstr>HERACLES</vt:lpstr>
      <vt:lpstr>Heracles and Cerberus</vt:lpstr>
      <vt:lpstr>KATABASIS</vt:lpstr>
      <vt:lpstr>KATABASIS</vt:lpstr>
      <vt:lpstr>AESCHYLVS</vt:lpstr>
      <vt:lpstr>AESCHYLVS</vt:lpstr>
      <vt:lpstr>AESCHYLVS</vt:lpstr>
      <vt:lpstr>AESCHYLVS</vt:lpstr>
      <vt:lpstr>EURIPIDES</vt:lpstr>
      <vt:lpstr>EURIPIDES</vt:lpstr>
      <vt:lpstr>EURIPIDES</vt:lpstr>
      <vt:lpstr>EURIPIDES</vt:lpstr>
      <vt:lpstr>Trailer for THE FROGS</vt:lpstr>
      <vt:lpstr>TOPOLOGY</vt:lpstr>
      <vt:lpstr>The usual stuff</vt:lpstr>
      <vt:lpstr>Desperately Seeking Euripides</vt:lpstr>
      <vt:lpstr>Highway to Hell</vt:lpstr>
      <vt:lpstr>The Initiates</vt:lpstr>
      <vt:lpstr>Charon</vt:lpstr>
      <vt:lpstr>Charon</vt:lpstr>
      <vt:lpstr>Empusa</vt:lpstr>
      <vt:lpstr>Empusa</vt:lpstr>
      <vt:lpstr>Athenian Invective</vt:lpstr>
      <vt:lpstr>Minos, Rhadamanthus, Aeacus</vt:lpstr>
      <vt:lpstr>AEACUS</vt:lpstr>
      <vt:lpstr>The Whipping Scene</vt:lpstr>
      <vt:lpstr>FINAL CHORUS</vt:lpstr>
      <vt:lpstr>Euripides Goes to Hell</vt:lpstr>
      <vt:lpstr>Pre-Contest</vt:lpstr>
      <vt:lpstr>Euripides</vt:lpstr>
      <vt:lpstr>Aeschylus</vt:lpstr>
      <vt:lpstr>THE BIG QVESTION</vt:lpstr>
      <vt:lpstr>ALCIBIADES</vt:lpstr>
      <vt:lpstr>ALCIBIADES</vt:lpstr>
      <vt:lpstr>PELOPONNESIAN WAR</vt:lpstr>
      <vt:lpstr>PELOPONNESIAN WAR, THE</vt:lpstr>
      <vt:lpstr>THE WINNER</vt:lpstr>
      <vt:lpstr>CONGRATULATIONS</vt:lpstr>
      <vt:lpstr>FAREWELL FROM HADES</vt:lpstr>
      <vt:lpstr>THAT’S ALL!</vt:lpstr>
      <vt:lpstr>THAT’S ALL!</vt:lpstr>
    </vt:vector>
  </TitlesOfParts>
  <Company>Missouri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FROGS</dc:title>
  <dc:creator>Campus Computer User</dc:creator>
  <cp:lastModifiedBy>Bufford Hatchett</cp:lastModifiedBy>
  <cp:revision>73</cp:revision>
  <dcterms:created xsi:type="dcterms:W3CDTF">2012-10-10T14:38:00Z</dcterms:created>
  <dcterms:modified xsi:type="dcterms:W3CDTF">2018-04-10T15:29:47Z</dcterms:modified>
</cp:coreProperties>
</file>