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D68A0FF-2AE0-4E4F-A388-34F044DC12B5}" type="datetimeFigureOut">
              <a:rPr lang="en-US" smtClean="0"/>
              <a:t>11/13/2007</a:t>
            </a:fld>
            <a:endParaRPr lang="en-US"/>
          </a:p>
        </p:txBody>
      </p:sp>
      <p:sp>
        <p:nvSpPr>
          <p:cNvPr id="16" name="Slide Number Placeholder 15"/>
          <p:cNvSpPr>
            <a:spLocks noGrp="1"/>
          </p:cNvSpPr>
          <p:nvPr>
            <p:ph type="sldNum" sz="quarter" idx="11"/>
          </p:nvPr>
        </p:nvSpPr>
        <p:spPr/>
        <p:txBody>
          <a:bodyPr/>
          <a:lstStyle/>
          <a:p>
            <a:fld id="{9E372124-59B0-4D61-BC0A-BBDD2A39FC5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68A0FF-2AE0-4E4F-A388-34F044DC12B5}" type="datetimeFigureOut">
              <a:rPr lang="en-US" smtClean="0"/>
              <a:t>11/13/2007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72124-59B0-4D61-BC0A-BBDD2A39FC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68A0FF-2AE0-4E4F-A388-34F044DC12B5}" type="datetimeFigureOut">
              <a:rPr lang="en-US" smtClean="0"/>
              <a:t>11/13/2007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72124-59B0-4D61-BC0A-BBDD2A39FC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D68A0FF-2AE0-4E4F-A388-34F044DC12B5}" type="datetimeFigureOut">
              <a:rPr lang="en-US" smtClean="0"/>
              <a:t>11/13/2007</a:t>
            </a:fld>
            <a:endParaRPr lang="en-US"/>
          </a:p>
        </p:txBody>
      </p:sp>
      <p:sp>
        <p:nvSpPr>
          <p:cNvPr id="15" name="Slide Number Placeholder 14"/>
          <p:cNvSpPr>
            <a:spLocks noGrp="1"/>
          </p:cNvSpPr>
          <p:nvPr>
            <p:ph type="sldNum" sz="quarter" idx="15"/>
          </p:nvPr>
        </p:nvSpPr>
        <p:spPr/>
        <p:txBody>
          <a:bodyPr/>
          <a:lstStyle>
            <a:lvl1pPr algn="ctr">
              <a:defRPr/>
            </a:lvl1pPr>
          </a:lstStyle>
          <a:p>
            <a:fld id="{9E372124-59B0-4D61-BC0A-BBDD2A39FC5A}"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D68A0FF-2AE0-4E4F-A388-34F044DC12B5}" type="datetimeFigureOut">
              <a:rPr lang="en-US" smtClean="0"/>
              <a:t>11/13/2007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72124-59B0-4D61-BC0A-BBDD2A39FC5A}"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D68A0FF-2AE0-4E4F-A388-34F044DC12B5}" type="datetimeFigureOut">
              <a:rPr lang="en-US" smtClean="0"/>
              <a:t>11/13/2007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72124-59B0-4D61-BC0A-BBDD2A39FC5A}"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E372124-59B0-4D61-BC0A-BBDD2A39FC5A}"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D68A0FF-2AE0-4E4F-A388-34F044DC12B5}" type="datetimeFigureOut">
              <a:rPr lang="en-US" smtClean="0"/>
              <a:t>11/13/2007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D68A0FF-2AE0-4E4F-A388-34F044DC12B5}" type="datetimeFigureOut">
              <a:rPr lang="en-US" smtClean="0"/>
              <a:t>11/13/2007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72124-59B0-4D61-BC0A-BBDD2A39FC5A}"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8A0FF-2AE0-4E4F-A388-34F044DC12B5}" type="datetimeFigureOut">
              <a:rPr lang="en-US" smtClean="0"/>
              <a:t>11/13/2007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72124-59B0-4D61-BC0A-BBDD2A39FC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D68A0FF-2AE0-4E4F-A388-34F044DC12B5}" type="datetimeFigureOut">
              <a:rPr lang="en-US" smtClean="0"/>
              <a:t>11/13/2007</a:t>
            </a:fld>
            <a:endParaRPr lang="en-US"/>
          </a:p>
        </p:txBody>
      </p:sp>
      <p:sp>
        <p:nvSpPr>
          <p:cNvPr id="9" name="Slide Number Placeholder 8"/>
          <p:cNvSpPr>
            <a:spLocks noGrp="1"/>
          </p:cNvSpPr>
          <p:nvPr>
            <p:ph type="sldNum" sz="quarter" idx="15"/>
          </p:nvPr>
        </p:nvSpPr>
        <p:spPr/>
        <p:txBody>
          <a:bodyPr/>
          <a:lstStyle/>
          <a:p>
            <a:fld id="{9E372124-59B0-4D61-BC0A-BBDD2A39FC5A}"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D68A0FF-2AE0-4E4F-A388-34F044DC12B5}" type="datetimeFigureOut">
              <a:rPr lang="en-US" smtClean="0"/>
              <a:t>11/13/2007</a:t>
            </a:fld>
            <a:endParaRPr lang="en-US"/>
          </a:p>
        </p:txBody>
      </p:sp>
      <p:sp>
        <p:nvSpPr>
          <p:cNvPr id="9" name="Slide Number Placeholder 8"/>
          <p:cNvSpPr>
            <a:spLocks noGrp="1"/>
          </p:cNvSpPr>
          <p:nvPr>
            <p:ph type="sldNum" sz="quarter" idx="11"/>
          </p:nvPr>
        </p:nvSpPr>
        <p:spPr/>
        <p:txBody>
          <a:bodyPr/>
          <a:lstStyle/>
          <a:p>
            <a:fld id="{9E372124-59B0-4D61-BC0A-BBDD2A39FC5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D68A0FF-2AE0-4E4F-A388-34F044DC12B5}" type="datetimeFigureOut">
              <a:rPr lang="en-US" smtClean="0"/>
              <a:t>11/13/2007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E372124-59B0-4D61-BC0A-BBDD2A39FC5A}"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latin typeface="Andalus" pitchFamily="2" charset="-78"/>
                <a:cs typeface="Andalus" pitchFamily="2" charset="-78"/>
              </a:rPr>
              <a:t>The Odyssey</a:t>
            </a:r>
            <a:endParaRPr lang="en-US" dirty="0">
              <a:latin typeface="Andalus" pitchFamily="2" charset="-78"/>
              <a:cs typeface="Andalus" pitchFamily="2" charset="-78"/>
            </a:endParaRPr>
          </a:p>
        </p:txBody>
      </p:sp>
      <p:sp>
        <p:nvSpPr>
          <p:cNvPr id="2" name="Title 1"/>
          <p:cNvSpPr>
            <a:spLocks noGrp="1"/>
          </p:cNvSpPr>
          <p:nvPr>
            <p:ph type="ctrTitle"/>
          </p:nvPr>
        </p:nvSpPr>
        <p:spPr/>
        <p:txBody>
          <a:bodyPr/>
          <a:lstStyle/>
          <a:p>
            <a:r>
              <a:rPr lang="en-US" dirty="0" smtClean="0">
                <a:solidFill>
                  <a:schemeClr val="tx1"/>
                </a:solidFill>
                <a:latin typeface="Andalus" pitchFamily="2" charset="-78"/>
                <a:cs typeface="Andalus" pitchFamily="2" charset="-78"/>
              </a:rPr>
              <a:t>Book 7</a:t>
            </a:r>
            <a:endParaRPr lang="en-US" dirty="0">
              <a:solidFill>
                <a:schemeClr val="tx1"/>
              </a:solidFill>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495800"/>
          </a:xfrm>
        </p:spPr>
        <p:txBody>
          <a:bodyPr>
            <a:normAutofit/>
          </a:bodyPr>
          <a:lstStyle/>
          <a:p>
            <a:r>
              <a:rPr lang="en-US" dirty="0" smtClean="0"/>
              <a:t>Odysseus says that Calypso gave him a strong raft and gave him wine and bread, and sent him off on the sea. On the eighteenth day he saw the mountains of </a:t>
            </a:r>
            <a:r>
              <a:rPr lang="en-US" dirty="0" err="1" smtClean="0"/>
              <a:t>Phaeacia</a:t>
            </a:r>
            <a:r>
              <a:rPr lang="en-US" dirty="0" smtClean="0"/>
              <a:t>. However, Poseidon caused a great storm to break apart his raft, and Odysseus swam all the way to a river. </a:t>
            </a:r>
          </a:p>
          <a:p>
            <a:r>
              <a:rPr lang="en-US" dirty="0" smtClean="0"/>
              <a:t>He says that he went away from the river to the bushes to sleep, and when he awoke saw </a:t>
            </a:r>
            <a:r>
              <a:rPr lang="en-US" dirty="0" err="1" smtClean="0"/>
              <a:t>Nausicaa</a:t>
            </a:r>
            <a:r>
              <a:rPr lang="en-US" dirty="0" smtClean="0"/>
              <a:t>. </a:t>
            </a:r>
          </a:p>
          <a:p>
            <a:r>
              <a:rPr lang="en-US" dirty="0" smtClean="0"/>
              <a:t>Alcinoos says that </a:t>
            </a:r>
            <a:r>
              <a:rPr lang="en-US" dirty="0" err="1" smtClean="0"/>
              <a:t>Nausicaa</a:t>
            </a:r>
            <a:r>
              <a:rPr lang="en-US" dirty="0" smtClean="0"/>
              <a:t> should have brought Odysseus here herself.</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191000"/>
          </a:xfrm>
        </p:spPr>
        <p:txBody>
          <a:bodyPr/>
          <a:lstStyle/>
          <a:p>
            <a:r>
              <a:rPr lang="en-US" dirty="0" smtClean="0"/>
              <a:t>Odysseus replies that </a:t>
            </a:r>
            <a:r>
              <a:rPr lang="en-US" dirty="0" err="1" smtClean="0"/>
              <a:t>Nausicaa</a:t>
            </a:r>
            <a:r>
              <a:rPr lang="en-US" dirty="0" smtClean="0"/>
              <a:t> did want him to follow along, but he declined because he was afraid that Alcinoos would be offended by seeing him. </a:t>
            </a:r>
          </a:p>
          <a:p>
            <a:r>
              <a:rPr lang="en-US" dirty="0" smtClean="0"/>
              <a:t>Alcinoos tells him that he could call Odysseus his son-in-law if he stayed, but that he will give Odysseus a convoy for a day, for they will take him to Ithaca and back with no problem in that time. </a:t>
            </a:r>
          </a:p>
          <a:p>
            <a:r>
              <a:rPr lang="en-US" dirty="0" smtClean="0"/>
              <a:t>The </a:t>
            </a:r>
            <a:r>
              <a:rPr lang="en-US" dirty="0" err="1" smtClean="0"/>
              <a:t>servents</a:t>
            </a:r>
            <a:r>
              <a:rPr lang="en-US" dirty="0" smtClean="0"/>
              <a:t> made a bed for Odysseus, and there he slept until the following dawn.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 and n.bmp"/>
          <p:cNvPicPr>
            <a:picLocks noChangeAspect="1"/>
          </p:cNvPicPr>
          <p:nvPr/>
        </p:nvPicPr>
        <p:blipFill>
          <a:blip r:embed="rId2"/>
          <a:stretch>
            <a:fillRect/>
          </a:stretch>
        </p:blipFill>
        <p:spPr>
          <a:xfrm>
            <a:off x="304800" y="304800"/>
            <a:ext cx="3265714" cy="2209800"/>
          </a:xfrm>
          <a:prstGeom prst="rect">
            <a:avLst/>
          </a:prstGeom>
          <a:ln>
            <a:noFill/>
          </a:ln>
          <a:effectLst>
            <a:outerShdw blurRad="292100" dist="139700" dir="2700000" algn="tl" rotWithShape="0">
              <a:srgbClr val="333333">
                <a:alpha val="65000"/>
              </a:srgbClr>
            </a:outerShdw>
          </a:effectLst>
        </p:spPr>
      </p:pic>
      <p:pic>
        <p:nvPicPr>
          <p:cNvPr id="5" name="Picture 4" descr="o and n 2.jpg"/>
          <p:cNvPicPr>
            <a:picLocks noChangeAspect="1"/>
          </p:cNvPicPr>
          <p:nvPr/>
        </p:nvPicPr>
        <p:blipFill>
          <a:blip r:embed="rId3"/>
          <a:stretch>
            <a:fillRect/>
          </a:stretch>
        </p:blipFill>
        <p:spPr>
          <a:xfrm>
            <a:off x="5638800" y="228600"/>
            <a:ext cx="3276600" cy="2595067"/>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3886200" y="762000"/>
            <a:ext cx="1447800" cy="1200329"/>
          </a:xfrm>
          <a:prstGeom prst="rect">
            <a:avLst/>
          </a:prstGeom>
          <a:noFill/>
        </p:spPr>
        <p:txBody>
          <a:bodyPr wrap="square" rtlCol="0">
            <a:spAutoFit/>
          </a:bodyPr>
          <a:lstStyle/>
          <a:p>
            <a:pPr algn="ctr"/>
            <a:r>
              <a:rPr lang="en-US" dirty="0" smtClean="0"/>
              <a:t>Odysseus and </a:t>
            </a:r>
            <a:r>
              <a:rPr lang="en-US" dirty="0" err="1" smtClean="0"/>
              <a:t>Nausicaa</a:t>
            </a:r>
            <a:r>
              <a:rPr lang="en-US" dirty="0" smtClean="0"/>
              <a:t> meeting</a:t>
            </a:r>
            <a:endParaRPr lang="en-US" dirty="0"/>
          </a:p>
        </p:txBody>
      </p:sp>
      <p:sp>
        <p:nvSpPr>
          <p:cNvPr id="8" name="TextBox 7"/>
          <p:cNvSpPr txBox="1"/>
          <p:nvPr/>
        </p:nvSpPr>
        <p:spPr>
          <a:xfrm>
            <a:off x="1676400" y="6172200"/>
            <a:ext cx="3276600" cy="369332"/>
          </a:xfrm>
          <a:prstGeom prst="rect">
            <a:avLst/>
          </a:prstGeom>
          <a:noFill/>
        </p:spPr>
        <p:txBody>
          <a:bodyPr wrap="square" rtlCol="0">
            <a:spAutoFit/>
          </a:bodyPr>
          <a:lstStyle/>
          <a:p>
            <a:r>
              <a:rPr lang="en-US" dirty="0" smtClean="0"/>
              <a:t>Odysseus begging for help</a:t>
            </a:r>
            <a:endParaRPr lang="en-US" dirty="0"/>
          </a:p>
        </p:txBody>
      </p:sp>
      <p:pic>
        <p:nvPicPr>
          <p:cNvPr id="9" name="Picture 8" descr="arete.jpg"/>
          <p:cNvPicPr>
            <a:picLocks noChangeAspect="1"/>
          </p:cNvPicPr>
          <p:nvPr/>
        </p:nvPicPr>
        <p:blipFill>
          <a:blip r:embed="rId4"/>
          <a:stretch>
            <a:fillRect/>
          </a:stretch>
        </p:blipFill>
        <p:spPr>
          <a:xfrm>
            <a:off x="1524000" y="3124200"/>
            <a:ext cx="3243263" cy="295425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72000"/>
          </a:xfrm>
        </p:spPr>
        <p:txBody>
          <a:bodyPr>
            <a:normAutofit/>
          </a:bodyPr>
          <a:lstStyle/>
          <a:p>
            <a:r>
              <a:rPr lang="en-US" dirty="0" smtClean="0"/>
              <a:t>Odysseus had been praying to Athene at her grove. She heard him but feared her brother if she did anything about Odysseus’ prayers. </a:t>
            </a:r>
          </a:p>
          <a:p>
            <a:r>
              <a:rPr lang="en-US" dirty="0" err="1" smtClean="0"/>
              <a:t>Nausicaa</a:t>
            </a:r>
            <a:r>
              <a:rPr lang="en-US" dirty="0" smtClean="0"/>
              <a:t> goes back to her palace where her </a:t>
            </a:r>
            <a:r>
              <a:rPr lang="en-US" dirty="0" err="1" smtClean="0"/>
              <a:t>servent</a:t>
            </a:r>
            <a:r>
              <a:rPr lang="en-US" dirty="0" smtClean="0"/>
              <a:t> lays out her food and takes her clothes.</a:t>
            </a:r>
          </a:p>
          <a:p>
            <a:r>
              <a:rPr lang="en-US" dirty="0" smtClean="0"/>
              <a:t>Odysseus sets off for the city, and Athene places a mist around him so that no Phaeacian will come to ask questions. When he reaches the city gates, Athene turns herself into a little girl carrying a water pitcher, and Odysseus asks her to lead him to Alcinoos’ palace.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419600"/>
          </a:xfrm>
        </p:spPr>
        <p:txBody>
          <a:bodyPr>
            <a:normAutofit/>
          </a:bodyPr>
          <a:lstStyle/>
          <a:p>
            <a:r>
              <a:rPr lang="en-US" dirty="0" smtClean="0"/>
              <a:t>Athene agrees to lead him to the palace, but she warns him not to look or talk to any Phaeacian, as they do not welcome strangers. </a:t>
            </a:r>
          </a:p>
          <a:p>
            <a:r>
              <a:rPr lang="en-US" dirty="0" smtClean="0"/>
              <a:t>When they get to the house, Athene tells Odysseus a little about Alcinoos’ lineage, and about his wife, Arete, whom people look upon as a god.</a:t>
            </a:r>
          </a:p>
          <a:p>
            <a:r>
              <a:rPr lang="en-US" dirty="0" smtClean="0"/>
              <a:t>As he reaches the threshold, Odysseus ponders over the house, and he notices how fine everything inside is. There are even immortal silver and bronze dogs inside made by Hephaistos himself.</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dysseus meeting nausicaa.jpg"/>
          <p:cNvPicPr>
            <a:picLocks noChangeAspect="1"/>
          </p:cNvPicPr>
          <p:nvPr/>
        </p:nvPicPr>
        <p:blipFill>
          <a:blip r:embed="rId2"/>
          <a:stretch>
            <a:fillRect/>
          </a:stretch>
        </p:blipFill>
        <p:spPr>
          <a:xfrm>
            <a:off x="609600" y="1066800"/>
            <a:ext cx="3467100" cy="36195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762000" y="4800600"/>
            <a:ext cx="3124200" cy="369332"/>
          </a:xfrm>
          <a:prstGeom prst="rect">
            <a:avLst/>
          </a:prstGeom>
          <a:noFill/>
        </p:spPr>
        <p:txBody>
          <a:bodyPr wrap="square" rtlCol="0">
            <a:spAutoFit/>
          </a:bodyPr>
          <a:lstStyle/>
          <a:p>
            <a:r>
              <a:rPr lang="en-US" dirty="0" smtClean="0"/>
              <a:t>Odysseus meeting </a:t>
            </a:r>
            <a:r>
              <a:rPr lang="en-US" dirty="0" err="1" smtClean="0"/>
              <a:t>Nausicaa</a:t>
            </a:r>
            <a:endParaRPr lang="en-US" dirty="0"/>
          </a:p>
        </p:txBody>
      </p:sp>
      <p:pic>
        <p:nvPicPr>
          <p:cNvPr id="6" name="Picture 5" descr="phaeacia.jpg"/>
          <p:cNvPicPr>
            <a:picLocks noChangeAspect="1"/>
          </p:cNvPicPr>
          <p:nvPr/>
        </p:nvPicPr>
        <p:blipFill>
          <a:blip r:embed="rId3"/>
          <a:stretch>
            <a:fillRect/>
          </a:stretch>
        </p:blipFill>
        <p:spPr>
          <a:xfrm>
            <a:off x="5181600" y="1066800"/>
            <a:ext cx="2962060" cy="3581400"/>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6019800" y="4800600"/>
            <a:ext cx="1143000" cy="369332"/>
          </a:xfrm>
          <a:prstGeom prst="rect">
            <a:avLst/>
          </a:prstGeom>
          <a:noFill/>
        </p:spPr>
        <p:txBody>
          <a:bodyPr wrap="square" rtlCol="0">
            <a:spAutoFit/>
          </a:bodyPr>
          <a:lstStyle/>
          <a:p>
            <a:r>
              <a:rPr lang="en-US" dirty="0" err="1" smtClean="0"/>
              <a:t>Phaeacia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01000" cy="3886200"/>
          </a:xfrm>
        </p:spPr>
        <p:txBody>
          <a:bodyPr>
            <a:normAutofit/>
          </a:bodyPr>
          <a:lstStyle/>
          <a:p>
            <a:r>
              <a:rPr lang="en-US" dirty="0" smtClean="0"/>
              <a:t>As he stands on the threshold, he can see the magnificent gardens that the gods have blessed Alcinoos with. They are filled with grapes and apples, pears and olives, and two streams, one of which spreads through the gardens and the other runs in front of Alcinoos’ house and the townspeople draw their water from it.</a:t>
            </a:r>
          </a:p>
          <a:p>
            <a:r>
              <a:rPr lang="en-US" dirty="0" smtClean="0"/>
              <a:t>Odysseus goes over the threshold and walks through the hall, still shrouded in the </a:t>
            </a:r>
            <a:r>
              <a:rPr lang="en-US" dirty="0" err="1" smtClean="0"/>
              <a:t>Athene’s</a:t>
            </a:r>
            <a:r>
              <a:rPr lang="en-US" dirty="0" smtClean="0"/>
              <a:t> mist.</a:t>
            </a:r>
            <a:endParaRPr lang="en-US" dirty="0"/>
          </a:p>
        </p:txBody>
      </p:sp>
      <p:pic>
        <p:nvPicPr>
          <p:cNvPr id="6" name="Picture 5" descr="apples.jpg"/>
          <p:cNvPicPr>
            <a:picLocks noChangeAspect="1"/>
          </p:cNvPicPr>
          <p:nvPr/>
        </p:nvPicPr>
        <p:blipFill>
          <a:blip r:embed="rId2"/>
          <a:stretch>
            <a:fillRect/>
          </a:stretch>
        </p:blipFill>
        <p:spPr>
          <a:xfrm>
            <a:off x="0" y="0"/>
            <a:ext cx="1104900" cy="920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grapes.jpg"/>
          <p:cNvPicPr>
            <a:picLocks noChangeAspect="1"/>
          </p:cNvPicPr>
          <p:nvPr/>
        </p:nvPicPr>
        <p:blipFill>
          <a:blip r:embed="rId3" cstate="print"/>
          <a:stretch>
            <a:fillRect/>
          </a:stretch>
        </p:blipFill>
        <p:spPr>
          <a:xfrm>
            <a:off x="8343900" y="0"/>
            <a:ext cx="800100" cy="106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olives.jpg"/>
          <p:cNvPicPr>
            <a:picLocks noChangeAspect="1"/>
          </p:cNvPicPr>
          <p:nvPr/>
        </p:nvPicPr>
        <p:blipFill>
          <a:blip r:embed="rId4" cstate="print"/>
          <a:stretch>
            <a:fillRect/>
          </a:stretch>
        </p:blipFill>
        <p:spPr>
          <a:xfrm>
            <a:off x="0" y="5994553"/>
            <a:ext cx="1447800" cy="863447"/>
          </a:xfrm>
          <a:prstGeom prst="rect">
            <a:avLst/>
          </a:prstGeom>
          <a:ln>
            <a:noFill/>
          </a:ln>
          <a:effectLst>
            <a:softEdge rad="112500"/>
          </a:effectLst>
        </p:spPr>
      </p:pic>
      <p:pic>
        <p:nvPicPr>
          <p:cNvPr id="9" name="Picture 8" descr="pears.jpg"/>
          <p:cNvPicPr>
            <a:picLocks noChangeAspect="1"/>
          </p:cNvPicPr>
          <p:nvPr/>
        </p:nvPicPr>
        <p:blipFill>
          <a:blip r:embed="rId5" cstate="print"/>
          <a:stretch>
            <a:fillRect/>
          </a:stretch>
        </p:blipFill>
        <p:spPr>
          <a:xfrm>
            <a:off x="7696201" y="5853903"/>
            <a:ext cx="1447800" cy="100409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4267200"/>
          </a:xfrm>
        </p:spPr>
        <p:txBody>
          <a:bodyPr>
            <a:normAutofit/>
          </a:bodyPr>
          <a:lstStyle/>
          <a:p>
            <a:r>
              <a:rPr lang="en-US" dirty="0" smtClean="0"/>
              <a:t>He throws himself down at </a:t>
            </a:r>
            <a:r>
              <a:rPr lang="en-US" dirty="0" err="1" smtClean="0"/>
              <a:t>Arete’s</a:t>
            </a:r>
            <a:r>
              <a:rPr lang="en-US" dirty="0" smtClean="0"/>
              <a:t> knees and pleads to her and Alcinoos. He asks for an escort so that he can go home. He then goes and sits on the hearth, and </a:t>
            </a:r>
            <a:r>
              <a:rPr lang="en-US" dirty="0" err="1" smtClean="0"/>
              <a:t>Echeneus</a:t>
            </a:r>
            <a:r>
              <a:rPr lang="en-US" dirty="0" smtClean="0"/>
              <a:t> spoke up and said that Odysseus should not be sitting on the hearth, but that he should be given a silver studded chair, with food and fresh wine.</a:t>
            </a:r>
          </a:p>
          <a:p>
            <a:r>
              <a:rPr lang="en-US" dirty="0" smtClean="0"/>
              <a:t>After they have all had a bunch of wine and eaten a lot of food, Alcinoos tells them all to go home and sleep, and at dawn they will summon more elders and have a convoy to take Odysseus home.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3962400"/>
          </a:xfrm>
        </p:spPr>
        <p:txBody>
          <a:bodyPr>
            <a:normAutofit/>
          </a:bodyPr>
          <a:lstStyle/>
          <a:p>
            <a:r>
              <a:rPr lang="en-US" dirty="0" smtClean="0"/>
              <a:t>Before they leave, Alcinoos wonders whether Odysseus may be a god in disguise, as the gods have never disguised themselves before. Odysseus responds that he is not a god, but that he has been plagued with woes by the gods. He asks that he be able to eat, for “nothing is more shameless than a hateful belly.”</a:t>
            </a:r>
          </a:p>
          <a:p>
            <a:r>
              <a:rPr lang="en-US" dirty="0" smtClean="0"/>
              <a:t>After everyone has left, Arete realizes that she recognizes the clothes Odysseus is wearing, and questions where he got them.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dysses and alcinoos.jpg"/>
          <p:cNvPicPr>
            <a:picLocks noChangeAspect="1"/>
          </p:cNvPicPr>
          <p:nvPr/>
        </p:nvPicPr>
        <p:blipFill>
          <a:blip r:embed="rId2"/>
          <a:stretch>
            <a:fillRect/>
          </a:stretch>
        </p:blipFill>
        <p:spPr>
          <a:xfrm>
            <a:off x="2743200" y="228600"/>
            <a:ext cx="3840480" cy="27432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2819400" y="3124200"/>
            <a:ext cx="3733800" cy="369332"/>
          </a:xfrm>
          <a:prstGeom prst="rect">
            <a:avLst/>
          </a:prstGeom>
          <a:noFill/>
        </p:spPr>
        <p:txBody>
          <a:bodyPr wrap="square" rtlCol="0">
            <a:spAutoFit/>
          </a:bodyPr>
          <a:lstStyle/>
          <a:p>
            <a:r>
              <a:rPr lang="en-US" dirty="0" smtClean="0"/>
              <a:t>Odysseus and Alcinoos at the feast</a:t>
            </a:r>
            <a:endParaRPr lang="en-US" dirty="0"/>
          </a:p>
        </p:txBody>
      </p:sp>
      <p:pic>
        <p:nvPicPr>
          <p:cNvPr id="6" name="Picture 5" descr="odysseus and alcinoos again.jpg"/>
          <p:cNvPicPr>
            <a:picLocks noChangeAspect="1"/>
          </p:cNvPicPr>
          <p:nvPr/>
        </p:nvPicPr>
        <p:blipFill>
          <a:blip r:embed="rId3"/>
          <a:stretch>
            <a:fillRect/>
          </a:stretch>
        </p:blipFill>
        <p:spPr>
          <a:xfrm>
            <a:off x="2286000" y="3733800"/>
            <a:ext cx="4953000" cy="283146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648200"/>
          </a:xfrm>
        </p:spPr>
        <p:txBody>
          <a:bodyPr>
            <a:normAutofit/>
          </a:bodyPr>
          <a:lstStyle/>
          <a:p>
            <a:r>
              <a:rPr lang="en-US" dirty="0" smtClean="0"/>
              <a:t>Odysseus responds to </a:t>
            </a:r>
            <a:r>
              <a:rPr lang="en-US" dirty="0" err="1" smtClean="0"/>
              <a:t>Arete’s</a:t>
            </a:r>
            <a:r>
              <a:rPr lang="en-US" dirty="0" smtClean="0"/>
              <a:t> question that Zeus had sunk his ship with a thunderbolt and that his crew had perished. He alone grabbed hold of a piece of the wrecked ship and floated along for nine days. On the tenth night he passed by Calypso’s island, and she took him in. </a:t>
            </a:r>
          </a:p>
          <a:p>
            <a:r>
              <a:rPr lang="en-US" dirty="0" smtClean="0"/>
              <a:t>He said that she took care of him and promised to make him immortal, but that for seven years he waited  because she had not persuaded him. On the eighth year she sent him away, “because of a message from Zeus, or her mind had changed.”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133</TotalTime>
  <Words>781</Words>
  <Application>Microsoft Office PowerPoint</Application>
  <PresentationFormat>On-screen Show (4:3)</PresentationFormat>
  <Paragraphs>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Book 7</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7</dc:title>
  <dc:creator>lyddia kelm</dc:creator>
  <cp:lastModifiedBy>lyddia kelm</cp:lastModifiedBy>
  <cp:revision>14</cp:revision>
  <dcterms:created xsi:type="dcterms:W3CDTF">2007-11-13T13:12:43Z</dcterms:created>
  <dcterms:modified xsi:type="dcterms:W3CDTF">2007-11-13T15:25:45Z</dcterms:modified>
</cp:coreProperties>
</file>