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26" r:id="rId19"/>
    <p:sldId id="274" r:id="rId20"/>
    <p:sldId id="327" r:id="rId21"/>
    <p:sldId id="275" r:id="rId22"/>
    <p:sldId id="276" r:id="rId23"/>
    <p:sldId id="277" r:id="rId24"/>
    <p:sldId id="278" r:id="rId25"/>
    <p:sldId id="328" r:id="rId26"/>
    <p:sldId id="279" r:id="rId27"/>
    <p:sldId id="280" r:id="rId28"/>
    <p:sldId id="281" r:id="rId29"/>
    <p:sldId id="282" r:id="rId30"/>
    <p:sldId id="283" r:id="rId31"/>
    <p:sldId id="284" r:id="rId32"/>
    <p:sldId id="331" r:id="rId33"/>
    <p:sldId id="334" r:id="rId34"/>
    <p:sldId id="332" r:id="rId35"/>
    <p:sldId id="330" r:id="rId36"/>
    <p:sldId id="335" r:id="rId37"/>
    <p:sldId id="285" r:id="rId38"/>
    <p:sldId id="286" r:id="rId39"/>
    <p:sldId id="287" r:id="rId40"/>
    <p:sldId id="288" r:id="rId41"/>
    <p:sldId id="289" r:id="rId42"/>
    <p:sldId id="290" r:id="rId43"/>
    <p:sldId id="336" r:id="rId44"/>
    <p:sldId id="291" r:id="rId45"/>
    <p:sldId id="292" r:id="rId46"/>
    <p:sldId id="293" r:id="rId47"/>
    <p:sldId id="294" r:id="rId48"/>
    <p:sldId id="295" r:id="rId49"/>
    <p:sldId id="296" r:id="rId50"/>
    <p:sldId id="306" r:id="rId51"/>
    <p:sldId id="297" r:id="rId52"/>
    <p:sldId id="298" r:id="rId53"/>
    <p:sldId id="299" r:id="rId54"/>
    <p:sldId id="300" r:id="rId55"/>
    <p:sldId id="301" r:id="rId56"/>
    <p:sldId id="302" r:id="rId57"/>
    <p:sldId id="307" r:id="rId58"/>
    <p:sldId id="304" r:id="rId59"/>
    <p:sldId id="305" r:id="rId60"/>
    <p:sldId id="308" r:id="rId61"/>
    <p:sldId id="309" r:id="rId62"/>
    <p:sldId id="310" r:id="rId63"/>
    <p:sldId id="311" r:id="rId64"/>
    <p:sldId id="312" r:id="rId65"/>
    <p:sldId id="338" r:id="rId66"/>
    <p:sldId id="337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5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83" autoAdjust="0"/>
  </p:normalViewPr>
  <p:slideViewPr>
    <p:cSldViewPr>
      <p:cViewPr>
        <p:scale>
          <a:sx n="88" d="100"/>
          <a:sy n="88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33E96A-C27B-4AA0-A3C6-98B8BEC7A5D6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A3ACE2C-90FD-4184-A861-F4ABF3DDA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4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rimson.com/article/1988/9/21/dukakis-unveils-health-insurance-plan-pwashington-democra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mtClean="0">
                <a:sym typeface="Calibri" pitchFamily="34" charset="0"/>
              </a:rPr>
              <a:t>http://www.cms.gov/Research-Statistics-Data-and-Systems/Statistics-Trends-and-Reports/NationalHealthExpendData/downloads/tables.pdf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4">
              <a:spcBef>
                <a:spcPts val="800"/>
              </a:spcBef>
            </a:pPr>
            <a:r>
              <a:rPr lang="en-US" altLang="en-US" smtClean="0">
                <a:ea typeface="ＭＳ Ｐゴシック" pitchFamily="34" charset="-128"/>
                <a:sym typeface="Calibri" pitchFamily="34" charset="0"/>
                <a:hlinkClick r:id="rId3"/>
              </a:rPr>
              <a:t>http://www.thecrimson.com/article/1988/9/21/dukakis-unveils-health-insurance-plan-pwashington-democrat/</a:t>
            </a:r>
            <a:r>
              <a:rPr lang="en-US" altLang="en-US" smtClean="0">
                <a:ea typeface="ＭＳ Ｐゴシック" pitchFamily="34" charset="-128"/>
                <a:sym typeface="Calibri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smtClean="0">
                <a:sym typeface="Calibri" pitchFamily="34" charset="0"/>
              </a:rPr>
              <a:t>Health example???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1FE6-9EAE-4770-8557-410D524581F0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6D07-2BF5-42AC-9238-98047FBB8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39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D5D9-E8B2-4DC0-86B9-5DD250941F97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A1AA-A74D-4872-A61F-DD9919EAC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31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DEDC-512E-4ED6-9732-03F211BD394F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FAD6-FE81-46E3-B8E7-6B74F525F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4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9F82-2FAA-44E4-A110-E91687A87094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D0DD-3307-45B5-A484-0CFE6F9BB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6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6572B-4517-451A-A570-0B72FA09C357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16CD-32E6-4C23-A26E-3DF9B2396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35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2AE4-FBBB-49DA-96D9-3A0C73150538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2362-B71E-4156-954C-4ABDBA86A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5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E195-8C40-4CB8-8475-2206FC7A7EF9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2507-907D-4630-8223-8C9D6016D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91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506C-4999-4600-8DD2-C2F3847EBF05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A9EE-45AA-4291-A923-C75F44621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77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FA3F-8B1A-4D79-8599-676AD0AB3B39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C104-FCFF-43A1-A0ED-D1FAB6551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FFA4-5034-4187-ABB9-ECCC3E5BA08E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17A8-23E1-4C37-A087-923F5A60B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3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42E2-91C3-4648-8EF8-B3ECB5932F6B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F5A4-C1F1-43C2-929A-150B3BF28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7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latin typeface="Constantia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989863-B435-465C-9108-BC30F621F628}" type="datetime1">
              <a:rPr lang="en-US" altLang="en-US"/>
              <a:pPr>
                <a:defRPr/>
              </a:pPr>
              <a:t>5/30/2014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2D8B2D64-695D-4E47-B526-53796D4D8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latin typeface="Constant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smtClean="0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5" r:id="rId9"/>
    <p:sldLayoutId id="2147483873" r:id="rId10"/>
    <p:sldLayoutId id="21474838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365250"/>
            <a:ext cx="78882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/>
          </p:cNvSpPr>
          <p:nvPr>
            <p:ph type="body" idx="1"/>
          </p:nvPr>
        </p:nvSpPr>
        <p:spPr>
          <a:xfrm>
            <a:off x="533400" y="3228975"/>
            <a:ext cx="7854950" cy="17526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dirty="0" smtClean="0">
                <a:sym typeface="Constantia" pitchFamily="18" charset="0"/>
              </a:rPr>
              <a:t>Lecture Notes – Introduction</a:t>
            </a: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16764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pPr defTabSz="703263"/>
            <a:r>
              <a:rPr lang="en-US" altLang="en-US" sz="5400" smtClean="0">
                <a:solidFill>
                  <a:srgbClr val="04617B"/>
                </a:solidFill>
                <a:sym typeface="Calibri" pitchFamily="34" charset="0"/>
              </a:rPr>
              <a:t>The Economic Tools- </a:t>
            </a:r>
            <a:br>
              <a:rPr lang="en-US" altLang="en-US" sz="5400" smtClean="0">
                <a:solidFill>
                  <a:srgbClr val="04617B"/>
                </a:solidFill>
                <a:sym typeface="Calibri" pitchFamily="34" charset="0"/>
              </a:rPr>
            </a:br>
            <a:r>
              <a:rPr lang="en-US" altLang="en-US" sz="5400" smtClean="0">
                <a:solidFill>
                  <a:srgbClr val="04617B"/>
                </a:solidFill>
                <a:sym typeface="Calibri" pitchFamily="34" charset="0"/>
              </a:rPr>
              <a:t>	A Brief Overview</a:t>
            </a:r>
            <a:endParaRPr lang="en-US" altLang="en-US" sz="7200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3352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3200" smtClean="0">
                <a:sym typeface="Constantia" pitchFamily="18" charset="0"/>
              </a:rPr>
              <a:t>4 major areas we will discuss: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Demand and Supply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Cost Curves &amp; Π Max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Consumer Choice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Theory of the Firm</a:t>
            </a:r>
            <a:endParaRPr lang="en-US" altLang="en-US" sz="32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45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Demand</a:t>
            </a:r>
            <a:endParaRPr lang="en-US" altLang="en-US" smtClean="0"/>
          </a:p>
        </p:txBody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5181600" cy="46482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Q. W</a:t>
            </a:r>
            <a:r>
              <a:rPr lang="en-US" altLang="en-US" sz="2400" dirty="0" smtClean="0">
                <a:sym typeface="Constantia" pitchFamily="18" charset="0"/>
              </a:rPr>
              <a:t>hat is the definition of demand?</a:t>
            </a:r>
          </a:p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A. The amount of a good/service a consumer/market is willing and able to buy (</a:t>
            </a:r>
            <a:r>
              <a:rPr lang="en-US" altLang="en-US" sz="2400" dirty="0" err="1" smtClean="0">
                <a:sym typeface="Constantia" pitchFamily="18" charset="0"/>
              </a:rPr>
              <a:t>Q</a:t>
            </a:r>
            <a:r>
              <a:rPr lang="en-US" altLang="en-US" sz="2400" baseline="-25000" dirty="0" err="1" smtClean="0">
                <a:sym typeface="Constantia" pitchFamily="18" charset="0"/>
              </a:rPr>
              <a:t>d</a:t>
            </a:r>
            <a:r>
              <a:rPr lang="en-US" altLang="en-US" sz="2400" dirty="0" smtClean="0">
                <a:sym typeface="Constantia" pitchFamily="18" charset="0"/>
              </a:rPr>
              <a:t>) in a given time period given the price, ceteris paribus (all else equal).</a:t>
            </a:r>
          </a:p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Q. What is the law of demand</a:t>
            </a:r>
          </a:p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A. The lower a goods price the higher </a:t>
            </a:r>
            <a:r>
              <a:rPr lang="en-US" altLang="en-US" sz="2400" dirty="0" err="1" smtClean="0">
                <a:sym typeface="Constantia" pitchFamily="18" charset="0"/>
              </a:rPr>
              <a:t>Q</a:t>
            </a:r>
            <a:r>
              <a:rPr lang="en-US" altLang="en-US" sz="2400" baseline="-25000" dirty="0" err="1" smtClean="0">
                <a:sym typeface="Constantia" pitchFamily="18" charset="0"/>
              </a:rPr>
              <a:t>d</a:t>
            </a:r>
            <a:r>
              <a:rPr lang="en-US" altLang="en-US" sz="2400" baseline="-25000" dirty="0" smtClean="0">
                <a:sym typeface="Constantia" pitchFamily="18" charset="0"/>
              </a:rPr>
              <a:t> </a:t>
            </a:r>
            <a:r>
              <a:rPr lang="en-US" altLang="en-US" dirty="0" smtClean="0">
                <a:sym typeface="Constantia" pitchFamily="18" charset="0"/>
              </a:rPr>
              <a:t>, all else equal, and reverse.</a:t>
            </a:r>
            <a:endParaRPr lang="en-US" altLang="en-US" sz="2800" dirty="0" smtClean="0"/>
          </a:p>
        </p:txBody>
      </p:sp>
      <p:pic>
        <p:nvPicPr>
          <p:cNvPr id="13316" name="Picture 3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96862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17" name="Picture 4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2978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864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u="sng" dirty="0" smtClean="0">
                <a:sym typeface="Constantia" pitchFamily="18" charset="0"/>
              </a:rPr>
              <a:t>Shifts</a:t>
            </a:r>
            <a:r>
              <a:rPr lang="en-US" altLang="en-US" sz="2800" dirty="0" smtClean="0">
                <a:sym typeface="Constantia" pitchFamily="18" charset="0"/>
              </a:rPr>
              <a:t> in demand caused by</a:t>
            </a:r>
          </a:p>
          <a:p>
            <a:pPr marL="366713" lvl="1" indent="0">
              <a:spcBef>
                <a:spcPts val="600"/>
              </a:spcBef>
              <a:buNone/>
            </a:pPr>
            <a:r>
              <a:rPr lang="en-US" altLang="en-US" dirty="0" smtClean="0">
                <a:sym typeface="Constantia" pitchFamily="18" charset="0"/>
              </a:rPr>
              <a:t>changes in: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Tastes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Income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Price of related goods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# of buyers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Expectations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Make sure you know how these all work.</a:t>
            </a:r>
          </a:p>
        </p:txBody>
      </p:sp>
      <p:pic>
        <p:nvPicPr>
          <p:cNvPr id="14339" name="Picture 2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914400"/>
            <a:ext cx="4071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45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Supply</a:t>
            </a:r>
            <a:endParaRPr lang="en-US" altLang="en-US" smtClean="0"/>
          </a:p>
        </p:txBody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4114800" cy="438943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Q. What is the definition of supply?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A. The amount of a good a firm is willing and ABLE to supply (Q</a:t>
            </a:r>
            <a:r>
              <a:rPr lang="en-US" altLang="en-US" baseline="-25000" dirty="0" smtClean="0">
                <a:sym typeface="Constantia" pitchFamily="18" charset="0"/>
              </a:rPr>
              <a:t>s</a:t>
            </a:r>
            <a:r>
              <a:rPr lang="en-US" altLang="en-US" dirty="0" smtClean="0">
                <a:sym typeface="Constantia" pitchFamily="18" charset="0"/>
              </a:rPr>
              <a:t>) given the price, ceteris paribus</a:t>
            </a:r>
            <a:endParaRPr lang="en-US" altLang="en-US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Q. What is the law of supply?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A. </a:t>
            </a:r>
            <a:r>
              <a:rPr lang="en-US" altLang="en-US" dirty="0" smtClean="0">
                <a:latin typeface="Albany AMT" pitchFamily="34" charset="0"/>
                <a:sym typeface="Albany AMT" pitchFamily="34" charset="0"/>
              </a:rPr>
              <a:t>↑P → ↑ </a:t>
            </a:r>
            <a:r>
              <a:rPr lang="en-US" altLang="en-US" dirty="0" smtClean="0">
                <a:sym typeface="Constantia" pitchFamily="18" charset="0"/>
              </a:rPr>
              <a:t>Q</a:t>
            </a:r>
            <a:r>
              <a:rPr lang="en-US" altLang="en-US" baseline="-25000" dirty="0" smtClean="0">
                <a:sym typeface="Constantia" pitchFamily="18" charset="0"/>
              </a:rPr>
              <a:t>s , </a:t>
            </a:r>
            <a:r>
              <a:rPr lang="en-US" altLang="en-US" dirty="0" smtClean="0">
                <a:sym typeface="Constantia" pitchFamily="18" charset="0"/>
              </a:rPr>
              <a:t>all else equal, and reverse.</a:t>
            </a:r>
            <a:endParaRPr lang="en-US" altLang="en-US" dirty="0" smtClean="0"/>
          </a:p>
        </p:txBody>
      </p:sp>
      <p:pic>
        <p:nvPicPr>
          <p:cNvPr id="15364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91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/>
          </p:cNvSpPr>
          <p:nvPr>
            <p:ph type="body" idx="1"/>
          </p:nvPr>
        </p:nvSpPr>
        <p:spPr>
          <a:xfrm>
            <a:off x="533400" y="914400"/>
            <a:ext cx="5105400" cy="438943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u="sng" dirty="0" smtClean="0">
                <a:sym typeface="Constantia" pitchFamily="18" charset="0"/>
              </a:rPr>
              <a:t>Shifts</a:t>
            </a:r>
            <a:r>
              <a:rPr lang="en-US" altLang="en-US" dirty="0" smtClean="0">
                <a:sym typeface="Constantia" pitchFamily="18" charset="0"/>
              </a:rPr>
              <a:t> in supply caused by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Costs of production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Affected by Technology and </a:t>
            </a:r>
          </a:p>
          <a:p>
            <a:pPr marL="941387" lvl="3" indent="0">
              <a:spcBef>
                <a:spcPts val="500"/>
              </a:spcBef>
              <a:buClr>
                <a:srgbClr val="009DD9"/>
              </a:buClr>
              <a:buNone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input prices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Price of related goods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Substitutes 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Complements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Number of suppliers</a:t>
            </a:r>
          </a:p>
          <a:p>
            <a:pPr lvl="1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Expectations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Make sure you know how all these work. </a:t>
            </a:r>
            <a:endParaRPr lang="en-US" altLang="en-US" dirty="0" smtClean="0"/>
          </a:p>
        </p:txBody>
      </p:sp>
      <p:pic>
        <p:nvPicPr>
          <p:cNvPr id="16387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914400"/>
            <a:ext cx="39100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Equilibrium</a:t>
            </a:r>
            <a:endParaRPr lang="en-US" altLang="en-US" smtClean="0"/>
          </a:p>
        </p:txBody>
      </p:sp>
      <p:pic>
        <p:nvPicPr>
          <p:cNvPr id="17411" name="Picture 2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49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835106" y="1219200"/>
            <a:ext cx="4113213" cy="44354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What happens if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↑  ?? →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↑ &amp; Q↑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↓  ?? →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↓ &amp; Q↓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S↑  ?? →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↓ &amp; Q↑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S↓  ?? →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↑ &amp; Q↓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↑ &amp; S↑ ?? →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↓ &amp; S↓ ?? →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↑ &amp; S↓ ?? →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↓ &amp; S↑ ?? →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The point is to predict P and Q.  Make sure you can.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dirty="0" smtClean="0">
                <a:solidFill>
                  <a:srgbClr val="04617B"/>
                </a:solidFill>
                <a:sym typeface="Calibri" pitchFamily="34" charset="0"/>
              </a:rPr>
              <a:t>Elasticity</a:t>
            </a:r>
            <a:endParaRPr lang="en-US" altLang="en-US" dirty="0" smtClean="0"/>
          </a:p>
        </p:txBody>
      </p:sp>
      <p:sp>
        <p:nvSpPr>
          <p:cNvPr id="18435" name="Rectangle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458200" cy="4876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953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dirty="0" smtClean="0">
                <a:sym typeface="Constantia" pitchFamily="18" charset="0"/>
              </a:rPr>
              <a:t>Elasticity: </a:t>
            </a:r>
          </a:p>
          <a:p>
            <a:pPr marL="709613" lvl="1" indent="-342900" defTabSz="8953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300" dirty="0" smtClean="0">
                <a:sym typeface="Constantia" pitchFamily="18" charset="0"/>
              </a:rPr>
              <a:t>Similar to the concept of a rubber band</a:t>
            </a:r>
          </a:p>
          <a:p>
            <a:pPr marL="984250" lvl="2" indent="-342900" defTabSz="8953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The rubber band is more elastic, for the same force applied, if the band stretches more – vice versa. </a:t>
            </a:r>
          </a:p>
          <a:p>
            <a:pPr marL="709613" lvl="1" indent="-342900" defTabSz="8953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It is a measure of responsiveness</a:t>
            </a:r>
          </a:p>
          <a:p>
            <a:pPr defTabSz="8953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500" u="sng" dirty="0" smtClean="0">
                <a:sym typeface="Constantia" pitchFamily="18" charset="0"/>
              </a:rPr>
              <a:t>Price elasticity of Demand = </a:t>
            </a:r>
            <a:r>
              <a:rPr lang="el-GR" altLang="en-US" sz="2800" dirty="0">
                <a:sym typeface="Constantia" pitchFamily="18" charset="0"/>
              </a:rPr>
              <a:t>η</a:t>
            </a:r>
            <a:r>
              <a:rPr lang="en-US" altLang="en-US" sz="2800" dirty="0">
                <a:sym typeface="Constantia" pitchFamily="18" charset="0"/>
              </a:rPr>
              <a:t> </a:t>
            </a:r>
            <a:r>
              <a:rPr lang="en-US" altLang="en-US" sz="2500" u="sng" dirty="0" smtClean="0">
                <a:sym typeface="Constantia" pitchFamily="18" charset="0"/>
              </a:rPr>
              <a:t> </a:t>
            </a:r>
          </a:p>
          <a:p>
            <a:pPr marL="728663" lvl="1" indent="-342900" defTabSz="895350">
              <a:spcBef>
                <a:spcPts val="500"/>
              </a:spcBef>
              <a:buClr>
                <a:srgbClr val="0F6FC6"/>
              </a:buClr>
              <a:buFont typeface="Arial" panose="020B0604020202020204" pitchFamily="34" charset="0"/>
              <a:buChar char="•"/>
              <a:defRPr/>
            </a:pPr>
            <a:r>
              <a:rPr lang="el-GR" altLang="en-US" sz="2300" dirty="0" smtClean="0">
                <a:ea typeface="ＭＳ Ｐゴシック" pitchFamily="34" charset="-128"/>
                <a:sym typeface="Constantia" pitchFamily="18" charset="0"/>
              </a:rPr>
              <a:t>η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  = (%ΔQ</a:t>
            </a:r>
            <a:r>
              <a:rPr lang="en-US" altLang="en-US" sz="2300" baseline="-25000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)/(%ΔP)</a:t>
            </a:r>
          </a:p>
          <a:p>
            <a:pPr marL="996950" lvl="2" indent="-342900" defTabSz="895350">
              <a:spcBef>
                <a:spcPts val="400"/>
              </a:spcBef>
              <a:buClr>
                <a:srgbClr val="009D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Albany AMT" charset="0"/>
                <a:ea typeface="ＭＳ Ｐゴシック" pitchFamily="34" charset="-128"/>
                <a:sym typeface="Albany AMT" charset="0"/>
              </a:rPr>
              <a:t>M</a:t>
            </a: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easures how responsive D is for a good to a change in the P of that good.</a:t>
            </a: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728663" lvl="1" indent="-342900" defTabSz="895350">
              <a:spcBef>
                <a:spcPts val="500"/>
              </a:spcBef>
              <a:buClr>
                <a:srgbClr val="0F6FC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ea typeface="ＭＳ Ｐゴシック" pitchFamily="34" charset="-128"/>
                <a:sym typeface="Constantia" pitchFamily="18" charset="0"/>
              </a:rPr>
              <a:t>|</a:t>
            </a:r>
            <a:r>
              <a:rPr lang="el-GR" altLang="en-US" sz="2300" dirty="0" smtClean="0">
                <a:ea typeface="ＭＳ Ｐゴシック" pitchFamily="34" charset="-128"/>
                <a:sym typeface="Constantia" pitchFamily="18" charset="0"/>
              </a:rPr>
              <a:t>η</a:t>
            </a:r>
            <a:r>
              <a:rPr lang="en-US" altLang="en-US" sz="2300" dirty="0">
                <a:ea typeface="ＭＳ Ｐゴシック" pitchFamily="34" charset="-128"/>
                <a:sym typeface="Constantia" pitchFamily="18" charset="0"/>
              </a:rPr>
              <a:t>| 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&gt; 1 or | (%ΔQ</a:t>
            </a:r>
            <a:r>
              <a:rPr lang="en-US" altLang="en-US" sz="2300" baseline="-25000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)| &gt; |(%ΔP) | =&gt; elastic </a:t>
            </a:r>
          </a:p>
          <a:p>
            <a:pPr marL="728663" lvl="1" indent="-342900" defTabSz="895350">
              <a:spcBef>
                <a:spcPts val="500"/>
              </a:spcBef>
              <a:buClr>
                <a:srgbClr val="0F6FC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ea typeface="ＭＳ Ｐゴシック" pitchFamily="34" charset="-128"/>
                <a:sym typeface="Constantia" pitchFamily="18" charset="0"/>
              </a:rPr>
              <a:t>|</a:t>
            </a:r>
            <a:r>
              <a:rPr lang="el-GR" altLang="en-US" sz="2300" dirty="0" smtClean="0">
                <a:ea typeface="ＭＳ Ｐゴシック" pitchFamily="34" charset="-128"/>
                <a:sym typeface="Constantia" pitchFamily="18" charset="0"/>
              </a:rPr>
              <a:t>η</a:t>
            </a:r>
            <a:r>
              <a:rPr lang="en-US" altLang="en-US" sz="2300" dirty="0">
                <a:ea typeface="ＭＳ Ｐゴシック" pitchFamily="34" charset="-128"/>
                <a:sym typeface="Constantia" pitchFamily="18" charset="0"/>
              </a:rPr>
              <a:t>| 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&lt; 1 =&gt; inelastic</a:t>
            </a:r>
          </a:p>
          <a:p>
            <a:pPr marL="728663" lvl="1" indent="-342900" defTabSz="895350">
              <a:spcBef>
                <a:spcPts val="500"/>
              </a:spcBef>
              <a:buClr>
                <a:srgbClr val="0F6FC6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300" dirty="0">
                <a:ea typeface="ＭＳ Ｐゴシック" pitchFamily="34" charset="-128"/>
                <a:sym typeface="Constantia" pitchFamily="18" charset="0"/>
              </a:rPr>
              <a:t>|</a:t>
            </a:r>
            <a:r>
              <a:rPr lang="el-GR" altLang="en-US" sz="2300" dirty="0" smtClean="0">
                <a:ea typeface="ＭＳ Ｐゴシック" pitchFamily="34" charset="-128"/>
                <a:sym typeface="Constantia" pitchFamily="18" charset="0"/>
              </a:rPr>
              <a:t>η</a:t>
            </a:r>
            <a:r>
              <a:rPr lang="en-US" altLang="en-US" sz="2300" dirty="0">
                <a:ea typeface="ＭＳ Ｐゴシック" pitchFamily="34" charset="-128"/>
                <a:sym typeface="Constantia" pitchFamily="18" charset="0"/>
              </a:rPr>
              <a:t>| 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= 1 =&gt; unitary elastic  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7239000" cy="54864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What does it mean when I say that D is relatively price elastic?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|</a:t>
            </a:r>
            <a:r>
              <a:rPr lang="el-GR" altLang="en-US" sz="2800" dirty="0" smtClean="0">
                <a:ea typeface="ＭＳ Ｐゴシック" pitchFamily="34" charset="-128"/>
                <a:sym typeface="Constantia" pitchFamily="18" charset="0"/>
              </a:rPr>
              <a:t> η 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|&gt;1  or  |%ΔQ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| &gt; |%ΔP|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endParaRPr lang="en-US" altLang="en-US" sz="2800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Same for other types of </a:t>
            </a:r>
            <a:r>
              <a:rPr lang="en-US" altLang="en-US" sz="2800" dirty="0" err="1" smtClean="0">
                <a:sym typeface="Constantia" pitchFamily="18" charset="0"/>
              </a:rPr>
              <a:t>elasticities</a:t>
            </a:r>
            <a:r>
              <a:rPr lang="en-US" altLang="en-US" sz="2800" dirty="0" smtClean="0">
                <a:sym typeface="Constantia" pitchFamily="18" charset="0"/>
              </a:rPr>
              <a:t>: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u="sng" dirty="0" smtClean="0">
                <a:ea typeface="ＭＳ Ｐゴシック" pitchFamily="34" charset="-128"/>
                <a:sym typeface="Constantia" pitchFamily="18" charset="0"/>
              </a:rPr>
              <a:t>Supply elasticity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</a:t>
            </a:r>
            <a:r>
              <a:rPr lang="el-GR" altLang="en-US" sz="2400" dirty="0" smtClean="0">
                <a:ea typeface="ＭＳ Ｐゴシック" pitchFamily="34" charset="-128"/>
                <a:sym typeface="Constantia" pitchFamily="18" charset="0"/>
              </a:rPr>
              <a:t>η 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s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= (%ΔQ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S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)/(%ΔP)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u="sng" dirty="0" smtClean="0">
                <a:ea typeface="ＭＳ Ｐゴシック" pitchFamily="34" charset="-128"/>
                <a:sym typeface="Constantia" pitchFamily="18" charset="0"/>
              </a:rPr>
              <a:t>Income elasticity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</a:t>
            </a:r>
            <a:r>
              <a:rPr lang="el-GR" altLang="en-US" sz="2400" dirty="0" smtClean="0">
                <a:ea typeface="ＭＳ Ｐゴシック" pitchFamily="34" charset="-128"/>
                <a:sym typeface="Constantia" pitchFamily="18" charset="0"/>
              </a:rPr>
              <a:t>η 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Y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= (%ΔQ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)/(%ΔY)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u="sng" dirty="0" smtClean="0">
                <a:ea typeface="ＭＳ Ｐゴシック" pitchFamily="34" charset="-128"/>
                <a:sym typeface="Constantia" pitchFamily="18" charset="0"/>
              </a:rPr>
              <a:t>Cross-price elasticity 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l-GR" altLang="en-US" sz="2400" dirty="0" smtClean="0">
                <a:ea typeface="ＭＳ Ｐゴシック" pitchFamily="34" charset="-128"/>
                <a:sym typeface="Constantia" pitchFamily="18" charset="0"/>
              </a:rPr>
              <a:t>η </a:t>
            </a:r>
            <a:r>
              <a:rPr lang="en-US" altLang="en-US" sz="2400" baseline="-25000" dirty="0" err="1" smtClean="0">
                <a:ea typeface="ＭＳ Ｐゴシック" pitchFamily="34" charset="-128"/>
                <a:sym typeface="Constantia" pitchFamily="18" charset="0"/>
              </a:rPr>
              <a:t>xz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= (%ΔQ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sz="2400" baseline="300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)/(%ΔP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Z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)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38638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Elasticity Graph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Efficiency</a:t>
            </a:r>
            <a:endParaRPr lang="en-US" altLang="en-US" smtClean="0"/>
          </a:p>
        </p:txBody>
      </p:sp>
      <p:sp>
        <p:nvSpPr>
          <p:cNvPr id="21507" name="Rectangle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Technological Efficiency: 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A firm is able to produce the maximum output given the resources available or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Given the output produced the minimum resources (costs) are used.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z="2800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Allocative Efficiency: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A firm is able to produce at an output level where P  (MSB) = MC (MSB).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pPr defTabSz="858838"/>
            <a:r>
              <a:rPr lang="en-US" altLang="en-US" sz="3800" smtClean="0">
                <a:solidFill>
                  <a:srgbClr val="04617B"/>
                </a:solidFill>
                <a:sym typeface="Calibri" pitchFamily="34" charset="0"/>
              </a:rPr>
              <a:t>Why is the study of the Health Care System interesting/important?</a:t>
            </a:r>
            <a:endParaRPr lang="en-US" altLang="en-US" smtClean="0"/>
          </a:p>
        </p:txBody>
      </p:sp>
      <p:sp>
        <p:nvSpPr>
          <p:cNvPr id="5122" name="Rectangle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7772400" cy="38862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04875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altLang="en-US" sz="2100" dirty="0" smtClean="0">
                <a:sym typeface="Constantia" pitchFamily="18" charset="0"/>
              </a:rPr>
              <a:t>Interesting Facts</a:t>
            </a:r>
          </a:p>
          <a:p>
            <a:pPr marL="730250" lvl="1" indent="-342900" defTabSz="904875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100" dirty="0" smtClean="0">
                <a:ea typeface="ＭＳ Ｐゴシック" pitchFamily="34" charset="-128"/>
                <a:sym typeface="Constantia" pitchFamily="18" charset="0"/>
              </a:rPr>
              <a:t>Personal health care expenditures trends (see Table 1):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 17.9% of GDP in 2011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50% of per capita GDP in 2011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Part of this is caused by an increase in prices 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Part is caused by an increase in real expenditures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endParaRPr lang="en-US" altLang="en-US" sz="1800" dirty="0" smtClean="0">
              <a:ea typeface="ＭＳ Ｐゴシック" pitchFamily="34" charset="-128"/>
              <a:sym typeface="Constantia" pitchFamily="18" charset="0"/>
            </a:endParaRPr>
          </a:p>
          <a:p>
            <a:pPr marL="730250" lvl="1" indent="-342900" defTabSz="904875">
              <a:lnSpc>
                <a:spcPct val="80000"/>
              </a:lnSpc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100" dirty="0" smtClean="0">
                <a:ea typeface="ＭＳ Ｐゴシック" pitchFamily="34" charset="-128"/>
                <a:sym typeface="Constantia" pitchFamily="18" charset="0"/>
              </a:rPr>
              <a:t>Changing nature of the medical profession: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Move from fee-for-service care to managed care 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Increases in medical malpractice 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These </a:t>
            </a:r>
            <a:r>
              <a:rPr lang="en-US" altLang="en-US" sz="1800" dirty="0" err="1" smtClean="0">
                <a:ea typeface="ＭＳ Ｐゴシック" pitchFamily="34" charset="-128"/>
                <a:sym typeface="Constantia" pitchFamily="18" charset="0"/>
              </a:rPr>
              <a:t>Δs</a:t>
            </a: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 partially caused by increase in expenditures </a:t>
            </a:r>
          </a:p>
          <a:p>
            <a:pPr marL="946150" lvl="2" indent="-285750" defTabSz="904875">
              <a:lnSpc>
                <a:spcPct val="80000"/>
              </a:lnSpc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  <a:sym typeface="Constantia" pitchFamily="18" charset="0"/>
              </a:rPr>
              <a:t>Disease management (attempt to reduce costs by providing experts by insurance companies to help manage diseases – decrease risky behavior, increase preventative medicine.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 autoUpdateAnimBg="0"/>
      <p:bldP spid="512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Allocative Efficiency Graph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sym typeface="Constantia" pitchFamily="18" charset="0"/>
            </a:endParaRPr>
          </a:p>
          <a:p>
            <a:endParaRPr lang="en-US" altLang="en-US" smtClean="0">
              <a:sym typeface="Constantia" pitchFamily="18" charset="0"/>
            </a:endParaRPr>
          </a:p>
          <a:p>
            <a:endParaRPr lang="en-US" altLang="en-US" smtClean="0">
              <a:sym typeface="Constantia" pitchFamily="18" charset="0"/>
            </a:endParaRPr>
          </a:p>
          <a:p>
            <a:endParaRPr lang="en-US" altLang="en-US" smtClean="0">
              <a:sym typeface="Constantia" pitchFamily="18" charset="0"/>
            </a:endParaRPr>
          </a:p>
          <a:p>
            <a:endParaRPr lang="en-US" altLang="en-US" smtClean="0">
              <a:sym typeface="Constantia" pitchFamily="18" charset="0"/>
            </a:endParaRPr>
          </a:p>
          <a:p>
            <a:endParaRPr lang="en-US" altLang="en-US" smtClean="0">
              <a:sym typeface="Constantia" pitchFamily="18" charset="0"/>
            </a:endParaRPr>
          </a:p>
          <a:p>
            <a:endParaRPr lang="en-US" altLang="en-US" smtClean="0">
              <a:sym typeface="Constantia" pitchFamily="18" charset="0"/>
            </a:endParaRPr>
          </a:p>
          <a:p>
            <a:endParaRPr lang="en-US" altLang="en-US" sz="2800" smtClean="0">
              <a:sym typeface="Constantia" pitchFamily="18" charset="0"/>
            </a:endParaRPr>
          </a:p>
          <a:p>
            <a:r>
              <a:rPr lang="en-US" altLang="en-US" sz="2800" smtClean="0">
                <a:sym typeface="Constantia" pitchFamily="18" charset="0"/>
              </a:rPr>
              <a:t>Allocatively efficient if Q=Q* where MSB = MSC.</a:t>
            </a:r>
            <a:endParaRPr lang="en-US" altLang="en-US" sz="2800" smtClean="0"/>
          </a:p>
          <a:p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4958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Applications of D &amp; S  </a:t>
            </a:r>
            <a:endParaRPr lang="en-US" altLang="en-US" smtClean="0"/>
          </a:p>
        </p:txBody>
      </p:sp>
      <p:sp>
        <p:nvSpPr>
          <p:cNvPr id="23555" name="Rectangle 2"/>
          <p:cNvSpPr>
            <a:spLocks noGrp="1"/>
          </p:cNvSpPr>
          <p:nvPr>
            <p:ph type="body" idx="1"/>
          </p:nvPr>
        </p:nvSpPr>
        <p:spPr>
          <a:xfrm>
            <a:off x="288925" y="1925638"/>
            <a:ext cx="4191000" cy="44338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smtClean="0">
                <a:sym typeface="Constantia" pitchFamily="18" charset="0"/>
              </a:rPr>
              <a:t>1.Without health insurance</a:t>
            </a:r>
          </a:p>
          <a:p>
            <a:pPr marL="666750" lvl="1" indent="-273050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At EQ = E</a:t>
            </a:r>
            <a:r>
              <a:rPr lang="en-US" altLang="en-US" baseline="-2500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 (P</a:t>
            </a:r>
            <a:r>
              <a:rPr lang="en-US" altLang="en-US" baseline="-25000" smtClean="0">
                <a:ea typeface="ＭＳ Ｐゴシック" pitchFamily="34" charset="-128"/>
                <a:sym typeface="Constantia" pitchFamily="18" charset="0"/>
              </a:rPr>
              <a:t>1 </a:t>
            </a: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, MC</a:t>
            </a:r>
            <a:r>
              <a:rPr lang="en-US" altLang="en-US" baseline="-2500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)</a:t>
            </a:r>
          </a:p>
          <a:p>
            <a:pPr marL="666750" lvl="1" indent="-273050">
              <a:spcBef>
                <a:spcPts val="500"/>
              </a:spcBef>
              <a:buClr>
                <a:srgbClr val="0BD0D9"/>
              </a:buClr>
              <a:buFont typeface="Wingdings 2" pitchFamily="18" charset="2"/>
              <a:buNone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 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AutoShape 3"/>
          <p:cNvSpPr>
            <a:spLocks/>
          </p:cNvSpPr>
          <p:nvPr/>
        </p:nvSpPr>
        <p:spPr bwMode="auto">
          <a:xfrm>
            <a:off x="4343400" y="1920875"/>
            <a:ext cx="4800600" cy="1001713"/>
          </a:xfrm>
          <a:custGeom>
            <a:avLst/>
            <a:gdLst>
              <a:gd name="T0" fmla="*/ 533466675 w 21600"/>
              <a:gd name="T1" fmla="*/ 23227545 h 21600"/>
              <a:gd name="T2" fmla="*/ 533466675 w 21600"/>
              <a:gd name="T3" fmla="*/ 23227545 h 21600"/>
              <a:gd name="T4" fmla="*/ 533466675 w 21600"/>
              <a:gd name="T5" fmla="*/ 23227545 h 21600"/>
              <a:gd name="T6" fmla="*/ 533466675 w 21600"/>
              <a:gd name="T7" fmla="*/ 2322754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688975" indent="-2952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en-US" altLang="en-US" dirty="0" smtClean="0">
                <a:latin typeface="+mn-lt"/>
                <a:cs typeface="Arial" panose="020B0604020202020204" pitchFamily="34" charset="0"/>
              </a:rPr>
              <a:t>2. With health insurance</a:t>
            </a:r>
          </a:p>
          <a:p>
            <a:pPr lvl="1" eaLnBrk="1" hangingPunct="1">
              <a:spcBef>
                <a:spcPts val="500"/>
              </a:spcBef>
              <a:buClr>
                <a:srgbClr val="0F6FC6"/>
              </a:buClr>
              <a:defRPr/>
            </a:pPr>
            <a:r>
              <a:rPr lang="en-US" altLang="en-US" dirty="0" smtClean="0">
                <a:latin typeface="+mn-lt"/>
                <a:cs typeface="Arial" panose="020B0604020202020204" pitchFamily="34" charset="0"/>
              </a:rPr>
              <a:t>Deadweight loss to Society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892425"/>
            <a:ext cx="3919537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2925763"/>
            <a:ext cx="4191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With Health Insurance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What is happens to D &amp; S?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P↓ to Consumers to P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H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Q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D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↑ to MC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H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P↑ to Suppliers to P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S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Q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S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↑ to MC</a:t>
            </a:r>
            <a:r>
              <a:rPr lang="en-US" altLang="en-US" sz="2400" baseline="-25000" dirty="0" smtClean="0">
                <a:ea typeface="ＭＳ Ｐゴシック" pitchFamily="34" charset="-128"/>
                <a:sym typeface="Constantia" pitchFamily="18" charset="0"/>
              </a:rPr>
              <a:t>H</a:t>
            </a:r>
            <a:endParaRPr lang="en-US" altLang="en-US" sz="2800" baseline="-25000" dirty="0" smtClean="0">
              <a:ea typeface="ＭＳ Ｐゴシック" pitchFamily="34" charset="-128"/>
              <a:sym typeface="Constantia" pitchFamily="18" charset="0"/>
            </a:endParaRP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Is the market in </a:t>
            </a:r>
            <a:r>
              <a:rPr lang="en-US" altLang="en-US" sz="2800" u="sng" dirty="0" smtClean="0">
                <a:ea typeface="ＭＳ Ｐゴシック" pitchFamily="34" charset="-128"/>
                <a:sym typeface="Constantia" pitchFamily="18" charset="0"/>
              </a:rPr>
              <a:t>Equilibrium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?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Yes (as long as P↑ for suppliers)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u="sng" dirty="0" smtClean="0">
                <a:ea typeface="ＭＳ Ｐゴシック" pitchFamily="34" charset="-128"/>
                <a:sym typeface="Constantia" pitchFamily="18" charset="0"/>
              </a:rPr>
              <a:t>Efficient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? Is MSC = MSB  </a:t>
            </a:r>
          </a:p>
          <a:p>
            <a:pPr lvl="2">
              <a:spcBef>
                <a:spcPts val="5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No=&gt; Produce too much =&gt; Dead weight loss to society as long as D = MSB  &amp;  S = MSC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11445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Consumer Choice </a:t>
            </a:r>
            <a:b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</a:br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	&amp; Budget Constraints</a:t>
            </a:r>
            <a:endParaRPr lang="en-US" altLang="en-US" smtClean="0"/>
          </a:p>
        </p:txBody>
      </p:sp>
      <p:sp>
        <p:nvSpPr>
          <p:cNvPr id="25603" name="Rectangle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153400" cy="4191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Consumer choice model is a very simple model with only 2 goods to consume: good 1 &amp; good 2.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Quantities = X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 &amp; X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2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Prices = P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 &amp; P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2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M = income</a:t>
            </a:r>
            <a:endParaRPr lang="en-US" altLang="en-US" sz="1200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dirty="0" smtClean="0">
                <a:sym typeface="Constantia" pitchFamily="18" charset="0"/>
              </a:rPr>
              <a:t>Budget Constraints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 + P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 ≤ M  shows all combinations of goods 1 &amp; 2 that are feasible. Note</a:t>
            </a:r>
            <a:r>
              <a:rPr lang="en-US" altLang="en-US" sz="2800" dirty="0">
                <a:ea typeface="ＭＳ Ｐゴシック" pitchFamily="34" charset="-128"/>
                <a:sym typeface="Constantia" pitchFamily="18" charset="0"/>
              </a:rPr>
              <a:t>: 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1 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= $ spent on good 1, P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800" baseline="-25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 = $ spent on good 2.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Budget Line</a:t>
            </a:r>
            <a:endParaRPr lang="en-US" altLang="en-US" smtClean="0"/>
          </a:p>
        </p:txBody>
      </p:sp>
      <p:sp>
        <p:nvSpPr>
          <p:cNvPr id="26627" name="Rectangle 2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356600" cy="4876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700" smtClean="0">
                <a:sym typeface="Constantia" pitchFamily="18" charset="0"/>
              </a:rPr>
              <a:t>P</a:t>
            </a:r>
            <a:r>
              <a:rPr lang="en-US" altLang="en-US" sz="2700" baseline="-25000" smtClean="0">
                <a:sym typeface="Constantia" pitchFamily="18" charset="0"/>
              </a:rPr>
              <a:t>1</a:t>
            </a:r>
            <a:r>
              <a:rPr lang="en-US" altLang="en-US" sz="2700" smtClean="0">
                <a:sym typeface="Constantia" pitchFamily="18" charset="0"/>
              </a:rPr>
              <a:t>X</a:t>
            </a:r>
            <a:r>
              <a:rPr lang="en-US" altLang="en-US" sz="2700" baseline="-25000" smtClean="0">
                <a:sym typeface="Constantia" pitchFamily="18" charset="0"/>
              </a:rPr>
              <a:t>1</a:t>
            </a:r>
            <a:r>
              <a:rPr lang="en-US" altLang="en-US" sz="2700" smtClean="0">
                <a:sym typeface="Constantia" pitchFamily="18" charset="0"/>
              </a:rPr>
              <a:t> + P</a:t>
            </a:r>
            <a:r>
              <a:rPr lang="en-US" altLang="en-US" sz="2700" baseline="-25000" smtClean="0">
                <a:sym typeface="Constantia" pitchFamily="18" charset="0"/>
              </a:rPr>
              <a:t>2</a:t>
            </a:r>
            <a:r>
              <a:rPr lang="en-US" altLang="en-US" sz="2700" smtClean="0">
                <a:sym typeface="Constantia" pitchFamily="18" charset="0"/>
              </a:rPr>
              <a:t>X</a:t>
            </a:r>
            <a:r>
              <a:rPr lang="en-US" altLang="en-US" sz="2700" baseline="-25000" smtClean="0">
                <a:sym typeface="Constantia" pitchFamily="18" charset="0"/>
              </a:rPr>
              <a:t>2</a:t>
            </a:r>
            <a:r>
              <a:rPr lang="en-US" altLang="en-US" sz="2700" smtClean="0">
                <a:sym typeface="Constantia" pitchFamily="18" charset="0"/>
              </a:rPr>
              <a:t> = M , i.e. spend all your money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32025"/>
            <a:ext cx="52927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5257800"/>
          </a:xfrm>
        </p:spPr>
        <p:txBody>
          <a:bodyPr/>
          <a:lstStyle/>
          <a:p>
            <a:pPr defTabSz="8953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sym typeface="Constantia" pitchFamily="18" charset="0"/>
              </a:rPr>
              <a:t>Now look at the Budget Line more closely? </a:t>
            </a:r>
          </a:p>
          <a:p>
            <a:pPr marL="811213" lvl="1" indent="-314325" defTabSz="895350">
              <a:spcBef>
                <a:spcPts val="500"/>
              </a:spcBef>
              <a:buFontTx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What is the maximum amount of good 1 that can be consumed? = M/P1</a:t>
            </a:r>
            <a:endParaRPr lang="en-US" altLang="en-US" dirty="0" smtClean="0">
              <a:ea typeface="ＭＳ Ｐゴシック" pitchFamily="34" charset="-128"/>
              <a:sym typeface="Constantia" pitchFamily="18" charset="0"/>
            </a:endParaRPr>
          </a:p>
          <a:p>
            <a:pPr marL="811213" lvl="1" indent="-314325" defTabSz="895350">
              <a:spcBef>
                <a:spcPts val="500"/>
              </a:spcBef>
              <a:buFontTx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Same for good 2  = M/P2</a:t>
            </a:r>
          </a:p>
          <a:p>
            <a:pPr marL="811213" lvl="1" indent="-314325" defTabSz="895350">
              <a:spcBef>
                <a:spcPts val="500"/>
              </a:spcBef>
              <a:buFontTx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What is the (opportunity) cost of more X1 (or X2)?</a:t>
            </a:r>
          </a:p>
          <a:p>
            <a:pPr marL="1131888" lvl="2" indent="-504825" defTabSz="895350">
              <a:spcBef>
                <a:spcPts val="500"/>
              </a:spcBef>
              <a:buClr>
                <a:srgbClr val="009D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Suppose P1 = 2 and  P2 = 1. What is the cost of X1 = ? 1 more X1 =&gt; must give up 2 units of X2</a:t>
            </a:r>
          </a:p>
          <a:p>
            <a:pPr marL="1131888" lvl="2" indent="-504825" defTabSz="895350">
              <a:spcBef>
                <a:spcPts val="500"/>
              </a:spcBef>
              <a:buClr>
                <a:srgbClr val="009D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Slope of Budget Line = -(P1/P2) = opportunity cost of good 1 = 1/2</a:t>
            </a:r>
          </a:p>
          <a:p>
            <a:pPr marL="1131888" lvl="2" indent="-504825" defTabSz="895350">
              <a:spcBef>
                <a:spcPts val="500"/>
              </a:spcBef>
              <a:buClr>
                <a:srgbClr val="009D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What is the opportunity cost of good 2 = ? = - (P2/P1) = 2/1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68363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lbany AMT" pitchFamily="34" charset="0"/>
                <a:sym typeface="Albany AMT" pitchFamily="34" charset="0"/>
              </a:rPr>
              <a:t>→ </a:t>
            </a:r>
            <a:r>
              <a:rPr lang="en-US" altLang="en-US" sz="2400" dirty="0" smtClean="0">
                <a:sym typeface="Constantia" pitchFamily="18" charset="0"/>
              </a:rPr>
              <a:t>get:</a:t>
            </a: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marL="258763" indent="-258763" defTabSz="868363">
              <a:spcBef>
                <a:spcPts val="500"/>
              </a:spcBef>
              <a:buFont typeface="Wingdings 2" pitchFamily="18" charset="2"/>
              <a:buChar char="●"/>
              <a:defRPr/>
            </a:pPr>
            <a:endParaRPr lang="en-US" altLang="en-US" sz="2400" dirty="0" smtClean="0">
              <a:sym typeface="Constantia" pitchFamily="18" charset="0"/>
            </a:endParaRPr>
          </a:p>
          <a:p>
            <a:pPr defTabSz="868363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ym typeface="Constantia" pitchFamily="18" charset="0"/>
              </a:rPr>
              <a:t>Note: Since given by P</a:t>
            </a:r>
            <a:r>
              <a:rPr lang="en-US" altLang="en-US" sz="2400" baseline="-26000" dirty="0" smtClean="0">
                <a:sym typeface="Constantia" pitchFamily="18" charset="0"/>
              </a:rPr>
              <a:t>1</a:t>
            </a:r>
            <a:r>
              <a:rPr lang="en-US" altLang="en-US" sz="2400" dirty="0" smtClean="0">
                <a:sym typeface="Constantia" pitchFamily="18" charset="0"/>
              </a:rPr>
              <a:t>X</a:t>
            </a:r>
            <a:r>
              <a:rPr lang="en-US" altLang="en-US" sz="2400" baseline="-26000" dirty="0" smtClean="0">
                <a:sym typeface="Constantia" pitchFamily="18" charset="0"/>
              </a:rPr>
              <a:t>1</a:t>
            </a:r>
            <a:r>
              <a:rPr lang="en-US" altLang="en-US" sz="2400" dirty="0" smtClean="0">
                <a:sym typeface="Constantia" pitchFamily="18" charset="0"/>
              </a:rPr>
              <a:t> + P</a:t>
            </a:r>
            <a:r>
              <a:rPr lang="en-US" altLang="en-US" sz="2400" baseline="-26000" dirty="0" smtClean="0">
                <a:sym typeface="Constantia" pitchFamily="18" charset="0"/>
              </a:rPr>
              <a:t>2</a:t>
            </a:r>
            <a:r>
              <a:rPr lang="en-US" altLang="en-US" sz="2400" dirty="0" smtClean="0">
                <a:sym typeface="Constantia" pitchFamily="18" charset="0"/>
              </a:rPr>
              <a:t>X</a:t>
            </a:r>
            <a:r>
              <a:rPr lang="en-US" altLang="en-US" sz="2400" baseline="-26000" dirty="0" smtClean="0">
                <a:sym typeface="Constantia" pitchFamily="18" charset="0"/>
              </a:rPr>
              <a:t>2</a:t>
            </a:r>
            <a:r>
              <a:rPr lang="en-US" altLang="en-US" sz="2400" dirty="0" smtClean="0">
                <a:sym typeface="Constantia" pitchFamily="18" charset="0"/>
              </a:rPr>
              <a:t> = M. Put into slope intercept form by solving for X</a:t>
            </a:r>
            <a:r>
              <a:rPr lang="en-US" altLang="en-US" sz="2400" baseline="-26000" dirty="0" smtClean="0">
                <a:sym typeface="Constantia" pitchFamily="18" charset="0"/>
              </a:rPr>
              <a:t>2</a:t>
            </a:r>
          </a:p>
          <a:p>
            <a:pPr marL="371475" lvl="1" indent="0" defTabSz="868363">
              <a:spcBef>
                <a:spcPts val="500"/>
              </a:spcBef>
              <a:buClr>
                <a:srgbClr val="0F6FC6"/>
              </a:buClr>
              <a:buFont typeface="Wingdings 2" pitchFamily="18" charset="2"/>
              <a:buNone/>
              <a:defRPr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 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= M - 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1 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 or </a:t>
            </a:r>
            <a:endParaRPr lang="en-US" altLang="en-US" sz="2200" baseline="-26000" dirty="0" smtClean="0">
              <a:ea typeface="ＭＳ Ｐゴシック" pitchFamily="34" charset="-128"/>
              <a:sym typeface="Constantia" pitchFamily="18" charset="0"/>
            </a:endParaRPr>
          </a:p>
          <a:p>
            <a:pPr marL="371475" lvl="1" indent="0" defTabSz="868363">
              <a:spcBef>
                <a:spcPts val="500"/>
              </a:spcBef>
              <a:buClr>
                <a:srgbClr val="0F6FC6"/>
              </a:buClr>
              <a:buFont typeface="Wingdings 2" pitchFamily="18" charset="2"/>
              <a:buNone/>
              <a:defRPr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→  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X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 = (M/P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)- (P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/P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) where (M/P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) is the intercept and              -(P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1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/P</a:t>
            </a:r>
            <a:r>
              <a:rPr lang="en-US" altLang="en-US" sz="2200" baseline="-26000" dirty="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)  is the slope  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741363"/>
            <a:ext cx="5805487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mtClean="0">
                <a:sym typeface="Constantia" pitchFamily="18" charset="0"/>
              </a:rPr>
              <a:t/>
            </a:r>
            <a:br>
              <a:rPr lang="en-US" altLang="en-US" smtClean="0">
                <a:sym typeface="Constantia" pitchFamily="18" charset="0"/>
              </a:rPr>
            </a:br>
            <a:r>
              <a:rPr lang="en-US" altLang="en-US" smtClean="0">
                <a:sym typeface="Constantia" pitchFamily="18" charset="0"/>
              </a:rPr>
              <a:t/>
            </a:r>
            <a:br>
              <a:rPr lang="en-US" altLang="en-US" smtClean="0">
                <a:sym typeface="Constantia" pitchFamily="18" charset="0"/>
              </a:rPr>
            </a:br>
            <a:r>
              <a:rPr lang="en-US" altLang="en-US" smtClean="0">
                <a:sym typeface="Constantia" pitchFamily="18" charset="0"/>
              </a:rPr>
              <a:t/>
            </a:r>
            <a:br>
              <a:rPr lang="en-US" altLang="en-US" smtClean="0">
                <a:sym typeface="Constantia" pitchFamily="18" charset="0"/>
              </a:rPr>
            </a:br>
            <a:r>
              <a:rPr lang="en-US" altLang="en-US" smtClean="0">
                <a:sym typeface="Constantia" pitchFamily="18" charset="0"/>
              </a:rPr>
              <a:t>Changes in the Budget Line</a:t>
            </a:r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en-US" altLang="en-US" smtClean="0"/>
              <a:t>Prices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 altLang="en-US" smtClean="0"/>
              <a:t>Income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962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7463"/>
            <a:ext cx="41036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Preferences &amp; Utility</a:t>
            </a:r>
            <a:endParaRPr lang="en-US" altLang="en-US" smtClean="0"/>
          </a:p>
        </p:txBody>
      </p:sp>
      <p:sp>
        <p:nvSpPr>
          <p:cNvPr id="30723" name="Rectangle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Pick 3 consumption bundles X, Y, and Z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7000"/>
            <a:ext cx="4648200" cy="33575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>
          <a:xfrm>
            <a:off x="457200" y="7032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Preferences</a:t>
            </a:r>
            <a:endParaRPr lang="en-US" altLang="en-US" smtClean="0"/>
          </a:p>
        </p:txBody>
      </p:sp>
      <p:sp>
        <p:nvSpPr>
          <p:cNvPr id="31747" name="Rectangle 2"/>
          <p:cNvSpPr>
            <a:spLocks noGrp="1"/>
          </p:cNvSpPr>
          <p:nvPr>
            <p:ph type="body" idx="1"/>
          </p:nvPr>
        </p:nvSpPr>
        <p:spPr>
          <a:xfrm>
            <a:off x="457200" y="1858963"/>
            <a:ext cx="8229600" cy="438943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85825">
              <a:spcBef>
                <a:spcPts val="600"/>
              </a:spcBef>
              <a:buFont typeface="Arial" charset="0"/>
              <a:buChar char="•"/>
            </a:pPr>
            <a:r>
              <a:rPr lang="en-US" altLang="en-US" sz="2500" dirty="0" smtClean="0">
                <a:sym typeface="Constantia" pitchFamily="18" charset="0"/>
              </a:rPr>
              <a:t>Define preferences: </a:t>
            </a: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If X ≻ Y → X is ‘strictly preferred’ to Y</a:t>
            </a: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If X ≿ Y → X is ‘weakly preferred’ to Y</a:t>
            </a: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If X ∼ Y → X is ‘indifferent’ with Y</a:t>
            </a: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defTabSz="885825">
              <a:spcBef>
                <a:spcPts val="600"/>
              </a:spcBef>
              <a:buFont typeface="Arial" charset="0"/>
              <a:buChar char="•"/>
            </a:pPr>
            <a:r>
              <a:rPr lang="en-US" altLang="en-US" sz="2500" dirty="0" smtClean="0">
                <a:sym typeface="Constantia" pitchFamily="18" charset="0"/>
              </a:rPr>
              <a:t>Assume individuals are rational </a:t>
            </a:r>
            <a:r>
              <a:rPr lang="en-US" altLang="en-US" sz="2500" dirty="0" smtClean="0">
                <a:sym typeface="Constantia" pitchFamily="18" charset="0"/>
              </a:rPr>
              <a:t>which means:</a:t>
            </a:r>
            <a:endParaRPr lang="en-US" altLang="en-US" sz="2500" dirty="0" smtClean="0">
              <a:sym typeface="Constantia" pitchFamily="18" charset="0"/>
            </a:endParaRP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Completeness: Either X ≿ Y or Y ≿ X</a:t>
            </a: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Reflexivity: X ≿ X</a:t>
            </a: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Transitivity: If X ≿ Y and Y ≿ Z &gt;&gt; X ≿ Z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body" idx="1"/>
          </p:nvPr>
        </p:nvSpPr>
        <p:spPr>
          <a:xfrm>
            <a:off x="457200" y="1008063"/>
            <a:ext cx="3984625" cy="524033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Preferences graphically: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Pick consumption bundle Y and all other bundles which are indifferent to Y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Call all these bundles together an </a:t>
            </a:r>
            <a:r>
              <a:rPr lang="en-US" altLang="en-US" u="sng" dirty="0" smtClean="0">
                <a:ea typeface="ＭＳ Ｐゴシック" pitchFamily="34" charset="-128"/>
                <a:sym typeface="Constantia" pitchFamily="18" charset="0"/>
              </a:rPr>
              <a:t>indifference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 curve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endParaRPr lang="en-US" altLang="en-US" sz="1200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3 </a:t>
            </a:r>
            <a:r>
              <a:rPr lang="en-US" altLang="en-US" u="sng" dirty="0" smtClean="0">
                <a:sym typeface="Constantia" pitchFamily="18" charset="0"/>
              </a:rPr>
              <a:t>types </a:t>
            </a:r>
            <a:r>
              <a:rPr lang="en-US" altLang="en-US" dirty="0" smtClean="0">
                <a:sym typeface="Constantia" pitchFamily="18" charset="0"/>
              </a:rPr>
              <a:t>of points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Points like C: Y ≻ C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Points like B: Y ∼ B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Points like A: A ≻ Y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ym typeface="Constantia" pitchFamily="18" charset="0"/>
              </a:rPr>
              <a:t>Individual curves facts:</a:t>
            </a:r>
          </a:p>
          <a:p>
            <a:pPr marL="844550" lvl="1" indent="-419100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Cannot 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cross (violates transitivity)</a:t>
            </a:r>
            <a:endParaRPr lang="en-US" altLang="en-US" sz="2800" dirty="0" smtClean="0">
              <a:ea typeface="ＭＳ Ｐゴシック" pitchFamily="34" charset="-128"/>
              <a:sym typeface="Constantia" pitchFamily="18" charset="0"/>
            </a:endParaRPr>
          </a:p>
          <a:p>
            <a:pPr marL="844550" lvl="1" indent="-419100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Infinite family of individual curves</a:t>
            </a:r>
          </a:p>
          <a:p>
            <a:pPr marL="844550" lvl="1" indent="-419100">
              <a:spcBef>
                <a:spcPts val="600"/>
              </a:spcBef>
              <a:buFontTx/>
              <a:buAutoNum type="arabicPeriod"/>
              <a:defRPr/>
            </a:pPr>
            <a:endParaRPr lang="en-US" altLang="en-US" sz="2800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ym typeface="Constantia" pitchFamily="18" charset="0"/>
              </a:rPr>
              <a:t>Examples of types of individual curves: </a:t>
            </a:r>
          </a:p>
          <a:p>
            <a:pPr marL="882650" lvl="1" indent="-457200">
              <a:spcBef>
                <a:spcPts val="600"/>
              </a:spcBef>
              <a:buClr>
                <a:srgbClr val="0F6FC6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Perfect substitutes</a:t>
            </a:r>
          </a:p>
          <a:p>
            <a:pPr marL="882650" lvl="1" indent="-457200">
              <a:spcBef>
                <a:spcPts val="600"/>
              </a:spcBef>
              <a:buClr>
                <a:srgbClr val="0F6FC6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Perfect complements</a:t>
            </a:r>
          </a:p>
          <a:p>
            <a:pPr marL="882650" lvl="1" indent="-457200">
              <a:spcBef>
                <a:spcPts val="600"/>
              </a:spcBef>
              <a:buClr>
                <a:srgbClr val="0F6FC6"/>
              </a:buClr>
              <a:buFont typeface="+mj-lt"/>
              <a:buAutoNum type="arabicPeriod"/>
              <a:defRPr/>
            </a:pPr>
            <a:r>
              <a:rPr lang="en-US" altLang="en-US" sz="2800" dirty="0" err="1" smtClean="0">
                <a:ea typeface="ＭＳ Ｐゴシック" pitchFamily="34" charset="-128"/>
                <a:sym typeface="Constantia" pitchFamily="18" charset="0"/>
              </a:rPr>
              <a:t>Bads</a:t>
            </a:r>
            <a:endParaRPr lang="en-US" altLang="en-US" sz="2800" dirty="0" smtClean="0">
              <a:ea typeface="ＭＳ Ｐゴシック" pitchFamily="34" charset="-128"/>
              <a:sym typeface="Constantia" pitchFamily="18" charset="0"/>
            </a:endParaRPr>
          </a:p>
          <a:p>
            <a:pPr marL="882650" lvl="1" indent="-457200">
              <a:spcBef>
                <a:spcPts val="600"/>
              </a:spcBef>
              <a:buClr>
                <a:srgbClr val="0F6FC6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Neutral Goods</a:t>
            </a:r>
          </a:p>
          <a:p>
            <a:pPr marL="882650" lvl="1" indent="-457200">
              <a:spcBef>
                <a:spcPts val="600"/>
              </a:spcBef>
              <a:buClr>
                <a:srgbClr val="0F6FC6"/>
              </a:buClr>
              <a:buFont typeface="+mj-lt"/>
              <a:buAutoNum type="arabicPeriod"/>
              <a:defRPr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Satiation Points </a:t>
            </a: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 Substitutes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person views the two goods as exactly the same.  Move in the direction of the arrow increases preferences.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58006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Perfect </a:t>
            </a:r>
            <a:r>
              <a:rPr lang="en-US" altLang="en-US" dirty="0" smtClean="0"/>
              <a:t>Complements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need the two goods together in a fixed ratio.</a:t>
            </a:r>
            <a:endParaRPr lang="en-US" altLang="en-US" dirty="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057775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Bads</a:t>
            </a:r>
            <a:r>
              <a:rPr lang="en-US" altLang="en-US" dirty="0" smtClean="0"/>
              <a:t> –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more of a bad makes one worse off</a:t>
            </a:r>
            <a:endParaRPr lang="en-US" altLang="en-US" dirty="0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905000"/>
            <a:ext cx="53657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r>
              <a:rPr lang="en-US" altLang="en-US" dirty="0" smtClean="0"/>
              <a:t>Neutral Goods –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x1 good, x2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neutral – increase a neutral and neither better or worse off.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209800"/>
            <a:ext cx="479901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Satiation Point =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S, at S each good changes between good and bad.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6388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mtClean="0">
                <a:sym typeface="Constantia" pitchFamily="18" charset="0"/>
              </a:rPr>
              <a:t>We will generally assume that preferences look like this: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mtClean="0">
                <a:sym typeface="Constantia" pitchFamily="18" charset="0"/>
              </a:rPr>
              <a:t>i.e. Averages are preferred to extremes convexity</a:t>
            </a:r>
            <a:endParaRPr lang="en-US" altLang="en-US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484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/>
          </p:cNvSpPr>
          <p:nvPr>
            <p:ph type="title"/>
          </p:nvPr>
        </p:nvSpPr>
        <p:spPr>
          <a:xfrm>
            <a:off x="598488" y="742950"/>
            <a:ext cx="8229600" cy="11445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Utility</a:t>
            </a:r>
            <a:endParaRPr lang="en-US" altLang="en-US" smtClean="0"/>
          </a:p>
        </p:txBody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>
          <a:xfrm>
            <a:off x="457200" y="1858963"/>
            <a:ext cx="4648200" cy="438943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68363">
              <a:spcBef>
                <a:spcPts val="500"/>
              </a:spcBef>
              <a:buFont typeface="Arial" charset="0"/>
              <a:buChar char="•"/>
            </a:pPr>
            <a:r>
              <a:rPr lang="en-US" altLang="en-US" sz="2400" smtClean="0">
                <a:sym typeface="Constantia" pitchFamily="18" charset="0"/>
              </a:rPr>
              <a:t> Utility assumptions: </a:t>
            </a:r>
          </a:p>
          <a:p>
            <a:pPr marL="812800" lvl="1" indent="-331788" defTabSz="868363">
              <a:spcBef>
                <a:spcPts val="5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That individuals have preferences</a:t>
            </a:r>
          </a:p>
          <a:p>
            <a:pPr marL="812800" lvl="1" indent="-331788" defTabSz="868363">
              <a:spcBef>
                <a:spcPts val="500"/>
              </a:spcBef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Utility measures those preferences in such a way that if W</a:t>
            </a:r>
            <a:r>
              <a:rPr lang="en-US" altLang="en-US" sz="2200" smtClean="0">
                <a:ea typeface="ＭＳ Ｐゴシック" pitchFamily="34" charset="-128"/>
                <a:sym typeface="Constantia" pitchFamily="18" charset="0"/>
              </a:rPr>
              <a:t>≻X≻Y≻Z  →  U(</a:t>
            </a: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W)</a:t>
            </a:r>
            <a:r>
              <a:rPr lang="en-US" altLang="en-US" sz="2200" smtClean="0">
                <a:ea typeface="ＭＳ Ｐゴシック" pitchFamily="34" charset="-128"/>
                <a:sym typeface="Constantia" pitchFamily="18" charset="0"/>
              </a:rPr>
              <a:t>≻U(X)≻U(Y)≻U(Z)</a:t>
            </a:r>
          </a:p>
          <a:p>
            <a:pPr marL="952500" lvl="2" indent="-230188" defTabSz="868363">
              <a:spcBef>
                <a:spcPts val="500"/>
              </a:spcBef>
              <a:buFontTx/>
              <a:buChar char="•"/>
            </a:pPr>
            <a:r>
              <a:rPr lang="en-US" altLang="en-US" sz="2200" smtClean="0">
                <a:ea typeface="ＭＳ Ｐゴシック" pitchFamily="34" charset="-128"/>
                <a:sym typeface="Constantia" pitchFamily="18" charset="0"/>
              </a:rPr>
              <a:t>What happens as we move out to higher indifference curves → utility levels ↑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735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/>
          </p:cNvSpPr>
          <p:nvPr>
            <p:ph type="body" idx="1"/>
          </p:nvPr>
        </p:nvSpPr>
        <p:spPr>
          <a:xfrm>
            <a:off x="457200" y="1033463"/>
            <a:ext cx="8077200" cy="521335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03263">
              <a:spcBef>
                <a:spcPts val="400"/>
              </a:spcBef>
              <a:buFont typeface="Arial" charset="0"/>
              <a:buChar char="•"/>
            </a:pPr>
            <a:r>
              <a:rPr lang="en-US" altLang="en-US" sz="2000" smtClean="0">
                <a:sym typeface="Constantia" pitchFamily="18" charset="0"/>
              </a:rPr>
              <a:t> Utility assumptions continued: </a:t>
            </a:r>
          </a:p>
          <a:p>
            <a:pPr marL="644525" lvl="1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3. We assume that individuals want to maximize utility given: </a:t>
            </a:r>
          </a:p>
          <a:p>
            <a:pPr marL="857250" lvl="2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Prices</a:t>
            </a:r>
          </a:p>
          <a:p>
            <a:pPr marL="857250" lvl="2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Income</a:t>
            </a:r>
          </a:p>
          <a:p>
            <a:pPr marL="857250" lvl="2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Preferences</a:t>
            </a:r>
          </a:p>
          <a:p>
            <a:pPr marL="644525" lvl="1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4. Marginal Utility=MU</a:t>
            </a:r>
          </a:p>
          <a:p>
            <a:pPr marL="857250" lvl="2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MU1= (Δ Total Utility1) / (ΔX1)</a:t>
            </a:r>
          </a:p>
          <a:p>
            <a:pPr marL="857250" lvl="2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MU2= (</a:t>
            </a:r>
            <a:r>
              <a:rPr lang="en-US" altLang="en-US" sz="1800" smtClean="0">
                <a:ea typeface="ＭＳ Ｐゴシック" pitchFamily="34" charset="-128"/>
                <a:sym typeface="Constantia" pitchFamily="18" charset="0"/>
              </a:rPr>
              <a:t>Δ Total Utility2) / (ΔX2)</a:t>
            </a:r>
          </a:p>
          <a:p>
            <a:pPr defTabSz="703263">
              <a:spcBef>
                <a:spcPts val="400"/>
              </a:spcBef>
              <a:buFont typeface="Arial" charset="0"/>
              <a:buChar char="•"/>
            </a:pPr>
            <a:r>
              <a:rPr lang="en-US" altLang="en-US" sz="2000" smtClean="0">
                <a:sym typeface="Constantia" pitchFamily="18" charset="0"/>
              </a:rPr>
              <a:t> Marginal Rate of Substitution: MRS</a:t>
            </a:r>
          </a:p>
          <a:p>
            <a:pPr marL="644525" lvl="1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Rate at which consumer is willing to substitute 1 good for another</a:t>
            </a:r>
          </a:p>
          <a:p>
            <a:pPr marL="644525" lvl="1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slope of indifference curve</a:t>
            </a:r>
          </a:p>
          <a:p>
            <a:pPr marL="644525" lvl="1" indent="-342900" defTabSz="703263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-MU1/MU2</a:t>
            </a: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/>
          </p:cNvSpPr>
          <p:nvPr>
            <p:ph type="title"/>
          </p:nvPr>
        </p:nvSpPr>
        <p:spPr>
          <a:xfrm>
            <a:off x="457200" y="53181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How does economics help?</a:t>
            </a:r>
            <a:endParaRPr lang="en-US" altLang="en-US" smtClean="0"/>
          </a:p>
        </p:txBody>
      </p:sp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00843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85825">
              <a:spcBef>
                <a:spcPts val="0"/>
              </a:spcBef>
              <a:buFont typeface="Arial" charset="0"/>
              <a:buChar char="•"/>
            </a:pPr>
            <a:r>
              <a:rPr lang="en-US" altLang="en-US" sz="3100" dirty="0" smtClean="0">
                <a:sym typeface="Constantia" pitchFamily="18" charset="0"/>
              </a:rPr>
              <a:t>Positive verses Normative Issues</a:t>
            </a:r>
          </a:p>
          <a:p>
            <a:pPr marL="723900" lvl="1" indent="-342900" defTabSz="885825">
              <a:spcBef>
                <a:spcPts val="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Positive analysis = analysis of how the world works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Objective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Factual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Testable (if true/false therefore must be positive) 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Example = Is a market outcome </a:t>
            </a:r>
            <a:r>
              <a:rPr lang="en-US" altLang="en-US" sz="2000" u="sng" dirty="0" smtClean="0">
                <a:ea typeface="ＭＳ Ｐゴシック" pitchFamily="34" charset="-128"/>
                <a:sym typeface="Constantia" pitchFamily="18" charset="0"/>
              </a:rPr>
              <a:t>efficient</a:t>
            </a: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?</a:t>
            </a:r>
          </a:p>
          <a:p>
            <a:pPr marL="715963" lvl="1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Normative analysis = analysis of how the world should work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Subjective or opinions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Not testable</a:t>
            </a:r>
          </a:p>
          <a:p>
            <a:pPr marL="990600" lvl="2" indent="-342900" defTabSz="885825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Example = all market outcomes </a:t>
            </a:r>
            <a:r>
              <a:rPr lang="en-US" altLang="en-US" sz="2000" u="sng" dirty="0" smtClean="0">
                <a:ea typeface="ＭＳ Ｐゴシック" pitchFamily="34" charset="-128"/>
                <a:sym typeface="Constantia" pitchFamily="18" charset="0"/>
              </a:rPr>
              <a:t>should</a:t>
            </a:r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 be efficient.</a:t>
            </a:r>
            <a:endParaRPr lang="en-US" altLang="en-US" sz="2000" dirty="0">
              <a:ea typeface="ＭＳ Ｐゴシック" pitchFamily="34" charset="-128"/>
              <a:sym typeface="Constantia" pitchFamily="18" charset="0"/>
            </a:endParaRPr>
          </a:p>
          <a:p>
            <a:pPr marL="723900" lvl="1" indent="-342900" defTabSz="885825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What other important examples can you think of?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 autoUpdateAnimBg="0"/>
      <p:bldP spid="819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45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Budget Line &amp; Preferences</a:t>
            </a:r>
            <a:endParaRPr lang="en-US" altLang="en-US" smtClean="0"/>
          </a:p>
        </p:txBody>
      </p:sp>
      <p:sp>
        <p:nvSpPr>
          <p:cNvPr id="43011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13713" cy="46482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Put together a budget line and preferences: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en-US" altLang="en-US" dirty="0" smtClean="0"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Choose point A for maximum utility. Why?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600" dirty="0" smtClean="0">
                <a:ea typeface="ＭＳ Ｐゴシック" pitchFamily="34" charset="-128"/>
                <a:sym typeface="Constantia" pitchFamily="18" charset="0"/>
              </a:rPr>
              <a:t>It is where -p1/p2=MRS=-</a:t>
            </a:r>
            <a:r>
              <a:rPr lang="en-US" altLang="en-US" sz="2600" dirty="0" smtClean="0">
                <a:ea typeface="ＭＳ Ｐゴシック" pitchFamily="34" charset="-128"/>
                <a:sym typeface="Constantia" pitchFamily="18" charset="0"/>
              </a:rPr>
              <a:t>MU1/MU2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/>
          </p:cNvSpPr>
          <p:nvPr>
            <p:ph type="title"/>
          </p:nvPr>
        </p:nvSpPr>
        <p:spPr>
          <a:xfrm>
            <a:off x="533400" y="407988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Consumer Demand</a:t>
            </a:r>
            <a:endParaRPr lang="en-US" altLang="en-US" smtClean="0"/>
          </a:p>
        </p:txBody>
      </p:sp>
      <p:sp>
        <p:nvSpPr>
          <p:cNvPr id="44035" name="Rectangle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38600" cy="436403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2800" smtClean="0">
                <a:sym typeface="Constantia" pitchFamily="18" charset="0"/>
              </a:rPr>
              <a:t>Consumer demand is derived from all the individual demands in the market for the two goods. </a:t>
            </a:r>
          </a:p>
          <a:p>
            <a:pPr marL="366713" lvl="1" indent="0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>
              <a:ea typeface="ＭＳ Ｐゴシック" pitchFamily="34" charset="-128"/>
              <a:sym typeface="Constantia" pitchFamily="18" charset="0"/>
            </a:endParaRPr>
          </a:p>
          <a:p>
            <a:pPr marL="366713" lvl="1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→ Individual demand is derived from utility analysis. 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/>
          </p:cNvSpPr>
          <p:nvPr>
            <p:ph type="body" idx="1"/>
          </p:nvPr>
        </p:nvSpPr>
        <p:spPr>
          <a:xfrm>
            <a:off x="609600" y="838200"/>
            <a:ext cx="7848600" cy="5649913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730250">
              <a:spcBef>
                <a:spcPts val="400"/>
              </a:spcBef>
              <a:buFont typeface="Arial" charset="0"/>
              <a:buChar char="•"/>
            </a:pPr>
            <a:r>
              <a:rPr lang="en-US" altLang="en-US" sz="3200" smtClean="0">
                <a:sym typeface="Constantia" pitchFamily="18" charset="0"/>
              </a:rPr>
              <a:t>Example: </a:t>
            </a:r>
            <a:r>
              <a:rPr lang="en-US" altLang="en-US" sz="2800" smtClean="0">
                <a:sym typeface="Constantia" pitchFamily="18" charset="0"/>
              </a:rPr>
              <a:t>Subsidies of health by the government</a:t>
            </a:r>
          </a:p>
          <a:p>
            <a:pPr marL="771525" lvl="1" indent="-4572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Suppose the government has 2 goals </a:t>
            </a:r>
          </a:p>
          <a:p>
            <a:pPr marL="876300" lvl="2" indent="-3429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Supply low-cost health care to the aged</a:t>
            </a:r>
          </a:p>
          <a:p>
            <a:pPr marL="876300" lvl="2" indent="-3429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Do not subsidize other goods</a:t>
            </a:r>
          </a:p>
          <a:p>
            <a:pPr marL="876300" lvl="2" indent="-3429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smtClean="0">
              <a:ea typeface="ＭＳ Ｐゴシック" pitchFamily="34" charset="-128"/>
              <a:sym typeface="Constantia" pitchFamily="18" charset="0"/>
            </a:endParaRPr>
          </a:p>
          <a:p>
            <a:pPr marL="771525" lvl="1" indent="-4572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Now consider some different plans</a:t>
            </a:r>
          </a:p>
          <a:p>
            <a:pPr marL="876300" lvl="2" indent="-3429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1. The entire cost of medical care is paid for by all program participants.  </a:t>
            </a:r>
          </a:p>
          <a:p>
            <a:pPr marL="876300" lvl="2" indent="-342900" defTabSz="730250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Conclusion:</a:t>
            </a:r>
          </a:p>
          <a:p>
            <a:pPr marL="1123950" lvl="3" indent="-342900" defTabSz="730250">
              <a:spcBef>
                <a:spcPts val="400"/>
              </a:spcBef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Supplies low-cost </a:t>
            </a:r>
            <a:r>
              <a:rPr lang="en-US" altLang="en-US" sz="2400" u="sng" smtClean="0">
                <a:ea typeface="ＭＳ Ｐゴシック" pitchFamily="34" charset="-128"/>
                <a:sym typeface="Constantia" pitchFamily="18" charset="0"/>
              </a:rPr>
              <a:t>but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 participants over consumer i.e. choose HC until MC</a:t>
            </a:r>
            <a:r>
              <a:rPr lang="en-US" altLang="en-US" sz="2400" baseline="-25000" smtClean="0">
                <a:ea typeface="ＭＳ Ｐゴシック" pitchFamily="34" charset="-128"/>
                <a:sym typeface="Constantia" pitchFamily="18" charset="0"/>
              </a:rPr>
              <a:t>HC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=0</a:t>
            </a:r>
          </a:p>
          <a:p>
            <a:pPr marL="1123950" lvl="3" indent="-342900" defTabSz="730250">
              <a:spcBef>
                <a:spcPts val="400"/>
              </a:spcBef>
              <a:buFont typeface="Arial" charset="0"/>
              <a:buChar char="•"/>
            </a:pPr>
            <a:r>
              <a:rPr lang="en-US" altLang="en-US" sz="2400" u="sng" smtClean="0">
                <a:ea typeface="ＭＳ Ｐゴシック" pitchFamily="34" charset="-128"/>
                <a:sym typeface="Constantia" pitchFamily="18" charset="0"/>
              </a:rPr>
              <a:t>Does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 subsidize other goods. How?</a:t>
            </a:r>
          </a:p>
          <a:p>
            <a:pPr marL="1123950" lvl="3" indent="-342900" defTabSz="730250">
              <a:spcBef>
                <a:spcPts val="400"/>
              </a:spcBef>
              <a:buFont typeface="Arial" charset="0"/>
              <a:buChar char="•"/>
            </a:pPr>
            <a:r>
              <a:rPr lang="en-US" altLang="en-US" sz="2400" u="sng" smtClean="0">
                <a:ea typeface="ＭＳ Ｐゴシック" pitchFamily="34" charset="-128"/>
                <a:sym typeface="Constantia" pitchFamily="18" charset="0"/>
              </a:rPr>
              <a:t>Very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 costly</a:t>
            </a:r>
            <a:endParaRPr lang="en-US" altLang="en-US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Plan 1 Graph</a:t>
            </a:r>
          </a:p>
        </p:txBody>
      </p:sp>
      <p:pic>
        <p:nvPicPr>
          <p:cNvPr id="1026" name="Picture 2" descr="C:\CLASS\HEALTH\Notes\Health care ex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270376" cy="46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686800" cy="55149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smtClean="0">
                <a:sym typeface="Constantia" pitchFamily="18" charset="0"/>
              </a:rPr>
              <a:t>Different plans continued: </a:t>
            </a: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2. The government pays a lump-sum payment of $M1</a:t>
            </a: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Conclusion:</a:t>
            </a:r>
          </a:p>
          <a:p>
            <a:pPr marL="1231900" lvl="3" indent="-342900"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u="sng" smtClean="0">
                <a:ea typeface="ＭＳ Ｐゴシック" pitchFamily="34" charset="-128"/>
                <a:sym typeface="Constantia" pitchFamily="18" charset="0"/>
              </a:rPr>
              <a:t>May</a:t>
            </a: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 supply low-cost but MC</a:t>
            </a:r>
            <a:r>
              <a:rPr lang="en-US" altLang="en-US" sz="2300" baseline="-23000" smtClean="0">
                <a:ea typeface="ＭＳ Ｐゴシック" pitchFamily="34" charset="-128"/>
                <a:sym typeface="Constantia" pitchFamily="18" charset="0"/>
              </a:rPr>
              <a:t>HC </a:t>
            </a: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&lt; </a:t>
            </a:r>
            <a:r>
              <a:rPr lang="en-US" altLang="en-US" sz="1900" smtClean="0">
                <a:ea typeface="ＭＳ Ｐゴシック" pitchFamily="34" charset="-128"/>
                <a:sym typeface="Constantia" pitchFamily="18" charset="0"/>
              </a:rPr>
              <a:t>MC</a:t>
            </a:r>
            <a:r>
              <a:rPr lang="en-US" altLang="en-US" sz="1900" baseline="-27000" smtClean="0">
                <a:ea typeface="ＭＳ Ｐゴシック" pitchFamily="34" charset="-128"/>
                <a:sym typeface="Constantia" pitchFamily="18" charset="0"/>
              </a:rPr>
              <a:t>2</a:t>
            </a:r>
            <a:r>
              <a:rPr lang="en-US" altLang="en-US" sz="2100" smtClean="0">
                <a:ea typeface="ＭＳ Ｐゴシック" pitchFamily="34" charset="-128"/>
                <a:sym typeface="Constantia" pitchFamily="18" charset="0"/>
              </a:rPr>
              <a:t> → may mostly supply other goods</a:t>
            </a: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1231900" lvl="3" indent="-342900"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Cost is contained unless number of participants is high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44663"/>
            <a:ext cx="49530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dirty="0" smtClean="0">
                <a:sym typeface="Constantia" pitchFamily="18" charset="0"/>
              </a:rPr>
              <a:t>Different plans continued: </a:t>
            </a: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3. Lump sum payment of $M1 but must be 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spent 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on health</a:t>
            </a: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342900" defTabSz="831850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Conclusion:</a:t>
            </a:r>
          </a:p>
          <a:p>
            <a:pPr marL="1231900" lvl="3" indent="-342900"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Everyone buys </a:t>
            </a:r>
            <a:r>
              <a:rPr lang="en-US" altLang="en-US" sz="2300" u="sng" dirty="0" smtClean="0">
                <a:ea typeface="ＭＳ Ｐゴシック" pitchFamily="34" charset="-128"/>
                <a:sym typeface="Constantia" pitchFamily="18" charset="0"/>
              </a:rPr>
              <a:t>at least 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M1/PH HC</a:t>
            </a:r>
          </a:p>
          <a:p>
            <a:pPr marL="1231900" lvl="3" indent="-342900"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If HC = 0 before</a:t>
            </a:r>
            <a:r>
              <a:rPr lang="en-US" altLang="en-US" sz="2100" dirty="0" smtClean="0">
                <a:ea typeface="ＭＳ Ｐゴシック" pitchFamily="34" charset="-128"/>
                <a:sym typeface="Constantia" pitchFamily="18" charset="0"/>
              </a:rPr>
              <a:t> → no subsidy of other goods</a:t>
            </a:r>
          </a:p>
          <a:p>
            <a:pPr marL="1231900" lvl="3" indent="-342900"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If HC </a:t>
            </a:r>
            <a:r>
              <a:rPr lang="en-US" altLang="en-US" sz="2100" dirty="0" smtClean="0">
                <a:ea typeface="ＭＳ Ｐゴシック" pitchFamily="34" charset="-128"/>
                <a:sym typeface="Constantia" pitchFamily="18" charset="0"/>
              </a:rPr>
              <a:t>&gt;</a:t>
            </a: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 0 before</a:t>
            </a:r>
            <a:r>
              <a:rPr lang="en-US" altLang="en-US" sz="2100" dirty="0" smtClean="0">
                <a:ea typeface="ＭＳ Ｐゴシック" pitchFamily="34" charset="-128"/>
                <a:sym typeface="Constantia" pitchFamily="18" charset="0"/>
              </a:rPr>
              <a:t> → subsidy of other goods (Why?)</a:t>
            </a:r>
            <a:endParaRPr lang="en-US" altLang="en-US" sz="2300" dirty="0" smtClean="0">
              <a:ea typeface="ＭＳ Ｐゴシック" pitchFamily="34" charset="-128"/>
              <a:sym typeface="Constantia" pitchFamily="18" charset="0"/>
            </a:endParaRPr>
          </a:p>
          <a:p>
            <a:pPr marL="1231900" lvl="3" indent="-342900" defTabSz="831850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dirty="0" smtClean="0">
                <a:ea typeface="ＭＳ Ｐゴシック" pitchFamily="34" charset="-128"/>
                <a:sym typeface="Constantia" pitchFamily="18" charset="0"/>
              </a:rPr>
              <a:t>Enforcement costs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18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/>
          </p:cNvSpPr>
          <p:nvPr>
            <p:ph type="body" idx="1"/>
          </p:nvPr>
        </p:nvSpPr>
        <p:spPr>
          <a:xfrm>
            <a:off x="381000" y="855663"/>
            <a:ext cx="8418513" cy="5715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22325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smtClean="0">
                <a:sym typeface="Constantia" pitchFamily="18" charset="0"/>
              </a:rPr>
              <a:t>Different plans continued: </a:t>
            </a: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4. The government subsidizes the price of health care by paying some % of the price</a:t>
            </a: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300" smtClean="0">
              <a:ea typeface="ＭＳ Ｐゴシック" pitchFamily="34" charset="-128"/>
              <a:sym typeface="Constantia" pitchFamily="18" charset="0"/>
            </a:endParaRPr>
          </a:p>
          <a:p>
            <a:pPr marL="942975" lvl="2" indent="-342900" defTabSz="822325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Conclusion:</a:t>
            </a:r>
          </a:p>
          <a:p>
            <a:pPr marL="1222375" lvl="3" indent="-342900" defTabSz="822325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Even with the subsidy individuals </a:t>
            </a:r>
            <a:r>
              <a:rPr lang="en-US" altLang="en-US" sz="2300" u="sng" smtClean="0">
                <a:ea typeface="ＭＳ Ｐゴシック" pitchFamily="34" charset="-128"/>
                <a:sym typeface="Constantia" pitchFamily="18" charset="0"/>
              </a:rPr>
              <a:t>may</a:t>
            </a: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 (depends on </a:t>
            </a:r>
            <a:r>
              <a:rPr lang="en-US" altLang="en-US" sz="1800" smtClean="0">
                <a:ea typeface="ＭＳ Ｐゴシック" pitchFamily="34" charset="-128"/>
                <a:sym typeface="Constantia" pitchFamily="18" charset="0"/>
              </a:rPr>
              <a:t>MC</a:t>
            </a:r>
            <a:r>
              <a:rPr lang="en-US" altLang="en-US" sz="1800" baseline="-27000" smtClean="0">
                <a:ea typeface="ＭＳ Ｐゴシック" pitchFamily="34" charset="-128"/>
                <a:sym typeface="Constantia" pitchFamily="18" charset="0"/>
              </a:rPr>
              <a:t>HC</a:t>
            </a: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) buy very little, if any, more HC - especially if very poor</a:t>
            </a:r>
          </a:p>
          <a:p>
            <a:pPr marL="1222375" lvl="3" indent="-342900" defTabSz="822325">
              <a:spcBef>
                <a:spcPts val="500"/>
              </a:spcBef>
              <a:buFont typeface="Arial" charset="0"/>
              <a:buChar char="•"/>
            </a:pP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Will subsidize other goods</a:t>
            </a:r>
            <a:endParaRPr lang="en-US" altLang="en-US" sz="2100" smtClean="0">
              <a:ea typeface="ＭＳ Ｐゴシック" pitchFamily="34" charset="-128"/>
              <a:sym typeface="Constantia" pitchFamily="18" charset="0"/>
            </a:endParaRPr>
          </a:p>
          <a:p>
            <a:pPr marL="1222375" lvl="3" indent="-342900" defTabSz="822325">
              <a:spcBef>
                <a:spcPts val="500"/>
              </a:spcBef>
              <a:buFont typeface="Arial" charset="0"/>
              <a:buChar char="•"/>
            </a:pPr>
            <a:r>
              <a:rPr lang="en-US" altLang="en-US" sz="2100" smtClean="0">
                <a:ea typeface="ＭＳ Ｐゴシック" pitchFamily="34" charset="-128"/>
                <a:sym typeface="Constantia" pitchFamily="18" charset="0"/>
              </a:rPr>
              <a:t>Cost?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52578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/>
          </p:cNvSpPr>
          <p:nvPr>
            <p:ph type="body" idx="1"/>
          </p:nvPr>
        </p:nvSpPr>
        <p:spPr>
          <a:xfrm>
            <a:off x="228600" y="855663"/>
            <a:ext cx="8686800" cy="55753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Different plans continued: </a:t>
            </a: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5. The government subsidizes the price but only up to max amount of health care = H1</a:t>
            </a: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dirty="0" smtClean="0">
              <a:ea typeface="ＭＳ Ｐゴシック" pitchFamily="34" charset="-128"/>
              <a:sym typeface="Constantia" pitchFamily="18" charset="0"/>
            </a:endParaRP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dirty="0" smtClean="0">
              <a:ea typeface="ＭＳ Ｐゴシック" pitchFamily="34" charset="-128"/>
              <a:sym typeface="Constantia" pitchFamily="18" charset="0"/>
            </a:endParaRP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dirty="0" smtClean="0">
              <a:ea typeface="ＭＳ Ｐゴシック" pitchFamily="34" charset="-128"/>
              <a:sym typeface="Constantia" pitchFamily="18" charset="0"/>
            </a:endParaRP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dirty="0" smtClean="0">
              <a:ea typeface="ＭＳ Ｐゴシック" pitchFamily="34" charset="-128"/>
              <a:sym typeface="Constantia" pitchFamily="18" charset="0"/>
            </a:endParaRP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dirty="0" smtClean="0">
              <a:ea typeface="ＭＳ Ｐゴシック" pitchFamily="34" charset="-128"/>
              <a:sym typeface="Constantia" pitchFamily="18" charset="0"/>
            </a:endParaRP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2400" dirty="0" smtClean="0">
              <a:ea typeface="ＭＳ Ｐゴシック" pitchFamily="34" charset="-128"/>
              <a:sym typeface="Constantia" pitchFamily="18" charset="0"/>
            </a:endParaRPr>
          </a:p>
          <a:p>
            <a:pPr marL="996950" lvl="2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Conclusion:</a:t>
            </a:r>
          </a:p>
          <a:p>
            <a:pPr marL="1300163" lvl="3" indent="-342900"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Effect depends on where you are previously</a:t>
            </a:r>
          </a:p>
          <a:p>
            <a:pPr marL="1568450" lvl="4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If already consuming H1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→ just like 3</a:t>
            </a:r>
          </a:p>
          <a:p>
            <a:pPr marL="1568450" lvl="4" indent="-3429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If not → just like 4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</a:t>
            </a:r>
            <a:endParaRPr lang="en-US" altLang="en-US" sz="1800" dirty="0" smtClean="0">
              <a:ea typeface="ＭＳ Ｐゴシック" pitchFamily="34" charset="-128"/>
            </a:endParaRPr>
          </a:p>
        </p:txBody>
      </p:sp>
      <p:pic>
        <p:nvPicPr>
          <p:cNvPr id="2052" name="Picture 4" descr="C:\CLASS\HEALTH\Notes\health care ex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1"/>
            <a:ext cx="4724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077200" cy="52705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3600" dirty="0" smtClean="0">
                <a:sym typeface="Constantia" pitchFamily="18" charset="0"/>
              </a:rPr>
              <a:t>Three</a:t>
            </a:r>
            <a:r>
              <a:rPr lang="en-US" altLang="en-US" sz="3200" dirty="0" smtClean="0">
                <a:sym typeface="Constantia" pitchFamily="18" charset="0"/>
              </a:rPr>
              <a:t> </a:t>
            </a:r>
            <a:r>
              <a:rPr lang="en-US" altLang="en-US" sz="3600" dirty="0" smtClean="0">
                <a:sym typeface="Constantia" pitchFamily="18" charset="0"/>
              </a:rPr>
              <a:t>Questions</a:t>
            </a:r>
            <a:r>
              <a:rPr lang="en-US" altLang="en-US" sz="3200" dirty="0" smtClean="0">
                <a:sym typeface="Constantia" pitchFamily="18" charset="0"/>
              </a:rPr>
              <a:t> </a:t>
            </a:r>
            <a:r>
              <a:rPr lang="en-US" altLang="en-US" sz="3200" dirty="0" smtClean="0">
                <a:sym typeface="Constantia" pitchFamily="18" charset="0"/>
              </a:rPr>
              <a:t>to think about</a:t>
            </a:r>
            <a:endParaRPr lang="en-US" altLang="en-US" sz="3200" dirty="0" smtClean="0">
              <a:sym typeface="Constantia" pitchFamily="18" charset="0"/>
            </a:endParaRP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1. Which </a:t>
            </a: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plan is </a:t>
            </a: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the best?</a:t>
            </a:r>
          </a:p>
          <a:p>
            <a:pPr lvl="4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3200" dirty="0" smtClean="0">
              <a:ea typeface="ＭＳ Ｐゴシック" pitchFamily="34" charset="-128"/>
              <a:sym typeface="Constantia" pitchFamily="18" charset="0"/>
            </a:endParaRP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2. Are there any other programs that could be analyzed?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endParaRPr lang="en-US" altLang="en-US" sz="3200" dirty="0" smtClean="0">
              <a:ea typeface="ＭＳ Ｐゴシック" pitchFamily="34" charset="-128"/>
              <a:sym typeface="Constantia" pitchFamily="18" charset="0"/>
            </a:endParaRP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3. What value does the model have? OR Can you do the same thing without the model?</a:t>
            </a:r>
            <a:endParaRPr lang="en-US" altLang="en-US" sz="3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/>
          </p:cNvSpPr>
          <p:nvPr>
            <p:ph type="title"/>
          </p:nvPr>
        </p:nvSpPr>
        <p:spPr>
          <a:xfrm>
            <a:off x="608013" y="37941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z="4400" dirty="0" smtClean="0">
                <a:solidFill>
                  <a:srgbClr val="04617B"/>
                </a:solidFill>
                <a:sym typeface="Calibri" pitchFamily="34" charset="0"/>
              </a:rPr>
              <a:t>Production &amp; </a:t>
            </a:r>
            <a:r>
              <a:rPr lang="en-US" altLang="en-US" sz="4400" dirty="0" smtClean="0">
                <a:solidFill>
                  <a:srgbClr val="04617B"/>
                </a:solidFill>
                <a:sym typeface="Calibri" pitchFamily="34" charset="0"/>
              </a:rPr>
              <a:t>Profit Maximization</a:t>
            </a:r>
            <a:endParaRPr lang="en-US" altLang="en-US" sz="4400" dirty="0" smtClean="0"/>
          </a:p>
        </p:txBody>
      </p:sp>
      <p:sp>
        <p:nvSpPr>
          <p:cNvPr id="52227" name="Rectangle 2"/>
          <p:cNvSpPr>
            <a:spLocks noGrp="1"/>
          </p:cNvSpPr>
          <p:nvPr>
            <p:ph type="body" idx="1"/>
          </p:nvPr>
        </p:nvSpPr>
        <p:spPr>
          <a:xfrm>
            <a:off x="635000" y="1676400"/>
            <a:ext cx="7937500" cy="4519613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76275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ym typeface="Constantia" panose="02030602050306030303" pitchFamily="18" charset="0"/>
              </a:rPr>
              <a:t>What is the production process?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When inputs combined together in the production process(</a:t>
            </a:r>
            <a:r>
              <a:rPr lang="en-US" dirty="0"/>
              <a:t> </a:t>
            </a:r>
            <a:r>
              <a:rPr lang="en-US" dirty="0" smtClean="0"/>
              <a:t>i.e. technology) yields an output.</a:t>
            </a:r>
            <a:endParaRPr lang="en-US" altLang="en-US" dirty="0" smtClean="0">
              <a:sym typeface="Constantia" panose="02030602050306030303" pitchFamily="18" charset="0"/>
            </a:endParaRPr>
          </a:p>
          <a:p>
            <a:pPr marL="633412" lvl="1" indent="-3429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ＭＳ Ｐゴシック" panose="020B0600070205080204" pitchFamily="34" charset="-128"/>
                <a:sym typeface="Constantia" panose="02030602050306030303" pitchFamily="18" charset="0"/>
              </a:rPr>
              <a:t>Inputs include </a:t>
            </a:r>
          </a:p>
          <a:p>
            <a:pPr marL="908049" lvl="2" indent="-3429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ＭＳ Ｐゴシック" panose="020B0600070205080204" pitchFamily="34" charset="-128"/>
                <a:sym typeface="Constantia" panose="02030602050306030303" pitchFamily="18" charset="0"/>
              </a:rPr>
              <a:t>Land- natural resources</a:t>
            </a:r>
          </a:p>
          <a:p>
            <a:pPr marL="908049" lvl="2" indent="-3429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ＭＳ Ｐゴシック" panose="020B0600070205080204" pitchFamily="34" charset="-128"/>
                <a:sym typeface="Constantia" panose="02030602050306030303" pitchFamily="18" charset="0"/>
              </a:rPr>
              <a:t>Labor (L)</a:t>
            </a:r>
          </a:p>
          <a:p>
            <a:pPr marL="908049" lvl="2" indent="-3429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ＭＳ Ｐゴシック" panose="020B0600070205080204" pitchFamily="34" charset="-128"/>
                <a:sym typeface="Constantia" panose="02030602050306030303" pitchFamily="18" charset="0"/>
              </a:rPr>
              <a:t>Capital (K)</a:t>
            </a:r>
          </a:p>
          <a:p>
            <a:pPr marL="908049" lvl="2" indent="-3429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ＭＳ Ｐゴシック" panose="020B0600070205080204" pitchFamily="34" charset="-128"/>
                <a:sym typeface="Constantia" panose="02030602050306030303" pitchFamily="18" charset="0"/>
              </a:rPr>
              <a:t>Entrepreneurship</a:t>
            </a:r>
          </a:p>
          <a:p>
            <a:pPr marL="908049" lvl="2" indent="-3429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ea typeface="ＭＳ Ｐゴシック" panose="020B0600070205080204" pitchFamily="34" charset="-128"/>
              <a:sym typeface="Constantia" panose="02030602050306030303" pitchFamily="18" charset="0"/>
            </a:endParaRPr>
          </a:p>
          <a:p>
            <a:pPr marL="747712" lvl="1" indent="-457200" defTabSz="676275">
              <a:spcBef>
                <a:spcPts val="400"/>
              </a:spcBef>
              <a:buClr>
                <a:srgbClr val="0BD0D9"/>
              </a:buClr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ea typeface="ＭＳ Ｐゴシック" panose="020B0600070205080204" pitchFamily="34" charset="-128"/>
              <a:sym typeface="Constantia" panose="02030602050306030303" pitchFamily="18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876800"/>
            <a:ext cx="73167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431800" y="5889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Economic Analysis</a:t>
            </a:r>
            <a:endParaRPr lang="en-US" altLang="en-US" smtClean="0"/>
          </a:p>
        </p:txBody>
      </p:sp>
      <p:sp>
        <p:nvSpPr>
          <p:cNvPr id="7171" name="Rectangle 2"/>
          <p:cNvSpPr>
            <a:spLocks noGrp="1"/>
          </p:cNvSpPr>
          <p:nvPr>
            <p:ph type="body" idx="1"/>
          </p:nvPr>
        </p:nvSpPr>
        <p:spPr>
          <a:xfrm>
            <a:off x="228600" y="1992313"/>
            <a:ext cx="4800600" cy="447357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You have </a:t>
            </a:r>
            <a:r>
              <a:rPr lang="en-US" altLang="en-US" sz="2400" b="1" dirty="0" smtClean="0">
                <a:sym typeface="Constantia" pitchFamily="18" charset="0"/>
              </a:rPr>
              <a:t>scarcity</a:t>
            </a:r>
            <a:r>
              <a:rPr lang="en-US" altLang="en-US" sz="2400" dirty="0" smtClean="0">
                <a:sym typeface="Constantia" pitchFamily="18" charset="0"/>
              </a:rPr>
              <a:t> so you must make choices.</a:t>
            </a:r>
          </a:p>
          <a:p>
            <a:pPr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>
              <a:spcBef>
                <a:spcPts val="5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This concept is illustrated by the </a:t>
            </a:r>
            <a:r>
              <a:rPr lang="en-US" altLang="en-US" sz="2400" b="1" dirty="0" smtClean="0">
                <a:sym typeface="Constantia" pitchFamily="18" charset="0"/>
              </a:rPr>
              <a:t>production possibility frontier (PPF) </a:t>
            </a:r>
            <a:r>
              <a:rPr lang="en-US" altLang="en-US" sz="2400" dirty="0" smtClean="0">
                <a:sym typeface="Constantia" pitchFamily="18" charset="0"/>
              </a:rPr>
              <a:t>in the graph.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As you can see, an increase in medical services </a:t>
            </a:r>
            <a:r>
              <a:rPr lang="en-US" altLang="en-US" u="sng" dirty="0" smtClean="0">
                <a:ea typeface="ＭＳ Ｐゴシック" pitchFamily="34" charset="-128"/>
                <a:sym typeface="Constantia" pitchFamily="18" charset="0"/>
              </a:rPr>
              <a:t>necessarily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involves a decrease in the consumption of other goods.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7172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981200"/>
            <a:ext cx="3971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en-US" altLang="en-US" smtClean="0"/>
              <a:t>Production Function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305800" cy="4038600"/>
          </a:xfrm>
        </p:spPr>
        <p:txBody>
          <a:bodyPr/>
          <a:lstStyle/>
          <a:p>
            <a:pPr marL="746125" lvl="1" indent="-457200" defTabSz="676275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The production process is often called the </a:t>
            </a:r>
            <a:r>
              <a:rPr lang="en-US" altLang="en-US" sz="2800" i="1" dirty="0" smtClean="0">
                <a:ea typeface="ＭＳ Ｐゴシック" pitchFamily="34" charset="-128"/>
                <a:sym typeface="Constantia" pitchFamily="18" charset="0"/>
              </a:rPr>
              <a:t>production function 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where Q(output)= f(inputs)</a:t>
            </a:r>
          </a:p>
          <a:p>
            <a:pPr marL="950913" lvl="2" indent="-457200" defTabSz="676275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To make it simple and assume only 1 variable input = labor (L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) and a fixed input (K)</a:t>
            </a:r>
            <a:endParaRPr lang="en-US" altLang="en-US" sz="2800" dirty="0" smtClean="0">
              <a:ea typeface="ＭＳ Ｐゴシック" pitchFamily="34" charset="-128"/>
              <a:sym typeface="Constantia" pitchFamily="18" charset="0"/>
            </a:endParaRPr>
          </a:p>
          <a:p>
            <a:pPr marL="950913" lvl="2" indent="-457200" defTabSz="676275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Production function shows the relationship between labor and output </a:t>
            </a:r>
          </a:p>
          <a:p>
            <a:pPr marL="950913" lvl="2" indent="-457200" defTabSz="676275">
              <a:spcBef>
                <a:spcPts val="4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What is that relationship</a:t>
            </a:r>
            <a:r>
              <a:rPr lang="en-US" altLang="en-US" sz="2800" dirty="0" smtClean="0">
                <a:ea typeface="ＭＳ Ｐゴシック" pitchFamily="34" charset="-128"/>
                <a:sym typeface="Constantia" pitchFamily="18" charset="0"/>
              </a:rPr>
              <a:t>?</a:t>
            </a:r>
            <a:endParaRPr lang="en-US" altLang="en-US" sz="2800" dirty="0" smtClean="0">
              <a:ea typeface="ＭＳ Ｐゴシック" pitchFamily="34" charset="-128"/>
              <a:sym typeface="Constantia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/>
          </p:cNvSpPr>
          <p:nvPr>
            <p:ph type="title"/>
          </p:nvPr>
        </p:nvSpPr>
        <p:spPr>
          <a:xfrm>
            <a:off x="457200" y="601663"/>
            <a:ext cx="8229600" cy="114458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mtClean="0">
                <a:solidFill>
                  <a:srgbClr val="04617B"/>
                </a:solidFill>
                <a:sym typeface="Calibri" pitchFamily="34" charset="0"/>
              </a:rPr>
              <a:t>Production Function</a:t>
            </a:r>
            <a:endParaRPr lang="en-US" altLang="en-US" smtClean="0"/>
          </a:p>
        </p:txBody>
      </p:sp>
      <p:sp>
        <p:nvSpPr>
          <p:cNvPr id="54275" name="Rectangle 2"/>
          <p:cNvSpPr>
            <a:spLocks noGrp="1"/>
          </p:cNvSpPr>
          <p:nvPr>
            <p:ph type="body" idx="1"/>
          </p:nvPr>
        </p:nvSpPr>
        <p:spPr>
          <a:xfrm>
            <a:off x="3898900" y="1909763"/>
            <a:ext cx="4787900" cy="438943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mtClean="0">
                <a:sym typeface="Constantia" pitchFamily="18" charset="0"/>
              </a:rPr>
              <a:t>Three types of points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600" smtClean="0">
                <a:ea typeface="ＭＳ Ｐゴシック" pitchFamily="34" charset="-128"/>
                <a:sym typeface="Constantia" pitchFamily="18" charset="0"/>
              </a:rPr>
              <a:t>A= given resources, </a:t>
            </a:r>
            <a:r>
              <a:rPr lang="en-US" altLang="en-US" sz="2600" u="sng" smtClean="0">
                <a:ea typeface="ＭＳ Ｐゴシック" pitchFamily="34" charset="-128"/>
                <a:sym typeface="Constantia" pitchFamily="18" charset="0"/>
              </a:rPr>
              <a:t>can't</a:t>
            </a:r>
            <a:r>
              <a:rPr lang="en-US" altLang="en-US" sz="2600" smtClean="0">
                <a:ea typeface="ＭＳ Ｐゴシック" pitchFamily="34" charset="-128"/>
                <a:sym typeface="Constantia" pitchFamily="18" charset="0"/>
              </a:rPr>
              <a:t> produce this much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600" smtClean="0">
                <a:ea typeface="ＭＳ Ｐゴシック" pitchFamily="34" charset="-128"/>
                <a:sym typeface="Constantia" pitchFamily="18" charset="0"/>
              </a:rPr>
              <a:t>C= given resources, </a:t>
            </a:r>
            <a:r>
              <a:rPr lang="en-US" altLang="en-US" sz="2600" u="sng" smtClean="0">
                <a:ea typeface="ＭＳ Ｐゴシック" pitchFamily="34" charset="-128"/>
                <a:sym typeface="Constantia" pitchFamily="18" charset="0"/>
              </a:rPr>
              <a:t>can</a:t>
            </a:r>
            <a:r>
              <a:rPr lang="en-US" altLang="en-US" sz="2600" smtClean="0">
                <a:ea typeface="ＭＳ Ｐゴシック" pitchFamily="34" charset="-128"/>
                <a:sym typeface="Constantia" pitchFamily="18" charset="0"/>
              </a:rPr>
              <a:t> produce Qc but are technologically inefficient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600" smtClean="0">
                <a:ea typeface="ＭＳ Ｐゴシック" pitchFamily="34" charset="-128"/>
                <a:sym typeface="Constantia" pitchFamily="18" charset="0"/>
              </a:rPr>
              <a:t>B= given resources, are producing the max. </a:t>
            </a:r>
            <a:r>
              <a:rPr lang="en-US" altLang="en-US" sz="2600" i="1" u="sng" smtClean="0">
                <a:ea typeface="ＭＳ Ｐゴシック" pitchFamily="34" charset="-128"/>
                <a:sym typeface="Constantia" pitchFamily="18" charset="0"/>
              </a:rPr>
              <a:t>Output → Technologically efficient!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542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97088"/>
            <a:ext cx="36195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/>
          </p:cNvSpPr>
          <p:nvPr>
            <p:ph type="body" idx="1"/>
          </p:nvPr>
        </p:nvSpPr>
        <p:spPr>
          <a:xfrm>
            <a:off x="533400" y="1235075"/>
            <a:ext cx="3733800" cy="526573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3200" dirty="0" smtClean="0">
                <a:sym typeface="Constantia" pitchFamily="18" charset="0"/>
              </a:rPr>
              <a:t>Define 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MP</a:t>
            </a:r>
            <a:r>
              <a:rPr lang="en-US" altLang="en-US" sz="3200" baseline="-25000" dirty="0" smtClean="0">
                <a:ea typeface="ＭＳ Ｐゴシック" pitchFamily="34" charset="-128"/>
                <a:sym typeface="Constantia" pitchFamily="18" charset="0"/>
              </a:rPr>
              <a:t>L </a:t>
            </a: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= Δ Q/ Δ L</a:t>
            </a: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AP</a:t>
            </a:r>
            <a:r>
              <a:rPr lang="en-US" altLang="en-US" sz="3200" baseline="-25000" dirty="0" smtClean="0">
                <a:ea typeface="ＭＳ Ｐゴシック" pitchFamily="34" charset="-128"/>
                <a:sym typeface="Constantia" pitchFamily="18" charset="0"/>
              </a:rPr>
              <a:t>L</a:t>
            </a: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 = Q/L </a:t>
            </a:r>
            <a:endParaRPr lang="en-US" altLang="en-US" sz="3200" dirty="0" smtClean="0">
              <a:ea typeface="ＭＳ Ｐゴシック" pitchFamily="34" charset="-128"/>
              <a:sym typeface="Constantia" pitchFamily="18" charset="0"/>
            </a:endParaRPr>
          </a:p>
          <a:p>
            <a:pPr lvl="1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Note </a:t>
            </a:r>
            <a:r>
              <a:rPr lang="en-US" altLang="en-US" sz="3200" dirty="0" err="1" smtClean="0">
                <a:ea typeface="ＭＳ Ｐゴシック" pitchFamily="34" charset="-128"/>
                <a:sym typeface="Constantia" pitchFamily="18" charset="0"/>
              </a:rPr>
              <a:t>Kbar</a:t>
            </a:r>
            <a:r>
              <a:rPr lang="en-US" altLang="en-US" sz="3200" dirty="0" smtClean="0">
                <a:ea typeface="ＭＳ Ｐゴシック" pitchFamily="34" charset="-128"/>
                <a:sym typeface="Constantia" pitchFamily="18" charset="0"/>
              </a:rPr>
              <a:t> indicates capital is fixed.</a:t>
            </a:r>
            <a:endParaRPr lang="en-US" altLang="en-US" sz="3200" dirty="0" smtClean="0">
              <a:ea typeface="ＭＳ Ｐゴシック" pitchFamily="34" charset="-128"/>
              <a:sym typeface="Constantia" pitchFamily="18" charset="0"/>
            </a:endParaRPr>
          </a:p>
        </p:txBody>
      </p:sp>
      <p:pic>
        <p:nvPicPr>
          <p:cNvPr id="3074" name="Picture 2" descr="C:\CLASS\HEALTH\Notes\Production func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962400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724400" cy="526573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95350">
              <a:spcBef>
                <a:spcPts val="600"/>
              </a:spcBef>
              <a:buFont typeface="Arial" charset="0"/>
              <a:buChar char="•"/>
            </a:pPr>
            <a:r>
              <a:rPr lang="en-US" altLang="en-US" sz="3200" smtClean="0">
                <a:sym typeface="Constantia" pitchFamily="18" charset="0"/>
              </a:rPr>
              <a:t>Can do the same for any other input like capital (K)  </a:t>
            </a:r>
            <a:endParaRPr lang="en-US" altLang="en-US" sz="2800" smtClean="0">
              <a:sym typeface="Constantia" pitchFamily="18" charset="0"/>
            </a:endParaRPr>
          </a:p>
          <a:p>
            <a:pPr marL="1111250" lvl="2" indent="-457200" defTabSz="895350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Look at the shape of the production function on the graph i.e. law of diminishing marginal productivity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pic>
        <p:nvPicPr>
          <p:cNvPr id="563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933825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/>
          </p:cNvSpPr>
          <p:nvPr>
            <p:ph type="body" idx="1"/>
          </p:nvPr>
        </p:nvSpPr>
        <p:spPr>
          <a:xfrm>
            <a:off x="457200" y="1033463"/>
            <a:ext cx="8229600" cy="526573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mtClean="0">
                <a:sym typeface="Constantia" pitchFamily="18" charset="0"/>
              </a:rPr>
              <a:t>From this derive the short-run cost curves </a:t>
            </a:r>
          </a:p>
          <a:p>
            <a:pPr lvl="2">
              <a:spcBef>
                <a:spcPts val="6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→ get the following</a:t>
            </a:r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4098" name="Picture 2" descr="C:\CLASS\HEALTH\Notes\cost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362200"/>
            <a:ext cx="832871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086600" cy="1143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r>
              <a:rPr lang="en-US" altLang="en-US" sz="5400" smtClean="0">
                <a:solidFill>
                  <a:srgbClr val="04617B"/>
                </a:solidFill>
                <a:sym typeface="Calibri" pitchFamily="34" charset="0"/>
              </a:rPr>
              <a:t>Identities &amp; Definitions</a:t>
            </a:r>
            <a:endParaRPr lang="en-US" altLang="en-US" sz="5400" smtClean="0"/>
          </a:p>
        </p:txBody>
      </p:sp>
      <p:sp>
        <p:nvSpPr>
          <p:cNvPr id="62467" name="Rectangle 2"/>
          <p:cNvSpPr>
            <a:spLocks noGrp="1"/>
          </p:cNvSpPr>
          <p:nvPr>
            <p:ph sz="quarter" idx="2"/>
          </p:nvPr>
        </p:nvSpPr>
        <p:spPr>
          <a:xfrm>
            <a:off x="533400" y="1905000"/>
            <a:ext cx="4876800" cy="4340225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/>
          <a:p>
            <a:pPr defTabSz="474663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ym typeface="Constantia" pitchFamily="18" charset="0"/>
              </a:rPr>
              <a:t>TC	= TVC + TFC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Char char="●"/>
              <a:defRPr/>
            </a:pPr>
            <a:endParaRPr lang="en-US" altLang="en-US" sz="1000" dirty="0" smtClean="0">
              <a:sym typeface="Constantia" pitchFamily="18" charset="0"/>
            </a:endParaRPr>
          </a:p>
          <a:p>
            <a:pPr defTabSz="474663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ym typeface="Constantia" pitchFamily="18" charset="0"/>
              </a:rPr>
              <a:t>AC 	= TC/Q 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None/>
              <a:defRPr/>
            </a:pPr>
            <a:r>
              <a:rPr lang="en-US" altLang="en-US" sz="2400" dirty="0" smtClean="0">
                <a:sym typeface="Constantia" pitchFamily="18" charset="0"/>
              </a:rPr>
              <a:t>			= AVC + AFC (from TC)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Char char="●"/>
              <a:defRPr/>
            </a:pPr>
            <a:endParaRPr lang="en-US" altLang="en-US" sz="1000" dirty="0" smtClean="0">
              <a:sym typeface="Constantia" pitchFamily="18" charset="0"/>
            </a:endParaRPr>
          </a:p>
          <a:p>
            <a:pPr defTabSz="474663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ym typeface="Constantia" pitchFamily="18" charset="0"/>
              </a:rPr>
              <a:t>AVC	= TVC/Q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Char char="●"/>
              <a:defRPr/>
            </a:pPr>
            <a:endParaRPr lang="en-US" altLang="en-US" sz="1000" dirty="0" smtClean="0">
              <a:sym typeface="Constantia" pitchFamily="18" charset="0"/>
            </a:endParaRPr>
          </a:p>
          <a:p>
            <a:pPr defTabSz="474663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ym typeface="Constantia" pitchFamily="18" charset="0"/>
              </a:rPr>
              <a:t>AFC	= TFC/Q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Char char="●"/>
              <a:defRPr/>
            </a:pPr>
            <a:endParaRPr lang="en-US" altLang="en-US" sz="1000" dirty="0" smtClean="0">
              <a:sym typeface="Constantia" pitchFamily="18" charset="0"/>
            </a:endParaRPr>
          </a:p>
          <a:p>
            <a:pPr defTabSz="474663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ym typeface="Constantia" pitchFamily="18" charset="0"/>
              </a:rPr>
              <a:t>MC 	= Δ TC/Δ Q 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None/>
              <a:defRPr/>
            </a:pPr>
            <a:r>
              <a:rPr lang="en-US" altLang="en-US" sz="2400" dirty="0" smtClean="0">
                <a:sym typeface="Constantia" pitchFamily="18" charset="0"/>
              </a:rPr>
              <a:t>			= Δ TVC/Δ Q + Δ TFC/Q 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None/>
              <a:defRPr/>
            </a:pPr>
            <a:r>
              <a:rPr lang="en-US" altLang="en-US" sz="2400" dirty="0" smtClean="0">
                <a:sym typeface="Constantia" pitchFamily="18" charset="0"/>
              </a:rPr>
              <a:t>			= Δ TVC/ Δ Q</a:t>
            </a:r>
          </a:p>
          <a:p>
            <a:pPr marL="160338" indent="-160338" defTabSz="474663">
              <a:spcBef>
                <a:spcPts val="300"/>
              </a:spcBef>
              <a:buFont typeface="Wingdings 2" pitchFamily="18" charset="2"/>
              <a:buNone/>
              <a:defRPr/>
            </a:pPr>
            <a:endParaRPr lang="en-US" altLang="en-US" sz="2000" dirty="0" smtClean="0">
              <a:sym typeface="Constantia" pitchFamily="18" charset="0"/>
            </a:endParaRPr>
          </a:p>
        </p:txBody>
      </p:sp>
      <p:sp>
        <p:nvSpPr>
          <p:cNvPr id="58372" name="Content Placeholder 6"/>
          <p:cNvSpPr>
            <a:spLocks noGrp="1"/>
          </p:cNvSpPr>
          <p:nvPr>
            <p:ph sz="quarter" idx="4"/>
          </p:nvPr>
        </p:nvSpPr>
        <p:spPr>
          <a:xfrm>
            <a:off x="5257800" y="2209800"/>
            <a:ext cx="3657600" cy="3846513"/>
          </a:xfrm>
        </p:spPr>
        <p:txBody>
          <a:bodyPr/>
          <a:lstStyle/>
          <a:p>
            <a:pPr defTabSz="474663">
              <a:spcBef>
                <a:spcPts val="300"/>
              </a:spcBef>
              <a:buFont typeface="Arial" charset="0"/>
              <a:buChar char="•"/>
            </a:pPr>
            <a:r>
              <a:rPr lang="en-US" altLang="en-US" sz="2400" smtClean="0">
                <a:sym typeface="Constantia" pitchFamily="18" charset="0"/>
              </a:rPr>
              <a:t>Where 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TC: Total Cost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TVC: Total Variable Cost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TFC: Total Fixed Cost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AC: Average Cost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AVC: Average Variable Cost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AFC: Average Fixed Cost</a:t>
            </a:r>
          </a:p>
          <a:p>
            <a:pPr marL="546100" lvl="1" indent="-342900" defTabSz="474663">
              <a:spcBef>
                <a:spcPts val="3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MC: Marginal Cost</a:t>
            </a:r>
            <a:endParaRPr lang="en-US" altLang="en-US" sz="4400" smtClean="0">
              <a:ea typeface="ＭＳ Ｐゴシック" pitchFamily="34" charset="-128"/>
            </a:endParaRPr>
          </a:p>
          <a:p>
            <a:pPr defTabSz="474663">
              <a:buFont typeface="Arial" charset="0"/>
              <a:buChar char="•"/>
            </a:pPr>
            <a:endParaRPr lang="en-US" altLang="en-US" smtClean="0"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r>
              <a:rPr lang="en-US" altLang="en-US" smtClean="0"/>
              <a:t>Cost Curves</a:t>
            </a:r>
          </a:p>
        </p:txBody>
      </p:sp>
      <p:sp>
        <p:nvSpPr>
          <p:cNvPr id="59395" name="Rectangl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smtClean="0">
                <a:sym typeface="Constantia" pitchFamily="18" charset="0"/>
              </a:rPr>
              <a:t>Q. Why do the cost curves look as they do?</a:t>
            </a:r>
          </a:p>
          <a:p>
            <a:r>
              <a:rPr lang="en-US" altLang="en-US" sz="3200" smtClean="0">
                <a:sym typeface="Constantia" pitchFamily="18" charset="0"/>
              </a:rPr>
              <a:t>A. Assumptions about the underlying short-run production function</a:t>
            </a:r>
          </a:p>
          <a:p>
            <a:pPr lvl="1"/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The main one is diminishing marginal productivity</a:t>
            </a:r>
          </a:p>
          <a:p>
            <a:pPr lvl="1"/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Π maximization </a:t>
            </a:r>
          </a:p>
          <a:p>
            <a:pPr lvl="1"/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Marginal revenue (MR) 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r>
              <a:rPr lang="en-US" altLang="en-US" sz="2800" smtClean="0">
                <a:sym typeface="Constantia" pitchFamily="18" charset="0"/>
              </a:rPr>
              <a:t>Marginal Revenue </a:t>
            </a:r>
          </a:p>
          <a:p>
            <a:pPr lvl="1"/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MR= Δ TR/ Δ Q</a:t>
            </a:r>
          </a:p>
          <a:p>
            <a:pPr lvl="1"/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If industry P.C.  →  MR = P  </a:t>
            </a:r>
          </a:p>
          <a:p>
            <a:pPr lvl="1"/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In the graph, see where it produces MR=MC to max Π. 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/>
          </a:p>
        </p:txBody>
      </p:sp>
      <p:pic>
        <p:nvPicPr>
          <p:cNvPr id="604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913063"/>
            <a:ext cx="80089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altLang="en-US" smtClean="0"/>
              <a:t>For a monopoly the cost curve is the same for all but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It only faces outline market demand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Still Π-max by producing where MR = MC    </a:t>
            </a:r>
          </a:p>
        </p:txBody>
      </p:sp>
      <p:pic>
        <p:nvPicPr>
          <p:cNvPr id="614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r>
              <a:rPr lang="en-US" altLang="en-US" sz="3200" smtClean="0"/>
              <a:t>Main points	 </a:t>
            </a:r>
          </a:p>
          <a:p>
            <a:pPr marL="908050" lvl="1" indent="-514350">
              <a:buFont typeface="Calibri" pitchFamily="34" charset="0"/>
              <a:buAutoNum type="arabicPeriod"/>
            </a:pPr>
            <a:r>
              <a:rPr lang="en-US" altLang="en-US" sz="3200" smtClean="0">
                <a:ea typeface="ＭＳ Ｐゴシック" pitchFamily="34" charset="-128"/>
              </a:rPr>
              <a:t>If on cost curves </a:t>
            </a:r>
            <a:r>
              <a:rPr lang="en-US" altLang="en-US" sz="3200" i="1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sz="3200" smtClean="0">
                <a:ea typeface="ＭＳ Ｐゴシック" pitchFamily="34" charset="-128"/>
                <a:sym typeface="Constantia" pitchFamily="18" charset="0"/>
              </a:rPr>
              <a:t>Technologically efficient</a:t>
            </a:r>
          </a:p>
          <a:p>
            <a:pPr marL="908050" lvl="1" indent="-514350">
              <a:buFont typeface="Calibri" pitchFamily="34" charset="0"/>
              <a:buAutoNum type="arabicPeriod"/>
            </a:pPr>
            <a:r>
              <a:rPr lang="en-US" altLang="en-US" sz="3200" smtClean="0">
                <a:ea typeface="ＭＳ Ｐゴシック" pitchFamily="34" charset="-128"/>
              </a:rPr>
              <a:t>Π-maximizing firms always on cost curves</a:t>
            </a:r>
          </a:p>
          <a:p>
            <a:pPr marL="908050" lvl="1" indent="-514350">
              <a:buFont typeface="Calibri" pitchFamily="34" charset="0"/>
              <a:buAutoNum type="arabicPeriod"/>
            </a:pPr>
            <a:r>
              <a:rPr lang="en-US" altLang="en-US" sz="3200" smtClean="0">
                <a:ea typeface="ＭＳ Ｐゴシック" pitchFamily="34" charset="-128"/>
              </a:rPr>
              <a:t>But does the </a:t>
            </a:r>
            <a:r>
              <a:rPr lang="en-US" altLang="en-US" sz="3200" u="sng" smtClean="0">
                <a:ea typeface="ＭＳ Ｐゴシック" pitchFamily="34" charset="-128"/>
              </a:rPr>
              <a:t>industry</a:t>
            </a:r>
            <a:r>
              <a:rPr lang="en-US" altLang="en-US" sz="3200" smtClean="0">
                <a:ea typeface="ＭＳ Ｐゴシック" pitchFamily="34" charset="-128"/>
              </a:rPr>
              <a:t> produce at minimum point of AC curve?</a:t>
            </a:r>
          </a:p>
          <a:p>
            <a:pPr lvl="2"/>
            <a:r>
              <a:rPr lang="en-US" altLang="en-US" sz="2800" smtClean="0">
                <a:ea typeface="ＭＳ Ｐゴシック" pitchFamily="34" charset="-128"/>
              </a:rPr>
              <a:t>Not necessarily </a:t>
            </a:r>
            <a:r>
              <a:rPr lang="en-US" altLang="en-US" sz="2800" smtClean="0">
                <a:latin typeface="Wingdings" pitchFamily="2" charset="2"/>
                <a:ea typeface="ＭＳ Ｐゴシック" pitchFamily="34" charset="-128"/>
              </a:rPr>
              <a:t> </a:t>
            </a:r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/>
          </p:cNvSpPr>
          <p:nvPr>
            <p:ph type="body" idx="1"/>
          </p:nvPr>
        </p:nvSpPr>
        <p:spPr>
          <a:xfrm>
            <a:off x="3962400" y="914400"/>
            <a:ext cx="4876800" cy="5510213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3200" smtClean="0">
                <a:sym typeface="Constantia" pitchFamily="18" charset="0"/>
              </a:rPr>
              <a:t>From Graph 2 analysis, you can conclude: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Even if you devote all resources to medical care you may NOT be able to reach 100% on x-axis (ie. intersection = point like A not B)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You cannot have </a:t>
            </a:r>
            <a:r>
              <a:rPr lang="en-US" altLang="en-US" u="sng" smtClean="0">
                <a:ea typeface="ＭＳ Ｐゴシック" pitchFamily="34" charset="-128"/>
                <a:sym typeface="Constantia" pitchFamily="18" charset="0"/>
              </a:rPr>
              <a:t>both</a:t>
            </a: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 high consumption of other goods + NHI (w/ high quality care) → must be a rationing device!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8195" name="AutoShape 2"/>
          <p:cNvSpPr>
            <a:spLocks/>
          </p:cNvSpPr>
          <p:nvPr/>
        </p:nvSpPr>
        <p:spPr bwMode="auto">
          <a:xfrm>
            <a:off x="1600200" y="990600"/>
            <a:ext cx="2513013" cy="496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Graph 2</a:t>
            </a:r>
          </a:p>
        </p:txBody>
      </p:sp>
      <p:pic>
        <p:nvPicPr>
          <p:cNvPr id="8196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386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Technological Efficiency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2 kinds of technological efficiency: 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Firm is technology efficient if given output producing it at minimum cost (i.e. on the cost curves)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Industry is technologically efficient if given output </a:t>
            </a:r>
          </a:p>
          <a:p>
            <a:pPr lvl="1">
              <a:buFont typeface="Wingdings 2" pitchFamily="18" charset="2"/>
              <a:buNone/>
            </a:pPr>
            <a:r>
              <a:rPr lang="en-US" altLang="en-US" sz="2800" i="1" smtClean="0">
                <a:ea typeface="ＭＳ Ｐゴシック" pitchFamily="34" charset="-128"/>
                <a:sym typeface="Constantia" pitchFamily="18" charset="0"/>
              </a:rPr>
              <a:t>	→ </a:t>
            </a: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at minimum cost </a:t>
            </a:r>
          </a:p>
          <a:p>
            <a:pPr lvl="1">
              <a:buFont typeface="Wingdings 2" pitchFamily="18" charset="2"/>
              <a:buNone/>
            </a:pPr>
            <a:r>
              <a:rPr lang="en-US" altLang="en-US" sz="2800" i="1" smtClean="0">
                <a:ea typeface="ＭＳ Ｐゴシック" pitchFamily="34" charset="-128"/>
                <a:sym typeface="Constantia" pitchFamily="18" charset="0"/>
              </a:rPr>
              <a:t>	→</a:t>
            </a: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 producing at minimum point on AC curve</a:t>
            </a:r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altLang="en-US" sz="3200" smtClean="0"/>
              <a:t>This analysis is short-run. Now look at long-run where all inputs are variable. </a:t>
            </a:r>
          </a:p>
          <a:p>
            <a:endParaRPr lang="en-US" altLang="en-US" sz="3200" smtClean="0"/>
          </a:p>
          <a:p>
            <a:r>
              <a:rPr lang="en-US" altLang="en-US" sz="3200" smtClean="0"/>
              <a:t>Assume 2 inputs K &amp; L </a:t>
            </a:r>
          </a:p>
          <a:p>
            <a:pPr lvl="1">
              <a:buFont typeface="Wingdings 2" pitchFamily="18" charset="2"/>
              <a:buNone/>
            </a:pPr>
            <a:r>
              <a:rPr lang="en-US" altLang="en-US" sz="3200" smtClean="0">
                <a:ea typeface="ＭＳ Ｐゴシック" pitchFamily="34" charset="-128"/>
              </a:rPr>
              <a:t>So Q = f(K, L) </a:t>
            </a:r>
          </a:p>
          <a:p>
            <a:pPr lvl="1">
              <a:buFont typeface="Wingdings 2" pitchFamily="18" charset="2"/>
              <a:buNone/>
            </a:pPr>
            <a:r>
              <a:rPr lang="en-US" altLang="en-US" sz="3200" smtClean="0">
                <a:ea typeface="ＭＳ Ｐゴシック" pitchFamily="34" charset="-128"/>
              </a:rPr>
              <a:t>before either K = Kbar or L = Lbar</a:t>
            </a:r>
          </a:p>
          <a:p>
            <a:pPr lvl="1"/>
            <a:r>
              <a:rPr lang="en-US" altLang="en-US" sz="3200" smtClean="0">
                <a:ea typeface="ＭＳ Ｐゴシック" pitchFamily="34" charset="-128"/>
              </a:rPr>
              <a:t>Now both are free to change</a:t>
            </a:r>
          </a:p>
          <a:p>
            <a:pPr lvl="1"/>
            <a:r>
              <a:rPr lang="en-US" altLang="en-US" sz="3200" smtClean="0">
                <a:ea typeface="ＭＳ Ｐゴシック" pitchFamily="34" charset="-128"/>
              </a:rPr>
              <a:t>How does the firm decide how much K &amp; L to use to produce Q?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066800"/>
          </a:xfrm>
        </p:spPr>
        <p:txBody>
          <a:bodyPr/>
          <a:lstStyle/>
          <a:p>
            <a:r>
              <a:rPr lang="en-US" altLang="en-US" smtClean="0"/>
              <a:t>Statistical Tools 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5029200"/>
          </a:xfrm>
        </p:spPr>
        <p:txBody>
          <a:bodyPr/>
          <a:lstStyle/>
          <a:p>
            <a:r>
              <a:rPr lang="en-US" altLang="en-US" sz="2400" smtClean="0"/>
              <a:t>Hypothesis testing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Ever heard an factual assertion and wondered if its true? Can you think of any?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For example, male wages exceed female wages </a:t>
            </a:r>
          </a:p>
          <a:p>
            <a:r>
              <a:rPr lang="en-US" altLang="en-US" sz="2400" smtClean="0"/>
              <a:t>1</a:t>
            </a:r>
            <a:r>
              <a:rPr lang="en-US" altLang="en-US" sz="2400" baseline="30000" smtClean="0"/>
              <a:t>st</a:t>
            </a:r>
            <a:r>
              <a:rPr lang="en-US" altLang="en-US" sz="2400" smtClean="0"/>
              <a:t> step in testing is to set up an hypothesis</a:t>
            </a:r>
          </a:p>
          <a:p>
            <a:pPr lvl="1"/>
            <a:r>
              <a:rPr lang="en-US" altLang="en-US" sz="2000" smtClean="0">
                <a:ea typeface="ＭＳ Ｐゴシック" pitchFamily="34" charset="-128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Null hypothesis</a:t>
            </a:r>
            <a:r>
              <a:rPr lang="en-US" altLang="en-US" i="1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smtClean="0">
                <a:ea typeface="ＭＳ Ｐゴシック" pitchFamily="34" charset="-128"/>
              </a:rPr>
              <a:t>one we wish to disprove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W</a:t>
            </a:r>
            <a:r>
              <a:rPr lang="en-US" altLang="en-US" sz="2000" baseline="-25000" smtClean="0">
                <a:ea typeface="ＭＳ Ｐゴシック" pitchFamily="34" charset="-128"/>
              </a:rPr>
              <a:t>M </a:t>
            </a:r>
            <a:r>
              <a:rPr lang="en-US" altLang="en-US" sz="2000" smtClean="0">
                <a:ea typeface="ＭＳ Ｐゴシック" pitchFamily="34" charset="-128"/>
              </a:rPr>
              <a:t>= W</a:t>
            </a:r>
            <a:r>
              <a:rPr lang="en-US" altLang="en-US" sz="2000" baseline="-25000" smtClean="0">
                <a:ea typeface="ＭＳ Ｐゴシック" pitchFamily="34" charset="-128"/>
              </a:rPr>
              <a:t>F </a:t>
            </a:r>
            <a:endParaRPr lang="en-US" altLang="en-US" sz="2000" smtClean="0">
              <a:ea typeface="ＭＳ Ｐゴシック" pitchFamily="34" charset="-128"/>
            </a:endParaRP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Alternative hypothesis </a:t>
            </a:r>
            <a:r>
              <a:rPr lang="en-US" altLang="en-US" i="1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smtClean="0">
                <a:ea typeface="ＭＳ Ｐゴシック" pitchFamily="34" charset="-128"/>
              </a:rPr>
              <a:t>several are possible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W</a:t>
            </a:r>
            <a:r>
              <a:rPr lang="en-US" altLang="en-US" sz="2000" baseline="-25000" smtClean="0">
                <a:ea typeface="ＭＳ Ｐゴシック" pitchFamily="34" charset="-128"/>
              </a:rPr>
              <a:t>M </a:t>
            </a:r>
            <a:r>
              <a:rPr lang="en-US" altLang="en-US" sz="2000" smtClean="0">
                <a:ea typeface="ＭＳ Ｐゴシック" pitchFamily="34" charset="-128"/>
              </a:rPr>
              <a:t> &gt; W</a:t>
            </a:r>
            <a:r>
              <a:rPr lang="en-US" altLang="en-US" sz="2000" baseline="-25000" smtClean="0">
                <a:ea typeface="ＭＳ Ｐゴシック" pitchFamily="34" charset="-128"/>
              </a:rPr>
              <a:t>F </a:t>
            </a:r>
            <a:endParaRPr lang="en-US" altLang="en-US" sz="2000" smtClean="0">
              <a:ea typeface="ＭＳ Ｐゴシック" pitchFamily="34" charset="-128"/>
            </a:endParaRP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W</a:t>
            </a:r>
            <a:r>
              <a:rPr lang="en-US" altLang="en-US" sz="2000" baseline="-25000" smtClean="0">
                <a:ea typeface="ＭＳ Ｐゴシック" pitchFamily="34" charset="-128"/>
              </a:rPr>
              <a:t>M </a:t>
            </a:r>
            <a:r>
              <a:rPr lang="en-US" altLang="en-US" sz="2000" smtClean="0">
                <a:ea typeface="ＭＳ Ｐゴシック" pitchFamily="34" charset="-128"/>
              </a:rPr>
              <a:t> ≠ W</a:t>
            </a:r>
            <a:r>
              <a:rPr lang="en-US" altLang="en-US" sz="2000" baseline="-25000" smtClean="0">
                <a:ea typeface="ＭＳ Ｐゴシック" pitchFamily="34" charset="-128"/>
              </a:rPr>
              <a:t>F 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</a:rPr>
              <a:t>W</a:t>
            </a:r>
            <a:r>
              <a:rPr lang="en-US" altLang="en-US" sz="2000" baseline="-25000" smtClean="0">
                <a:ea typeface="ＭＳ Ｐゴシック" pitchFamily="34" charset="-128"/>
              </a:rPr>
              <a:t>M </a:t>
            </a:r>
            <a:r>
              <a:rPr lang="en-US" altLang="en-US" sz="2000" smtClean="0">
                <a:ea typeface="ＭＳ Ｐゴシック" pitchFamily="34" charset="-128"/>
              </a:rPr>
              <a:t>&lt;  W</a:t>
            </a:r>
            <a:r>
              <a:rPr lang="en-US" altLang="en-US" sz="2000" baseline="-25000" smtClean="0">
                <a:ea typeface="ＭＳ Ｐゴシック" pitchFamily="34" charset="-128"/>
              </a:rPr>
              <a:t>F </a:t>
            </a:r>
            <a:r>
              <a:rPr lang="en-US" altLang="en-US" sz="2000" smtClean="0">
                <a:ea typeface="ＭＳ Ｐゴシック" pitchFamily="34" charset="-128"/>
              </a:rPr>
              <a:t> </a:t>
            </a:r>
          </a:p>
          <a:p>
            <a:pPr lvl="1"/>
            <a:endParaRPr lang="en-US" altLang="en-US" smtClean="0">
              <a:ea typeface="ＭＳ Ｐゴシック" pitchFamily="34" charset="-128"/>
            </a:endParaRPr>
          </a:p>
          <a:p>
            <a:pPr lvl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486401"/>
              </a:xfrm>
              <a:ln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buFont typeface="Wingdings 2" charset="2"/>
                  <a:buChar char=""/>
                  <a:defRPr/>
                </a:pPr>
                <a:r>
                  <a:rPr lang="en-US" sz="2800" dirty="0" smtClean="0">
                    <a:ea typeface="+mn-ea"/>
                  </a:rPr>
                  <a:t>How to test?</a:t>
                </a:r>
              </a:p>
              <a:p>
                <a:pPr lvl="1">
                  <a:buFont typeface="Wingdings 2" charset="2"/>
                  <a:buChar char=""/>
                  <a:defRPr/>
                </a:pPr>
                <a:r>
                  <a:rPr lang="en-US" sz="2800" dirty="0" smtClean="0"/>
                  <a:t>1</a:t>
                </a:r>
                <a:r>
                  <a:rPr lang="en-US" sz="2800" baseline="30000" dirty="0" smtClean="0"/>
                  <a:t>st</a:t>
                </a:r>
                <a:r>
                  <a:rPr lang="en-US" sz="2800" dirty="0" smtClean="0"/>
                  <a:t> possibility is to look at </a:t>
                </a:r>
                <a:r>
                  <a:rPr lang="en-US" sz="2800" u="sng" dirty="0" smtClean="0"/>
                  <a:t>means</a:t>
                </a:r>
              </a:p>
              <a:p>
                <a:pPr lvl="2">
                  <a:buFont typeface="Wingdings 2" charset="2"/>
                  <a:buChar char=""/>
                  <a:defRPr/>
                </a:pPr>
                <a:r>
                  <a:rPr lang="en-US" sz="2400" dirty="0" smtClean="0"/>
                  <a:t>Mean of distribution= Σ X</a:t>
                </a:r>
                <a:r>
                  <a:rPr lang="en-US" sz="2400" baseline="-25000" dirty="0" smtClean="0"/>
                  <a:t>i</a:t>
                </a:r>
                <a:r>
                  <a:rPr lang="en-US" sz="2400" dirty="0" smtClean="0"/>
                  <a:t>/ N </a:t>
                </a: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pPr lvl="2">
                  <a:buFont typeface="Wingdings 2" charset="2"/>
                  <a:buChar char=""/>
                  <a:defRPr/>
                </a:pPr>
                <a:r>
                  <a:rPr lang="en-US" sz="2400" dirty="0" smtClean="0"/>
                  <a:t>Suppose we calculate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400" baseline="-25000" dirty="0" smtClean="0"/>
                  <a:t>M 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and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400" baseline="-25000" dirty="0" smtClean="0"/>
                  <a:t>F </a:t>
                </a:r>
                <a:r>
                  <a:rPr lang="en-US" sz="2400" dirty="0" smtClean="0"/>
                  <a:t>find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400" baseline="-25000" dirty="0"/>
                  <a:t>M </a:t>
                </a:r>
                <a:r>
                  <a:rPr lang="en-US" sz="2400" dirty="0"/>
                  <a:t>&gt;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400" baseline="-25000" dirty="0"/>
                  <a:t>F </a:t>
                </a:r>
                <a:endParaRPr lang="en-US" sz="2400" dirty="0" smtClean="0"/>
              </a:p>
              <a:p>
                <a:pPr lvl="3">
                  <a:buFont typeface="Wingdings 2" charset="2"/>
                  <a:buChar char=""/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Is the null hypothesis false? Could just be random?</a:t>
                </a:r>
              </a:p>
              <a:p>
                <a:pPr lvl="3">
                  <a:buFont typeface="Wingdings 2" charset="2"/>
                  <a:buChar char=""/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Want to make sure the likelihood of this being a random outcome </a:t>
                </a: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is </a:t>
                </a: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low</a:t>
                </a:r>
              </a:p>
              <a:p>
                <a:pPr lvl="3">
                  <a:buFont typeface="Wingdings 2" charset="2"/>
                  <a:buChar char=""/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Use a measure of dispersion: 	</a:t>
                </a:r>
              </a:p>
              <a:p>
                <a:pPr lvl="4">
                  <a:buFont typeface="Wingdings 2" charset="2"/>
                  <a:buChar char=""/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Variance = V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  <a:sym typeface="Constantia" pitchFamily="29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i="1" smtClean="0">
                                <a:latin typeface="Cambria Math"/>
                                <a:sym typeface="Constantia" pitchFamily="29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  <a:sym typeface="Constantia" pitchFamily="29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sym typeface="Constantia" pitchFamily="29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sym typeface="Constantia" pitchFamily="2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sym typeface="Constantia" pitchFamily="29" charset="0"/>
                                          </a:rPr>
                                          <m:t>𝑋𝑖</m:t>
                                        </m:r>
                                        <m:r>
                                          <a:rPr lang="en-US" i="1" smtClean="0">
                                            <a:latin typeface="Cambria Math"/>
                                            <a:sym typeface="Constantia" pitchFamily="29" charset="0"/>
                                          </a:rPr>
                                          <m:t> − 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  <a:sym typeface="Constantia" pitchFamily="29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smtClean="0">
                                                <a:latin typeface="Cambria Math"/>
                                                <a:sym typeface="Constantia" pitchFamily="29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sym typeface="Constantia" pitchFamily="29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sym typeface="Constantia" pitchFamily="29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 smtClean="0">
                  <a:ea typeface="Constantia" pitchFamily="29" charset="0"/>
                  <a:cs typeface="Constantia" pitchFamily="29" charset="0"/>
                  <a:sym typeface="Constantia" pitchFamily="29" charset="0"/>
                </a:endParaRPr>
              </a:p>
              <a:p>
                <a:pPr lvl="4">
                  <a:buFont typeface="Wingdings 2" charset="2"/>
                  <a:buChar char=""/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Standard deviation = </a:t>
                </a: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s </a:t>
                </a: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sym typeface="Constantia" pitchFamily="29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sym typeface="Constantia" pitchFamily="29" charset="0"/>
                          </a:rPr>
                          <m:t>V</m:t>
                        </m:r>
                      </m:e>
                    </m:rad>
                  </m:oMath>
                </a14:m>
                <a:endParaRPr lang="en-US" dirty="0" smtClean="0">
                  <a:ea typeface="Constantia" pitchFamily="29" charset="0"/>
                  <a:cs typeface="Constantia" pitchFamily="29" charset="0"/>
                  <a:sym typeface="Constantia" pitchFamily="29" charset="0"/>
                </a:endParaRPr>
              </a:p>
              <a:p>
                <a:pPr lvl="4">
                  <a:buFont typeface="Wingdings 2" charset="2"/>
                  <a:buChar char=""/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Standard Error = SE = </a:t>
                </a: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s/</a:t>
                </a:r>
                <a:r>
                  <a:rPr lang="en-US" dirty="0">
                    <a:sym typeface="Constantia" pitchFamily="29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sym typeface="Constantia" pitchFamily="29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sym typeface="Constantia" pitchFamily="29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 ( Actual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sym typeface="Constantia" pitchFamily="29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sym typeface="Constantia" pitchFamily="29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sym typeface="Constantia" pitchFamily="29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sym typeface="Constantia" pitchFamily="29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)</a:t>
                </a:r>
              </a:p>
              <a:p>
                <a:pPr lvl="5">
                  <a:defRPr/>
                </a:pP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Should have normal distribution </a:t>
                </a:r>
                <a:r>
                  <a:rPr lang="en-US" dirty="0" smtClean="0">
                    <a:ea typeface="Constantia" pitchFamily="29" charset="0"/>
                    <a:cs typeface="Constantia" pitchFamily="29" charset="0"/>
                    <a:sym typeface="Constantia" pitchFamily="29" charset="0"/>
                  </a:rPr>
                  <a:t>– what does that mean? 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486401"/>
              </a:xfrm>
              <a:blipFill rotWithShape="1">
                <a:blip r:embed="rId2"/>
                <a:stretch>
                  <a:fillRect l="-1037" t="-1000"/>
                </a:stretch>
              </a:blipFill>
              <a:ln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758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en-US" sz="2800" dirty="0" smtClean="0"/>
                  <a:t>How to use to </a:t>
                </a:r>
                <a:r>
                  <a:rPr lang="en-US" altLang="en-US" sz="2800" u="sng" dirty="0" smtClean="0"/>
                  <a:t>test</a:t>
                </a:r>
                <a:r>
                  <a:rPr lang="en-US" altLang="en-US" sz="2800" dirty="0" smtClean="0"/>
                  <a:t> the hypothesis?</a:t>
                </a:r>
              </a:p>
              <a:p>
                <a:pPr lvl="1">
                  <a:defRPr/>
                </a:pPr>
                <a:r>
                  <a:rPr lang="en-US" altLang="en-US" sz="2800" dirty="0" smtClean="0">
                    <a:ea typeface="ＭＳ Ｐゴシック" pitchFamily="34" charset="-128"/>
                  </a:rPr>
                  <a:t>Calculate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800" baseline="-25000" dirty="0"/>
                  <a:t>M </a:t>
                </a:r>
                <a:r>
                  <a:rPr lang="en-US" sz="2800" dirty="0"/>
                  <a:t>-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</a:rPr>
                          <m:t>W</m:t>
                        </m:r>
                      </m:e>
                    </m:acc>
                  </m:oMath>
                </a14:m>
                <a:r>
                  <a:rPr lang="en-US" sz="2800" baseline="-25000" dirty="0"/>
                  <a:t>F </a:t>
                </a:r>
                <a:r>
                  <a:rPr lang="en-US" altLang="en-US" sz="2800" dirty="0" smtClean="0">
                    <a:ea typeface="ＭＳ Ｐゴシック" pitchFamily="34" charset="-128"/>
                  </a:rPr>
                  <a:t>/ SE</a:t>
                </a:r>
                <a:endParaRPr lang="en-US" altLang="en-US" sz="2800" dirty="0" smtClean="0">
                  <a:ea typeface="ＭＳ Ｐゴシック" pitchFamily="34" charset="-128"/>
                </a:endParaRPr>
              </a:p>
              <a:p>
                <a:pPr lvl="2">
                  <a:defRPr/>
                </a:pPr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Use the Combined 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SE or 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the weighted 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average</a:t>
                </a:r>
              </a:p>
              <a:p>
                <a:pPr lvl="3">
                  <a:defRPr/>
                </a:pPr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Weighted by sample sizes 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</a:rPr>
                  <a:t>of men vs. women</a:t>
                </a:r>
                <a:endParaRPr lang="en-US" altLang="en-US" sz="2400" dirty="0" smtClean="0">
                  <a:ea typeface="ＭＳ Ｐゴシック" panose="020B0600070205080204" pitchFamily="34" charset="-128"/>
                  <a:sym typeface="Constantia" panose="02030602050306030303" pitchFamily="18" charset="0"/>
                </a:endParaRPr>
              </a:p>
              <a:p>
                <a:pPr lvl="1">
                  <a:defRPr/>
                </a:pPr>
                <a:r>
                  <a:rPr lang="en-US" altLang="en-US" sz="2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Actual Formulas</a:t>
                </a:r>
              </a:p>
              <a:p>
                <a:pPr lvl="2">
                  <a:defRPr/>
                </a:pPr>
                <a:r>
                  <a:rPr lang="en-US" altLang="en-US" sz="2500" dirty="0" err="1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S</a:t>
                </a:r>
                <a:r>
                  <a:rPr lang="en-US" altLang="en-US" sz="2500" baseline="-25000" dirty="0" err="1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w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 =	weighted standard deviation</a:t>
                </a:r>
              </a:p>
              <a:p>
                <a:pPr marL="668337" lvl="2" indent="0">
                  <a:buFont typeface="Wingdings 2" pitchFamily="18" charset="2"/>
                  <a:buNone/>
                  <a:defRPr/>
                </a:pP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	       =	[(N</a:t>
                </a:r>
                <a:r>
                  <a:rPr lang="en-US" altLang="en-US" sz="25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- 1)S</a:t>
                </a:r>
                <a:r>
                  <a:rPr lang="en-US" altLang="en-US" sz="25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</a:t>
                </a:r>
                <a:r>
                  <a:rPr lang="en-US" altLang="en-US" sz="2500" baseline="30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+ (N</a:t>
                </a:r>
                <a:r>
                  <a:rPr lang="en-US" altLang="en-US" sz="25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- 1)S</a:t>
                </a:r>
                <a:r>
                  <a:rPr lang="en-US" altLang="en-US" sz="25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500" baseline="30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) / N</a:t>
                </a:r>
                <a:r>
                  <a:rPr lang="en-US" altLang="en-US" sz="25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+N</a:t>
                </a:r>
                <a:r>
                  <a:rPr lang="en-US" altLang="en-US" sz="25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5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-2)]</a:t>
                </a:r>
                <a:endParaRPr lang="en-US" altLang="en-US" sz="2400" dirty="0" smtClean="0">
                  <a:ea typeface="ＭＳ Ｐゴシック" panose="020B0600070205080204" pitchFamily="34" charset="-128"/>
                  <a:sym typeface="Constantia" panose="02030602050306030303" pitchFamily="18" charset="0"/>
                </a:endParaRPr>
              </a:p>
              <a:p>
                <a:pPr lvl="2">
                  <a:defRPr/>
                </a:pP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T-statistic  =	[(Xbar</a:t>
                </a:r>
                <a:r>
                  <a:rPr lang="en-US" altLang="en-US" sz="24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- Xbar</a:t>
                </a:r>
                <a:r>
                  <a:rPr lang="en-US" altLang="en-US" sz="24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)/ (</a:t>
                </a:r>
                <a:r>
                  <a:rPr lang="en-US" altLang="en-US" sz="2400" dirty="0" err="1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S</a:t>
                </a:r>
                <a:r>
                  <a:rPr lang="en-US" altLang="en-US" sz="2400" baseline="-25000" dirty="0" err="1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w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( 1/N</a:t>
                </a:r>
                <a:r>
                  <a:rPr lang="en-US" altLang="en-US" sz="24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 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+ 1/N</a:t>
                </a:r>
                <a:r>
                  <a:rPr lang="en-US" altLang="en-US" sz="24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)</a:t>
                </a:r>
                <a:r>
                  <a:rPr lang="en-US" altLang="en-US" sz="2400" baseline="30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1/2</a:t>
                </a:r>
                <a:r>
                  <a:rPr lang="en-US" altLang="en-US" sz="24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)]</a:t>
                </a:r>
              </a:p>
              <a:p>
                <a:pPr lvl="3">
                  <a:defRPr/>
                </a:pPr>
                <a:r>
                  <a:rPr lang="en-US" altLang="en-US" sz="1800" dirty="0" err="1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S</a:t>
                </a:r>
                <a:r>
                  <a:rPr lang="en-US" altLang="en-US" sz="1800" baseline="-25000" dirty="0" err="1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w</a:t>
                </a:r>
                <a:r>
                  <a:rPr lang="en-US" altLang="en-US" sz="1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( 1/N</a:t>
                </a:r>
                <a:r>
                  <a:rPr lang="en-US" altLang="en-US" sz="18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 </a:t>
                </a:r>
                <a:r>
                  <a:rPr lang="en-US" altLang="en-US" sz="1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+ 1/N</a:t>
                </a:r>
                <a:r>
                  <a:rPr lang="en-US" altLang="en-US" sz="1800" baseline="-25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2</a:t>
                </a:r>
                <a:r>
                  <a:rPr lang="en-US" altLang="en-US" sz="1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)</a:t>
                </a:r>
                <a:r>
                  <a:rPr lang="en-US" altLang="en-US" sz="1800" baseline="300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1/2 </a:t>
                </a:r>
                <a:r>
                  <a:rPr lang="en-US" altLang="en-US" sz="1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is weighted standard error OR basically measure how many standard errors +/- </a:t>
                </a:r>
                <a:r>
                  <a:rPr lang="en-US" altLang="en-US" sz="1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from </a:t>
                </a:r>
                <a:r>
                  <a:rPr lang="en-US" altLang="en-US" sz="1800" dirty="0" smtClean="0"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Constantia" panose="02030602050306030303" pitchFamily="18" charset="0"/>
                  </a:rPr>
                  <a:t>0</a:t>
                </a:r>
                <a:r>
                  <a:rPr lang="en-US" sz="1800" dirty="0" smtClean="0"/>
                  <a:t>  is the difference between the two wages.</a:t>
                </a:r>
                <a:r>
                  <a:rPr lang="en-US" altLang="en-US" sz="1800" dirty="0" smtClean="0">
                    <a:ea typeface="ＭＳ Ｐゴシック" panose="020B0600070205080204" pitchFamily="34" charset="-128"/>
                    <a:sym typeface="Constantia" panose="02030602050306030303" pitchFamily="18" charset="0"/>
                  </a:rPr>
                  <a:t> </a:t>
                </a:r>
                <a:endParaRPr lang="en-US" altLang="en-US" dirty="0" smtClean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6758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  <a:blipFill rotWithShape="1">
                <a:blip r:embed="rId2"/>
                <a:stretch>
                  <a:fillRect l="-1037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Rule of thumb = 2 S.C.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+/- means good evidence that the two means are different ( although could still happen by chance 5% of the time)</a:t>
            </a:r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14400"/>
            <a:ext cx="69342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03225" y="762000"/>
            <a:ext cx="8229600" cy="1143000"/>
          </a:xfrm>
        </p:spPr>
        <p:txBody>
          <a:bodyPr/>
          <a:lstStyle/>
          <a:p>
            <a:r>
              <a:rPr lang="en-US" altLang="en-US" sz="5400" smtClean="0">
                <a:sym typeface="Constantia" pitchFamily="18" charset="0"/>
              </a:rPr>
              <a:t>Regression Analysis</a:t>
            </a:r>
            <a:endParaRPr lang="en-US" alt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5613" y="2133600"/>
            <a:ext cx="8177212" cy="4038600"/>
          </a:xfrm>
        </p:spPr>
        <p:txBody>
          <a:bodyPr/>
          <a:lstStyle/>
          <a:p>
            <a:r>
              <a:rPr lang="en-US" altLang="en-US" sz="2400" dirty="0" smtClean="0">
                <a:sym typeface="Constantia" pitchFamily="18" charset="0"/>
              </a:rPr>
              <a:t>Suppose we find the 2 means are different.  </a:t>
            </a:r>
            <a:r>
              <a:rPr lang="en-US" altLang="en-US" sz="2400" u="sng" dirty="0" smtClean="0">
                <a:sym typeface="Constantia" pitchFamily="18" charset="0"/>
              </a:rPr>
              <a:t>Why</a:t>
            </a:r>
            <a:r>
              <a:rPr lang="en-US" altLang="en-US" sz="2400" dirty="0" smtClean="0">
                <a:sym typeface="Constantia" pitchFamily="18" charset="0"/>
              </a:rPr>
              <a:t> </a:t>
            </a:r>
            <a:r>
              <a:rPr lang="en-US" altLang="en-US" sz="2400" dirty="0" smtClean="0">
                <a:sym typeface="Constantia" pitchFamily="18" charset="0"/>
              </a:rPr>
              <a:t>are the 2 means different?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Could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be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for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a number of different reasons or variables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These reasons/variables could be </a:t>
            </a:r>
            <a:r>
              <a:rPr lang="en-US" altLang="en-US" u="sng" dirty="0" smtClean="0">
                <a:ea typeface="ＭＳ Ｐゴシック" pitchFamily="34" charset="-128"/>
                <a:sym typeface="Constantia" pitchFamily="18" charset="0"/>
              </a:rPr>
              <a:t>continuous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, that is change continuously</a:t>
            </a:r>
            <a:r>
              <a:rPr lang="en-US" altLang="en-US" i="1" dirty="0" smtClean="0">
                <a:ea typeface="ＭＳ Ｐゴシック" pitchFamily="34" charset="-128"/>
                <a:sym typeface="Constantia" pitchFamily="18" charset="0"/>
              </a:rPr>
              <a:t>	→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Regression Analysis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deals with both issues</a:t>
            </a:r>
            <a:endParaRPr lang="en-US" altLang="en-US" dirty="0" smtClean="0">
              <a:ea typeface="ＭＳ Ｐゴシック" pitchFamily="34" charset="-128"/>
              <a:sym typeface="Constantia" pitchFamily="18" charset="0"/>
            </a:endParaRPr>
          </a:p>
          <a:p>
            <a:pPr lvl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		1. Deals with both continuous and 			discrete data</a:t>
            </a:r>
          </a:p>
          <a:p>
            <a:pPr lvl="1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		2. Controls for other variables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altLang="en-US" sz="2400" dirty="0" smtClean="0"/>
              <a:t>Example: Suppose you have 2 variables</a:t>
            </a:r>
            <a:r>
              <a:rPr lang="en-US" altLang="en-US" sz="2400" dirty="0" smtClean="0"/>
              <a:t>. Each dot in the graph below represents an observation.</a:t>
            </a:r>
            <a:endParaRPr lang="en-US" altLang="en-US" sz="2400" dirty="0" smtClean="0"/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What is the relationship?</a:t>
            </a:r>
          </a:p>
          <a:p>
            <a:pPr lvl="2"/>
            <a:r>
              <a:rPr lang="en-US" altLang="en-US" sz="2400" dirty="0" smtClean="0">
                <a:ea typeface="ＭＳ Ｐゴシック" pitchFamily="34" charset="-128"/>
              </a:rPr>
              <a:t>A Regression fits </a:t>
            </a:r>
            <a:r>
              <a:rPr lang="en-US" altLang="en-US" sz="2400" dirty="0" smtClean="0">
                <a:ea typeface="ＭＳ Ｐゴシック" pitchFamily="34" charset="-128"/>
              </a:rPr>
              <a:t>the best line thru </a:t>
            </a:r>
            <a:r>
              <a:rPr lang="en-US" altLang="en-US" sz="2400" dirty="0" smtClean="0">
                <a:ea typeface="ＭＳ Ｐゴシック" pitchFamily="34" charset="-128"/>
              </a:rPr>
              <a:t>data points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2">
              <a:buFont typeface="Wingdings 2" pitchFamily="18" charset="2"/>
              <a:buNone/>
            </a:pPr>
            <a:r>
              <a:rPr lang="en-US" altLang="en-US" sz="2400" i="1" dirty="0" smtClean="0">
                <a:ea typeface="ＭＳ Ｐゴシック" pitchFamily="34" charset="-128"/>
                <a:sym typeface="Constantia" pitchFamily="18" charset="0"/>
              </a:rPr>
              <a:t>	→</a:t>
            </a:r>
            <a:r>
              <a:rPr lang="en-US" altLang="en-US" sz="2400" dirty="0" smtClean="0">
                <a:ea typeface="ＭＳ Ｐゴシック" pitchFamily="34" charset="-128"/>
                <a:sym typeface="Constantia" pitchFamily="18" charset="0"/>
              </a:rPr>
              <a:t> yields Health = B0 + B1(H.E.) where Bo is the intercept and B1 is the sl0pe</a:t>
            </a:r>
          </a:p>
          <a:p>
            <a:pPr lvl="1">
              <a:buFont typeface="Wingdings 2" pitchFamily="18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162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altLang="en-US" sz="2800" dirty="0" smtClean="0"/>
              <a:t>Generally use OLS, </a:t>
            </a:r>
            <a:r>
              <a:rPr lang="en-US" altLang="en-US" sz="2800" dirty="0" smtClean="0"/>
              <a:t>Ordinary </a:t>
            </a:r>
            <a:r>
              <a:rPr lang="en-US" altLang="en-US" sz="2800" dirty="0" smtClean="0"/>
              <a:t>Least Squares, to estimate line</a:t>
            </a:r>
          </a:p>
          <a:p>
            <a:pPr lvl="1"/>
            <a:r>
              <a:rPr lang="en-US" altLang="en-US" sz="2800" dirty="0" smtClean="0">
                <a:ea typeface="ＭＳ Ｐゴシック" pitchFamily="34" charset="-128"/>
              </a:rPr>
              <a:t>Multiple regression analysis with </a:t>
            </a:r>
            <a:r>
              <a:rPr lang="en-US" altLang="en-US" sz="2800" u="sng" dirty="0" smtClean="0">
                <a:ea typeface="ＭＳ Ｐゴシック" pitchFamily="34" charset="-128"/>
              </a:rPr>
              <a:t>lots</a:t>
            </a:r>
            <a:r>
              <a:rPr lang="en-US" altLang="en-US" sz="2800" dirty="0" smtClean="0">
                <a:ea typeface="ＭＳ Ｐゴシック" pitchFamily="34" charset="-128"/>
              </a:rPr>
              <a:t> of explanatory variables</a:t>
            </a:r>
          </a:p>
          <a:p>
            <a:pPr lvl="2"/>
            <a:r>
              <a:rPr lang="en-US" altLang="en-US" sz="2400" dirty="0" smtClean="0">
                <a:ea typeface="ＭＳ Ｐゴシック" pitchFamily="34" charset="-128"/>
              </a:rPr>
              <a:t>Y =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o</a:t>
            </a:r>
            <a:r>
              <a:rPr lang="en-US" altLang="en-US" sz="2400" dirty="0" smtClean="0">
                <a:ea typeface="ＭＳ Ｐゴシック" pitchFamily="34" charset="-128"/>
              </a:rPr>
              <a:t> +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ea typeface="ＭＳ Ｐゴシック" pitchFamily="34" charset="-128"/>
              </a:rPr>
              <a:t>X</a:t>
            </a:r>
            <a:r>
              <a:rPr lang="en-US" altLang="en-US" sz="2400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ea typeface="ＭＳ Ｐゴシック" pitchFamily="34" charset="-128"/>
              </a:rPr>
              <a:t> +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X</a:t>
            </a:r>
            <a:r>
              <a:rPr lang="en-US" altLang="en-US" sz="2400" baseline="-25000" dirty="0" smtClean="0">
                <a:ea typeface="ＭＳ Ｐゴシック" pitchFamily="34" charset="-128"/>
              </a:rPr>
              <a:t>2 </a:t>
            </a:r>
            <a:r>
              <a:rPr lang="en-US" altLang="en-US" sz="2400" dirty="0" smtClean="0">
                <a:ea typeface="ＭＳ Ｐゴシック" pitchFamily="34" charset="-128"/>
              </a:rPr>
              <a:t>+…+ </a:t>
            </a:r>
            <a:r>
              <a:rPr lang="en-US" altLang="en-US" sz="2400" dirty="0" err="1" smtClean="0">
                <a:ea typeface="ＭＳ Ｐゴシック" pitchFamily="34" charset="-128"/>
              </a:rPr>
              <a:t>B</a:t>
            </a:r>
            <a:r>
              <a:rPr lang="en-US" altLang="en-US" sz="2400" baseline="-25000" dirty="0" err="1" smtClean="0">
                <a:ea typeface="ＭＳ Ｐゴシック" pitchFamily="34" charset="-128"/>
              </a:rPr>
              <a:t>n</a:t>
            </a:r>
            <a:r>
              <a:rPr lang="en-US" altLang="en-US" sz="2400" dirty="0" err="1" smtClean="0">
                <a:ea typeface="ＭＳ Ｐゴシック" pitchFamily="34" charset="-128"/>
              </a:rPr>
              <a:t>X</a:t>
            </a:r>
            <a:r>
              <a:rPr lang="en-US" altLang="en-US" sz="2400" baseline="-25000" dirty="0" err="1" smtClean="0">
                <a:ea typeface="ＭＳ Ｐゴシック" pitchFamily="34" charset="-128"/>
              </a:rPr>
              <a:t>n</a:t>
            </a:r>
            <a:r>
              <a:rPr lang="en-US" altLang="en-US" sz="2400" baseline="-25000" dirty="0" smtClean="0">
                <a:ea typeface="ＭＳ Ｐゴシック" pitchFamily="34" charset="-128"/>
              </a:rPr>
              <a:t> </a:t>
            </a:r>
            <a:r>
              <a:rPr lang="en-US" altLang="en-US" sz="2400" dirty="0" smtClean="0">
                <a:ea typeface="ＭＳ Ｐゴシック" pitchFamily="34" charset="-128"/>
              </a:rPr>
              <a:t> with all else equal</a:t>
            </a:r>
          </a:p>
          <a:p>
            <a:pPr lvl="3">
              <a:buFont typeface="Wingdings 2" pitchFamily="18" charset="2"/>
              <a:buNone/>
            </a:pPr>
            <a:r>
              <a:rPr lang="en-US" altLang="en-US" sz="2400" dirty="0" smtClean="0">
                <a:ea typeface="ＭＳ Ｐゴシック" pitchFamily="34" charset="-128"/>
              </a:rPr>
              <a:t>OR</a:t>
            </a:r>
            <a:r>
              <a:rPr lang="en-US" altLang="en-US" sz="2400" baseline="-25000" dirty="0" smtClean="0">
                <a:ea typeface="ＭＳ Ｐゴシック" pitchFamily="34" charset="-128"/>
              </a:rPr>
              <a:t> </a:t>
            </a:r>
          </a:p>
          <a:p>
            <a:pPr lvl="2"/>
            <a:r>
              <a:rPr lang="en-US" altLang="en-US" sz="2400" dirty="0" smtClean="0">
                <a:ea typeface="ＭＳ Ｐゴシック" pitchFamily="34" charset="-128"/>
              </a:rPr>
              <a:t>Health =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0</a:t>
            </a:r>
            <a:r>
              <a:rPr lang="en-US" altLang="en-US" sz="2400" dirty="0" smtClean="0">
                <a:ea typeface="ＭＳ Ｐゴシック" pitchFamily="34" charset="-128"/>
              </a:rPr>
              <a:t> +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1</a:t>
            </a:r>
            <a:r>
              <a:rPr lang="en-US" altLang="en-US" sz="2400" dirty="0" smtClean="0">
                <a:ea typeface="ＭＳ Ｐゴシック" pitchFamily="34" charset="-128"/>
              </a:rPr>
              <a:t>( H.E.)  +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2</a:t>
            </a:r>
            <a:r>
              <a:rPr lang="en-US" altLang="en-US" sz="2400" dirty="0" smtClean="0">
                <a:ea typeface="ＭＳ Ｐゴシック" pitchFamily="34" charset="-128"/>
              </a:rPr>
              <a:t>( EDUC)  with all else equal</a:t>
            </a:r>
          </a:p>
          <a:p>
            <a:pPr lvl="3"/>
            <a:r>
              <a:rPr lang="en-US" altLang="en-US" sz="2400" dirty="0" smtClean="0">
                <a:ea typeface="ＭＳ Ｐゴシック" pitchFamily="34" charset="-128"/>
              </a:rPr>
              <a:t>Mostly I want you to be able to interpret </a:t>
            </a:r>
            <a:r>
              <a:rPr lang="en-US" altLang="en-US" sz="2400" dirty="0" smtClean="0">
                <a:ea typeface="ＭＳ Ｐゴシック" pitchFamily="34" charset="-128"/>
              </a:rPr>
              <a:t>the </a:t>
            </a:r>
            <a:r>
              <a:rPr lang="en-US" altLang="en-US" sz="2400" dirty="0" smtClean="0">
                <a:ea typeface="ＭＳ Ｐゴシック" pitchFamily="34" charset="-128"/>
              </a:rPr>
              <a:t>coefficients</a:t>
            </a:r>
            <a:r>
              <a:rPr lang="en-US" altLang="en-US" sz="2400" dirty="0">
                <a:ea typeface="ＭＳ Ｐゴシック" pitchFamily="34" charset="-128"/>
              </a:rPr>
              <a:t>, B</a:t>
            </a:r>
            <a:r>
              <a:rPr lang="en-US" altLang="en-US" sz="2400" baseline="-25000" dirty="0">
                <a:ea typeface="ＭＳ Ｐゴシック" pitchFamily="34" charset="-128"/>
              </a:rPr>
              <a:t>0</a:t>
            </a:r>
            <a:r>
              <a:rPr lang="en-US" altLang="en-US" sz="2400" dirty="0">
                <a:ea typeface="ＭＳ Ｐゴシック" pitchFamily="34" charset="-128"/>
              </a:rPr>
              <a:t> ,</a:t>
            </a:r>
            <a:r>
              <a:rPr lang="en-US" altLang="en-US" sz="2400" dirty="0" smtClean="0">
                <a:ea typeface="ＭＳ Ｐゴシック" pitchFamily="34" charset="-128"/>
              </a:rPr>
              <a:t> B</a:t>
            </a:r>
            <a:r>
              <a:rPr lang="en-US" altLang="en-US" sz="2400" baseline="-25000" dirty="0" smtClean="0">
                <a:ea typeface="ＭＳ Ｐゴシック" pitchFamily="34" charset="-128"/>
              </a:rPr>
              <a:t>1 </a:t>
            </a:r>
            <a:r>
              <a:rPr lang="en-US" altLang="en-US" sz="2400" dirty="0" smtClean="0">
                <a:ea typeface="ＭＳ Ｐゴシック" pitchFamily="34" charset="-128"/>
              </a:rPr>
              <a:t>, etc.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lvl="4"/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2">
              <a:buFont typeface="Wingdings 2" pitchFamily="18" charset="2"/>
              <a:buNone/>
            </a:pPr>
            <a:r>
              <a:rPr lang="en-US" altLang="en-US" sz="2000" dirty="0" smtClean="0">
                <a:ea typeface="ＭＳ Ｐゴシック" pitchFamily="34" charset="-128"/>
              </a:rPr>
              <a:t>		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2">
              <a:buFont typeface="Wingdings 2" pitchFamily="18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2">
              <a:buFont typeface="Wingdings 2" pitchFamily="18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	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5410200"/>
          </a:xfrm>
        </p:spPr>
        <p:txBody>
          <a:bodyPr/>
          <a:lstStyle/>
          <a:p>
            <a:r>
              <a:rPr lang="en-US" altLang="en-US" sz="3000" dirty="0" smtClean="0"/>
              <a:t>Dummy variables </a:t>
            </a:r>
            <a:r>
              <a:rPr lang="en-US" altLang="en-US" sz="3000" dirty="0" smtClean="0"/>
              <a:t>may also be used.</a:t>
            </a:r>
            <a:endParaRPr lang="en-US" altLang="en-US" sz="3000" dirty="0" smtClean="0"/>
          </a:p>
          <a:p>
            <a:pPr lvl="1"/>
            <a:r>
              <a:rPr lang="en-US" altLang="en-US" sz="2800" dirty="0" smtClean="0">
                <a:ea typeface="ＭＳ Ｐゴシック" pitchFamily="34" charset="-128"/>
              </a:rPr>
              <a:t>Give the observation a place holder of 0 or 1. For example, 0 for male &amp; 1 for female</a:t>
            </a:r>
            <a:r>
              <a:rPr lang="en-US" altLang="en-US" sz="2800" dirty="0" smtClean="0">
                <a:ea typeface="ＭＳ Ｐゴシック" pitchFamily="34" charset="-128"/>
              </a:rPr>
              <a:t>.</a:t>
            </a:r>
            <a:endParaRPr lang="en-US" altLang="en-US" sz="2800" dirty="0" smtClean="0">
              <a:ea typeface="ＭＳ Ｐゴシック" pitchFamily="34" charset="-128"/>
            </a:endParaRPr>
          </a:p>
          <a:p>
            <a:r>
              <a:rPr lang="en-US" altLang="en-US" sz="3000" dirty="0" smtClean="0"/>
              <a:t>Tests of significance</a:t>
            </a:r>
          </a:p>
          <a:p>
            <a:pPr lvl="1"/>
            <a:r>
              <a:rPr lang="en-US" altLang="en-US" sz="2800" dirty="0" smtClean="0">
                <a:ea typeface="ＭＳ Ｐゴシック" pitchFamily="34" charset="-128"/>
              </a:rPr>
              <a:t>Note that here the test is whether the coefficient is zero.  That is the </a:t>
            </a:r>
            <a:r>
              <a:rPr lang="en-US" altLang="en-US" sz="2800" dirty="0">
                <a:ea typeface="ＭＳ Ｐゴシック" pitchFamily="34" charset="-128"/>
              </a:rPr>
              <a:t>null hypothesis is </a:t>
            </a:r>
            <a:r>
              <a:rPr lang="en-US" altLang="en-US" sz="2800" dirty="0" smtClean="0">
                <a:ea typeface="ＭＳ Ｐゴシック" pitchFamily="34" charset="-128"/>
              </a:rPr>
              <a:t>B</a:t>
            </a:r>
            <a:r>
              <a:rPr lang="en-US" altLang="en-US" sz="2800" baseline="-25000" dirty="0" smtClean="0">
                <a:ea typeface="ＭＳ Ｐゴシック" pitchFamily="34" charset="-128"/>
              </a:rPr>
              <a:t>1 </a:t>
            </a:r>
            <a:r>
              <a:rPr lang="en-US" altLang="en-US" sz="2800" dirty="0" smtClean="0">
                <a:ea typeface="ＭＳ Ｐゴシック" pitchFamily="34" charset="-128"/>
              </a:rPr>
              <a:t>= 0; test statistic is B</a:t>
            </a:r>
            <a:r>
              <a:rPr lang="en-US" altLang="en-US" sz="2800" baseline="-25000" dirty="0" smtClean="0">
                <a:ea typeface="ＭＳ Ｐゴシック" pitchFamily="34" charset="-128"/>
              </a:rPr>
              <a:t>1</a:t>
            </a:r>
            <a:r>
              <a:rPr lang="en-US" altLang="en-US" sz="2800" dirty="0" smtClean="0">
                <a:ea typeface="ＭＳ Ｐゴシック" pitchFamily="34" charset="-128"/>
              </a:rPr>
              <a:t>/SE = measures how many standard errors from 0 is B</a:t>
            </a:r>
            <a:r>
              <a:rPr lang="en-US" altLang="en-US" sz="2800" baseline="-25000" dirty="0" smtClean="0">
                <a:ea typeface="ＭＳ Ｐゴシック" pitchFamily="34" charset="-128"/>
              </a:rPr>
              <a:t>1</a:t>
            </a:r>
            <a:r>
              <a:rPr lang="en-US" altLang="en-US" sz="2800" dirty="0" smtClean="0">
                <a:ea typeface="ＭＳ Ｐゴシック" pitchFamily="34" charset="-128"/>
              </a:rPr>
              <a:t>.  Again, testing whether an observed B</a:t>
            </a:r>
            <a:r>
              <a:rPr lang="en-US" altLang="en-US" sz="2800" baseline="-25000" dirty="0" smtClean="0">
                <a:ea typeface="ＭＳ Ｐゴシック" pitchFamily="34" charset="-128"/>
              </a:rPr>
              <a:t>1 </a:t>
            </a:r>
            <a:r>
              <a:rPr lang="en-US" altLang="en-US" sz="2800" dirty="0" smtClean="0">
                <a:ea typeface="ＭＳ Ｐゴシック" pitchFamily="34" charset="-128"/>
              </a:rPr>
              <a:t>that is different from 0 could have occurred randomly.  Rule of thumb = 2 SE from 0 (i.e., 5% chance it happened randomly.)</a:t>
            </a:r>
            <a:endParaRPr lang="en-US" altLang="en-US" sz="2800" dirty="0" smtClean="0">
              <a:ea typeface="ＭＳ Ｐゴシック" pitchFamily="34" charset="-128"/>
            </a:endParaRP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/>
          </p:cNvSpPr>
          <p:nvPr>
            <p:ph type="body" idx="1"/>
          </p:nvPr>
        </p:nvSpPr>
        <p:spPr>
          <a:xfrm>
            <a:off x="609600" y="1706563"/>
            <a:ext cx="8229600" cy="4389437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Example: National Health Insurance in other countries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Positive Analysis: rationing is done by time rather than price as in the U.S. (or employment etc.)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Normative Analysis: they have NHI, but </a:t>
            </a:r>
            <a:r>
              <a:rPr lang="en-US" altLang="en-US" u="sng" dirty="0" smtClean="0">
                <a:ea typeface="ＭＳ Ｐゴシック" pitchFamily="34" charset="-128"/>
                <a:sym typeface="Constantia" pitchFamily="18" charset="0"/>
              </a:rPr>
              <a:t>scarcity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 still exists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endParaRPr lang="en-US" altLang="en-US" dirty="0" smtClean="0">
              <a:ea typeface="ＭＳ Ｐゴシック" pitchFamily="34" charset="-128"/>
              <a:sym typeface="Constantia" pitchFamily="18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dirty="0" smtClean="0">
                <a:sym typeface="Constantia" pitchFamily="18" charset="0"/>
              </a:rPr>
              <a:t>What are other considerations given scarcity?</a:t>
            </a:r>
            <a:endParaRPr lang="en-US" altLang="en-US" dirty="0" smtClean="0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990600"/>
          </a:xfrm>
        </p:spPr>
        <p:txBody>
          <a:bodyPr/>
          <a:lstStyle/>
          <a:p>
            <a:r>
              <a:rPr lang="en-US" altLang="en-US" sz="4800" smtClean="0"/>
              <a:t>Chapter 4-  Cost/Benefit Analysis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61358"/>
          </a:xfrm>
        </p:spPr>
        <p:txBody>
          <a:bodyPr>
            <a:spAutoFit/>
          </a:bodyPr>
          <a:lstStyle/>
          <a:p>
            <a:r>
              <a:rPr lang="en-US" altLang="en-US" dirty="0" smtClean="0"/>
              <a:t>Problem in </a:t>
            </a:r>
            <a:r>
              <a:rPr lang="en-US" altLang="en-US" dirty="0" smtClean="0">
                <a:sym typeface="Constantia" pitchFamily="18" charset="0"/>
              </a:rPr>
              <a:t>decision making-Which is best choice?</a:t>
            </a:r>
          </a:p>
          <a:p>
            <a:r>
              <a:rPr lang="en-US" altLang="en-US" dirty="0" smtClean="0">
                <a:sym typeface="Constantia" pitchFamily="18" charset="0"/>
              </a:rPr>
              <a:t>3 approaches</a:t>
            </a:r>
          </a:p>
          <a:p>
            <a:pPr marL="850900" lvl="1" indent="-457200">
              <a:buFont typeface="Calibri" pitchFamily="34" charset="0"/>
              <a:buAutoNum type="arabicPeriod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CBA =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cost benefit analysis = measures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costs/benefits in $</a:t>
            </a:r>
          </a:p>
          <a:p>
            <a:pPr marL="1123950" lvl="2" indent="-457200"/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Problems?</a:t>
            </a:r>
          </a:p>
          <a:p>
            <a:pPr marL="850900" lvl="1" indent="-457200">
              <a:buFont typeface="Calibri" pitchFamily="34" charset="0"/>
              <a:buAutoNum type="arabicPeriod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CEA =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cost effectiveness analysis = measures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costs/benefits in terms of “natural” measures</a:t>
            </a:r>
          </a:p>
          <a:p>
            <a:pPr marL="1123950" lvl="2" indent="-457200"/>
            <a:r>
              <a:rPr lang="en-US" altLang="en-US" sz="2000" dirty="0" smtClean="0">
                <a:ea typeface="ＭＳ Ｐゴシック" pitchFamily="34" charset="-128"/>
                <a:sym typeface="Constantia" pitchFamily="18" charset="0"/>
              </a:rPr>
              <a:t>Problems?</a:t>
            </a:r>
          </a:p>
          <a:p>
            <a:pPr marL="850900" lvl="1" indent="-457200">
              <a:buFont typeface="Calibri" pitchFamily="34" charset="0"/>
              <a:buAutoNum type="arabicPeriod"/>
            </a:pP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CUA =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cost utility analysis = changes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CEA to measure benefits in terms of preferences</a:t>
            </a:r>
          </a:p>
          <a:p>
            <a:pPr marL="850900" lvl="1" indent="-457200"/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All trying to use society’s viewpoint to make best decisions 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CBA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How do firms/individuals behave?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Firms </a:t>
            </a:r>
            <a:r>
              <a:rPr lang="en-US" altLang="en-US" i="1" dirty="0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MR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= MC</a:t>
            </a:r>
          </a:p>
          <a:p>
            <a:r>
              <a:rPr lang="en-US" altLang="en-US" dirty="0" smtClean="0">
                <a:sym typeface="Constantia" pitchFamily="18" charset="0"/>
              </a:rPr>
              <a:t>Marginal analysis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MSB =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marginal social benefit  </a:t>
            </a:r>
            <a:r>
              <a:rPr lang="en-US" altLang="en-US" dirty="0" smtClean="0">
                <a:ea typeface="ＭＳ Ｐゴシック" pitchFamily="34" charset="-128"/>
                <a:sym typeface="Constantia" pitchFamily="18" charset="0"/>
              </a:rPr>
              <a:t>( Why </a:t>
            </a:r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↓ slope? )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MSC = </a:t>
            </a:r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marginal social cost  </a:t>
            </a:r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( Why ↑ slope? )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Social optimum when MSB – MSC. Why</a:t>
            </a:r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?</a:t>
            </a:r>
          </a:p>
          <a:p>
            <a:r>
              <a:rPr lang="en-US" altLang="en-US" dirty="0" smtClean="0">
                <a:sym typeface="Albany AMT" pitchFamily="34" charset="0"/>
              </a:rPr>
              <a:t>Discounting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sym typeface="Albany AMT" pitchFamily="34" charset="0"/>
              </a:rPr>
              <a:t>Why is it necessary? What if you pay costs up front but reap the benefits later? </a:t>
            </a:r>
            <a:endParaRPr lang="en-US" altLang="en-US" dirty="0" smtClean="0">
              <a:ea typeface="ＭＳ Ｐゴシック" pitchFamily="34" charset="-128"/>
              <a:sym typeface="Albany AMT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273050" lvl="2" indent="-273050">
              <a:buClr>
                <a:srgbClr val="0BD0D9"/>
              </a:buClr>
              <a:buSzPct val="95000"/>
            </a:pPr>
            <a:r>
              <a:rPr lang="en-US" altLang="en-US" sz="2800" smtClean="0">
                <a:ea typeface="ＭＳ Ｐゴシック" pitchFamily="34" charset="-128"/>
                <a:sym typeface="Albany AMT" pitchFamily="34" charset="0"/>
              </a:rPr>
              <a:t>Discounting cont. </a:t>
            </a:r>
          </a:p>
          <a:p>
            <a:pPr marL="546100" lvl="3" indent="-273050">
              <a:buClr>
                <a:schemeClr val="accent1"/>
              </a:buClr>
              <a:buSzPct val="95000"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You typically want things now rather than later because you could die tomorrow or you could invest it now and have even more money tomorrow! </a:t>
            </a:r>
          </a:p>
          <a:p>
            <a:pPr marL="546100" lvl="3" indent="-273050">
              <a:buClr>
                <a:schemeClr val="accent1"/>
              </a:buClr>
              <a:buSzPct val="95000"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Present Discounted Value </a:t>
            </a:r>
          </a:p>
          <a:p>
            <a:pPr marL="820738" lvl="4" indent="-273050">
              <a:buSzPct val="95000"/>
              <a:buFont typeface="Wingdings 2" pitchFamily="18" charset="2"/>
              <a:buNone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	PV = Σ [( B</a:t>
            </a:r>
            <a:r>
              <a:rPr lang="en-US" altLang="en-US" sz="2400" baseline="-25000" smtClean="0">
                <a:ea typeface="ＭＳ Ｐゴシック" pitchFamily="34" charset="-128"/>
                <a:sym typeface="Albany AMT" pitchFamily="34" charset="0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 – C</a:t>
            </a:r>
            <a:r>
              <a:rPr lang="en-US" altLang="en-US" sz="2400" baseline="-25000" smtClean="0">
                <a:ea typeface="ＭＳ Ｐゴシック" pitchFamily="34" charset="-128"/>
                <a:sym typeface="Albany AMT" pitchFamily="34" charset="0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)/ (1+r)</a:t>
            </a:r>
            <a:r>
              <a:rPr lang="en-US" altLang="en-US" sz="2400" baseline="30000" smtClean="0">
                <a:ea typeface="ＭＳ Ｐゴシック" pitchFamily="34" charset="-128"/>
                <a:sym typeface="Albany AMT" pitchFamily="34" charset="0"/>
              </a:rPr>
              <a:t>t 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]</a:t>
            </a:r>
          </a:p>
          <a:p>
            <a:pPr marL="820738" lvl="4" indent="-273050">
              <a:buSzPct val="95000"/>
              <a:buFont typeface="Wingdings 2" pitchFamily="18" charset="2"/>
              <a:buNone/>
            </a:pPr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where B</a:t>
            </a:r>
            <a:r>
              <a:rPr lang="en-US" altLang="en-US" baseline="-25000" smtClean="0">
                <a:ea typeface="ＭＳ Ｐゴシック" pitchFamily="34" charset="-128"/>
                <a:sym typeface="Albany AMT" pitchFamily="34" charset="0"/>
              </a:rPr>
              <a:t> </a:t>
            </a:r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- Benefits , C</a:t>
            </a:r>
            <a:r>
              <a:rPr lang="en-US" altLang="en-US" baseline="-25000" smtClean="0">
                <a:ea typeface="ＭＳ Ｐゴシック" pitchFamily="34" charset="-128"/>
                <a:sym typeface="Albany AMT" pitchFamily="34" charset="0"/>
              </a:rPr>
              <a:t> </a:t>
            </a:r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- Costs, r – interest rate, t - time ( i.e. years)   </a:t>
            </a:r>
          </a:p>
          <a:p>
            <a:pPr marL="546100" lvl="3" indent="-273050">
              <a:buClr>
                <a:schemeClr val="accent1"/>
              </a:buClr>
              <a:buSzPct val="95000"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Cost-Benefit</a:t>
            </a:r>
          </a:p>
          <a:p>
            <a:pPr marL="820738" lvl="4" indent="-273050">
              <a:buSzPct val="95000"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Net benefit = Σ [( B</a:t>
            </a:r>
            <a:r>
              <a:rPr lang="en-US" altLang="en-US" sz="2400" baseline="-25000" smtClean="0">
                <a:ea typeface="ＭＳ Ｐゴシック" pitchFamily="34" charset="-128"/>
                <a:sym typeface="Albany AMT" pitchFamily="34" charset="0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 – C</a:t>
            </a:r>
            <a:r>
              <a:rPr lang="en-US" altLang="en-US" sz="2400" baseline="-25000" smtClean="0">
                <a:ea typeface="ＭＳ Ｐゴシック" pitchFamily="34" charset="-128"/>
                <a:sym typeface="Albany AMT" pitchFamily="34" charset="0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)/ (1+r)</a:t>
            </a:r>
            <a:r>
              <a:rPr lang="en-US" altLang="en-US" sz="2400" baseline="30000" smtClean="0">
                <a:ea typeface="ＭＳ Ｐゴシック" pitchFamily="34" charset="-128"/>
                <a:sym typeface="Albany AMT" pitchFamily="34" charset="0"/>
              </a:rPr>
              <a:t>t 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]</a:t>
            </a:r>
          </a:p>
          <a:p>
            <a:pPr marL="820738" lvl="4" indent="-273050">
              <a:buSzPct val="95000"/>
              <a:buFont typeface="Wingdings 2" pitchFamily="18" charset="2"/>
              <a:buNone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	OR B/C = = Σ [(( B</a:t>
            </a:r>
            <a:r>
              <a:rPr lang="en-US" altLang="en-US" sz="2400" baseline="-25000" smtClean="0">
                <a:ea typeface="ＭＳ Ｐゴシック" pitchFamily="34" charset="-128"/>
                <a:sym typeface="Albany AMT" pitchFamily="34" charset="0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)/ (1+r)</a:t>
            </a:r>
            <a:r>
              <a:rPr lang="en-US" altLang="en-US" sz="2400" baseline="30000" smtClean="0">
                <a:ea typeface="ＭＳ Ｐゴシック" pitchFamily="34" charset="-128"/>
                <a:sym typeface="Albany AMT" pitchFamily="34" charset="0"/>
              </a:rPr>
              <a:t>t </a:t>
            </a:r>
            <a:r>
              <a:rPr lang="en-US" altLang="en-US" sz="2400" b="1" smtClean="0">
                <a:ea typeface="ＭＳ Ｐゴシック" pitchFamily="34" charset="-128"/>
                <a:sym typeface="Albany AMT" pitchFamily="34" charset="0"/>
              </a:rPr>
              <a:t>)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 / (( C</a:t>
            </a:r>
            <a:r>
              <a:rPr lang="en-US" altLang="en-US" sz="2400" baseline="-25000" smtClean="0">
                <a:ea typeface="ＭＳ Ｐゴシック" pitchFamily="34" charset="-128"/>
                <a:sym typeface="Albany AMT" pitchFamily="34" charset="0"/>
              </a:rPr>
              <a:t>t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)/ (1+r)</a:t>
            </a:r>
            <a:r>
              <a:rPr lang="en-US" altLang="en-US" sz="2400" baseline="30000" smtClean="0">
                <a:ea typeface="ＭＳ Ｐゴシック" pitchFamily="34" charset="-128"/>
                <a:sym typeface="Albany AMT" pitchFamily="34" charset="0"/>
              </a:rPr>
              <a:t>t 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)]</a:t>
            </a:r>
          </a:p>
          <a:p>
            <a:pPr marL="820738" lvl="4" indent="-273050">
              <a:buSzPct val="95000"/>
              <a:buFont typeface="Wingdings 2" pitchFamily="18" charset="2"/>
              <a:buNone/>
            </a:pP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			if B/C &gt; 1 </a:t>
            </a:r>
            <a:r>
              <a:rPr lang="en-US" altLang="en-US" sz="2400" i="1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beneficial </a:t>
            </a:r>
          </a:p>
          <a:p>
            <a:pPr marL="820738" lvl="4" indent="-273050">
              <a:buSzPct val="95000"/>
              <a:buFont typeface="Wingdings 2" pitchFamily="18" charset="2"/>
              <a:buNone/>
            </a:pPr>
            <a:r>
              <a:rPr lang="en-US" altLang="en-US" sz="2400" i="1" smtClean="0">
                <a:ea typeface="ＭＳ Ｐゴシック" pitchFamily="34" charset="-128"/>
                <a:sym typeface="Constantia" pitchFamily="18" charset="0"/>
              </a:rPr>
              <a:t>			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if B/C = 1 </a:t>
            </a:r>
            <a:r>
              <a:rPr lang="en-US" altLang="en-US" sz="2400" i="1" smtClean="0">
                <a:ea typeface="ＭＳ Ｐゴシック" pitchFamily="34" charset="-128"/>
                <a:sym typeface="Constantia" pitchFamily="18" charset="0"/>
              </a:rPr>
              <a:t>→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 waste</a:t>
            </a:r>
            <a:r>
              <a:rPr lang="en-US" altLang="en-US" sz="2400" smtClean="0">
                <a:ea typeface="ＭＳ Ｐゴシック" pitchFamily="34" charset="-128"/>
                <a:sym typeface="Albany AMT" pitchFamily="34" charset="0"/>
              </a:rPr>
              <a:t>   </a:t>
            </a:r>
            <a:r>
              <a:rPr lang="en-US" altLang="en-US" sz="2200" smtClean="0">
                <a:ea typeface="ＭＳ Ｐゴシック" pitchFamily="34" charset="-128"/>
                <a:sym typeface="Albany AMT" pitchFamily="34" charset="0"/>
              </a:rPr>
              <a:t>     </a:t>
            </a:r>
            <a:endParaRPr lang="en-US" altLang="en-US" sz="2200" smtClean="0">
              <a:ea typeface="ＭＳ Ｐゴシック" pitchFamily="34" charset="-128"/>
            </a:endParaRP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273050" lvl="2" indent="-273050">
              <a:buClr>
                <a:srgbClr val="0BD0D9"/>
              </a:buClr>
              <a:buSzPct val="95000"/>
            </a:pPr>
            <a:r>
              <a:rPr lang="en-US" altLang="en-US" sz="3600" dirty="0" smtClean="0">
                <a:ea typeface="ＭＳ Ｐゴシック" pitchFamily="34" charset="-128"/>
                <a:sym typeface="Albany AMT" pitchFamily="34" charset="0"/>
              </a:rPr>
              <a:t>Discounting cont. </a:t>
            </a:r>
          </a:p>
          <a:p>
            <a:pPr lvl="1"/>
            <a:r>
              <a:rPr lang="en-US" altLang="en-US" sz="3200" dirty="0" smtClean="0">
                <a:ea typeface="ＭＳ Ｐゴシック" pitchFamily="34" charset="-128"/>
              </a:rPr>
              <a:t>Problems</a:t>
            </a:r>
          </a:p>
          <a:p>
            <a:pPr marL="820738" lvl="4" indent="-273050"/>
            <a:r>
              <a:rPr lang="en-US" altLang="en-US" sz="2700" dirty="0" smtClean="0">
                <a:ea typeface="ＭＳ Ｐゴシック" pitchFamily="34" charset="-128"/>
              </a:rPr>
              <a:t>Identify B/C in $</a:t>
            </a:r>
          </a:p>
          <a:p>
            <a:pPr marL="820738" lvl="4" indent="-273050"/>
            <a:r>
              <a:rPr lang="en-US" altLang="en-US" sz="2700" dirty="0" smtClean="0">
                <a:ea typeface="ＭＳ Ｐゴシック" pitchFamily="34" charset="-128"/>
              </a:rPr>
              <a:t>Must include external costs</a:t>
            </a:r>
          </a:p>
          <a:p>
            <a:pPr marL="820738" lvl="4" indent="-273050"/>
            <a:r>
              <a:rPr lang="en-US" altLang="en-US" sz="2700" dirty="0" smtClean="0">
                <a:ea typeface="ＭＳ Ｐゴシック" pitchFamily="34" charset="-128"/>
              </a:rPr>
              <a:t>How to put $ on B/C</a:t>
            </a:r>
          </a:p>
          <a:p>
            <a:pPr marL="820738" lvl="4" indent="-273050"/>
            <a:r>
              <a:rPr lang="en-US" altLang="en-US" sz="2700" dirty="0" smtClean="0">
                <a:ea typeface="ＭＳ Ｐゴシック" pitchFamily="34" charset="-128"/>
              </a:rPr>
              <a:t>Project life/discount rate</a:t>
            </a:r>
          </a:p>
          <a:p>
            <a:pPr lvl="3"/>
            <a:r>
              <a:rPr lang="en-US" altLang="en-US" sz="2800" dirty="0" smtClean="0">
                <a:ea typeface="ＭＳ Ｐゴシック" pitchFamily="34" charset="-128"/>
              </a:rPr>
              <a:t>What is the discount rate?</a:t>
            </a:r>
          </a:p>
          <a:p>
            <a:pPr lvl="4"/>
            <a:r>
              <a:rPr lang="en-US" altLang="en-US" sz="2800" dirty="0" smtClean="0">
                <a:ea typeface="ＭＳ Ｐゴシック" pitchFamily="34" charset="-128"/>
              </a:rPr>
              <a:t>Given by the opportunities forgone in private sector by project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CBA in Health Care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Problems</a:t>
            </a:r>
          </a:p>
          <a:p>
            <a:pPr marL="850900" lvl="1" indent="-457200">
              <a:buFont typeface="Calibri" pitchFamily="34" charset="0"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How to value life?</a:t>
            </a:r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 (↑ longevity, etc)</a:t>
            </a:r>
          </a:p>
          <a:p>
            <a:pPr marL="850900" lvl="1" indent="-457200">
              <a:buFont typeface="Calibri" pitchFamily="34" charset="0"/>
              <a:buAutoNum type="arabicPeriod"/>
            </a:pPr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Difficulties in estimating cost</a:t>
            </a:r>
          </a:p>
          <a:p>
            <a:pPr marL="850900" lvl="1" indent="-457200">
              <a:buFont typeface="Calibri" pitchFamily="34" charset="0"/>
              <a:buAutoNum type="arabicPeriod"/>
            </a:pPr>
            <a:endParaRPr lang="en-US" altLang="en-US" smtClean="0">
              <a:ea typeface="ＭＳ Ｐゴシック" pitchFamily="34" charset="-128"/>
              <a:sym typeface="Albany AMT" pitchFamily="34" charset="0"/>
            </a:endParaRPr>
          </a:p>
          <a:p>
            <a:r>
              <a:rPr lang="en-US" altLang="en-US" smtClean="0">
                <a:sym typeface="Albany AMT" pitchFamily="34" charset="0"/>
              </a:rPr>
              <a:t>For </a:t>
            </a:r>
            <a:r>
              <a:rPr lang="en-US" altLang="en-US" smtClean="0">
                <a:solidFill>
                  <a:schemeClr val="accent1"/>
                </a:solidFill>
                <a:sym typeface="Albany AMT" pitchFamily="34" charset="0"/>
              </a:rPr>
              <a:t>1. </a:t>
            </a:r>
            <a:r>
              <a:rPr lang="en-US" altLang="en-US" smtClean="0">
                <a:sym typeface="Albany AMT" pitchFamily="34" charset="0"/>
              </a:rPr>
              <a:t>there are 2 approaches</a:t>
            </a:r>
          </a:p>
          <a:p>
            <a:pPr marL="850900" lvl="1" indent="-457200"/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Human capital approach = present value of future earning</a:t>
            </a:r>
          </a:p>
          <a:p>
            <a:pPr marL="1123950" lvl="2" indent="-457200"/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Problems?</a:t>
            </a:r>
          </a:p>
          <a:p>
            <a:pPr marL="850900" lvl="1" indent="-457200"/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Willingness to pay to avoid injury </a:t>
            </a:r>
          </a:p>
          <a:p>
            <a:r>
              <a:rPr lang="en-US" altLang="en-US" smtClean="0">
                <a:sym typeface="Albany AMT" pitchFamily="34" charset="0"/>
              </a:rPr>
              <a:t>Example: CBA of screening tests for STD in women.  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CEA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CEA or Cost Effectiveness Analysis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Basically ignores benefits and compares only costs of achieving particular objects</a:t>
            </a:r>
          </a:p>
          <a:p>
            <a:pPr lvl="1">
              <a:buFont typeface="Wingdings 2" pitchFamily="18" charset="2"/>
              <a:buNone/>
            </a:pPr>
            <a:endParaRPr lang="en-US" altLang="en-US" sz="2800" smtClean="0">
              <a:ea typeface="ＭＳ Ｐゴシック" pitchFamily="34" charset="-128"/>
            </a:endParaRP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Advantages of CEA</a:t>
            </a:r>
          </a:p>
          <a:p>
            <a:pPr lvl="2"/>
            <a:r>
              <a:rPr lang="en-US" altLang="en-US" sz="2400" smtClean="0">
                <a:ea typeface="ＭＳ Ｐゴシック" pitchFamily="34" charset="-128"/>
              </a:rPr>
              <a:t>Doable</a:t>
            </a:r>
          </a:p>
          <a:p>
            <a:pPr lvl="2"/>
            <a:r>
              <a:rPr lang="en-US" altLang="en-US" sz="2400" smtClean="0">
                <a:ea typeface="ＭＳ Ｐゴシック" pitchFamily="34" charset="-128"/>
              </a:rPr>
              <a:t>1</a:t>
            </a:r>
            <a:r>
              <a:rPr lang="en-US" altLang="en-US" sz="2400" baseline="30000" smtClean="0">
                <a:ea typeface="ＭＳ Ｐゴシック" pitchFamily="34" charset="-128"/>
              </a:rPr>
              <a:t>st</a:t>
            </a:r>
            <a:r>
              <a:rPr lang="en-US" altLang="en-US" sz="2400" smtClean="0">
                <a:ea typeface="ＭＳ Ｐゴシック" pitchFamily="34" charset="-128"/>
              </a:rPr>
              <a:t> step to CBA</a:t>
            </a:r>
          </a:p>
          <a:p>
            <a:pPr lvl="2"/>
            <a:r>
              <a:rPr lang="en-US" altLang="en-US" sz="2400" smtClean="0">
                <a:ea typeface="ＭＳ Ｐゴシック" pitchFamily="34" charset="-128"/>
              </a:rPr>
              <a:t>Application</a:t>
            </a:r>
          </a:p>
          <a:p>
            <a:pPr lvl="2">
              <a:buFont typeface="Wingdings 2" pitchFamily="18" charset="2"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CUA &amp; QALYs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CUA or Cost Utility Analysis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Special case of CEA uses preferences to rank alternative interventions</a:t>
            </a:r>
          </a:p>
          <a:p>
            <a:r>
              <a:rPr lang="en-US" altLang="en-US" smtClean="0"/>
              <a:t>QALY or Quality Adjusted Life Years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= weighted average of years of life with 1 = perfect health and 0 = death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Uses health status index with weights determined by individual preferences</a:t>
            </a:r>
          </a:p>
          <a:p>
            <a:r>
              <a:rPr lang="en-US" altLang="en-US" smtClean="0"/>
              <a:t>Example: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altLang="en-US" sz="2800" smtClean="0"/>
              <a:t>Problems with QALYs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Subjectivity - How to get preferences?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Equity issues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Distributional issues</a:t>
            </a:r>
          </a:p>
          <a:p>
            <a:r>
              <a:rPr lang="en-US" altLang="en-US" sz="2800" smtClean="0"/>
              <a:t>Conclusion </a:t>
            </a:r>
          </a:p>
          <a:p>
            <a:pPr lvl="1"/>
            <a:r>
              <a:rPr lang="en-US" altLang="en-US" sz="2800" smtClean="0">
                <a:ea typeface="ＭＳ Ｐゴシック" pitchFamily="34" charset="-128"/>
              </a:rPr>
              <a:t>CUA should use community rather than individual preferences </a:t>
            </a:r>
            <a:endParaRPr lang="en-US" altLang="en-US" sz="2800" i="1" smtClean="0">
              <a:ea typeface="ＭＳ Ｐゴシック" pitchFamily="34" charset="-128"/>
              <a:sym typeface="Constantia" pitchFamily="18" charset="0"/>
            </a:endParaRPr>
          </a:p>
          <a:p>
            <a:pPr lvl="2"/>
            <a:r>
              <a:rPr lang="en-US" altLang="en-US" sz="2400" i="1" smtClean="0">
                <a:ea typeface="ＭＳ Ｐゴシック" pitchFamily="34" charset="-128"/>
                <a:sym typeface="Constantia" pitchFamily="18" charset="0"/>
              </a:rPr>
              <a:t>→ </a:t>
            </a: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How to get preferences or weight?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altLang="en-US" smtClean="0"/>
              <a:t>DALY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altLang="en-US" smtClean="0"/>
              <a:t>DALY or Disability Adjusted Life Years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Start with highest achievable life 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Japanese women= 89.6 years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Then </a:t>
            </a:r>
            <a:r>
              <a:rPr lang="en-US" altLang="en-US" u="sng" smtClean="0">
                <a:ea typeface="ＭＳ Ｐゴシック" pitchFamily="34" charset="-128"/>
              </a:rPr>
              <a:t>subtract</a:t>
            </a:r>
            <a:r>
              <a:rPr lang="en-US" altLang="en-US" smtClean="0">
                <a:ea typeface="ＭＳ Ｐゴシック" pitchFamily="34" charset="-128"/>
              </a:rPr>
              <a:t> losses from death disability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YLL = Years Life Lost 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Target – Actual for population per age</a:t>
            </a:r>
          </a:p>
          <a:p>
            <a:pPr lvl="2"/>
            <a:r>
              <a:rPr lang="en-US" altLang="en-US" smtClean="0">
                <a:ea typeface="ＭＳ Ｐゴシック" pitchFamily="34" charset="-128"/>
              </a:rPr>
              <a:t> If life expectancy MUs = 76.8 </a:t>
            </a:r>
            <a:r>
              <a:rPr lang="en-US" altLang="en-US" smtClean="0">
                <a:ea typeface="ＭＳ Ｐゴシック" pitchFamily="34" charset="-128"/>
                <a:sym typeface="Albany AMT" pitchFamily="34" charset="0"/>
              </a:rPr>
              <a:t> </a:t>
            </a:r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→ 89.6 – 76.8 = 12.8</a:t>
            </a:r>
          </a:p>
          <a:p>
            <a:pPr lvl="1"/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YLD = Years Living with Disability</a:t>
            </a:r>
          </a:p>
          <a:p>
            <a:pPr lvl="1"/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DW = Disability Weight 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0 = no loss &amp; 1 = death</a:t>
            </a:r>
          </a:p>
          <a:p>
            <a:pPr lvl="2"/>
            <a:r>
              <a:rPr lang="en-US" altLang="en-US" sz="2000" smtClean="0">
                <a:ea typeface="ＭＳ Ｐゴシック" pitchFamily="34" charset="-128"/>
                <a:sym typeface="Constantia" pitchFamily="18" charset="0"/>
              </a:rPr>
              <a:t>Differs by age</a:t>
            </a:r>
            <a:r>
              <a:rPr lang="en-US" altLang="en-US" sz="2300" smtClean="0">
                <a:ea typeface="ＭＳ Ｐゴシック" pitchFamily="34" charset="-128"/>
                <a:sym typeface="Constantia" pitchFamily="18" charset="0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4588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tIns="0"/>
          <a:lstStyle/>
          <a:p>
            <a:pPr defTabSz="849313"/>
            <a:r>
              <a:rPr lang="en-US" altLang="en-US" sz="4500" dirty="0" smtClean="0">
                <a:solidFill>
                  <a:srgbClr val="04617B"/>
                </a:solidFill>
                <a:sym typeface="Calibri" pitchFamily="34" charset="0"/>
              </a:rPr>
              <a:t>Where is the Net Benefit to Society Highest?</a:t>
            </a:r>
            <a:endParaRPr lang="en-US" altLang="en-US" dirty="0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>
          <a:xfrm>
            <a:off x="508000" y="1371600"/>
            <a:ext cx="8026400" cy="53340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849313">
              <a:spcBef>
                <a:spcPts val="500"/>
              </a:spcBef>
              <a:buFont typeface="Arial" charset="0"/>
              <a:buChar char="•"/>
            </a:pPr>
            <a:r>
              <a:rPr lang="en-US" altLang="en-US" sz="2400" dirty="0" smtClean="0">
                <a:sym typeface="Constantia" pitchFamily="18" charset="0"/>
              </a:rPr>
              <a:t>Consider the following:</a:t>
            </a: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defTabSz="849313">
              <a:spcBef>
                <a:spcPts val="500"/>
              </a:spcBef>
              <a:buFont typeface="Arial" charset="0"/>
              <a:buChar char="•"/>
            </a:pPr>
            <a:endParaRPr lang="en-US" altLang="en-US" sz="2400" dirty="0" smtClean="0">
              <a:sym typeface="Constantia" pitchFamily="18" charset="0"/>
            </a:endParaRPr>
          </a:p>
          <a:p>
            <a:pPr marL="708025" lvl="1" indent="-342900" defTabSz="849313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endParaRPr lang="en-US" altLang="en-US" sz="2200" dirty="0" smtClean="0">
              <a:ea typeface="ＭＳ Ｐゴシック" pitchFamily="34" charset="-128"/>
              <a:sym typeface="Constantia" pitchFamily="18" charset="0"/>
            </a:endParaRPr>
          </a:p>
          <a:p>
            <a:pPr marL="708025" lvl="1" indent="-342900" defTabSz="849313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To maximize net benefit, set % such that Marginal Benefit (MB) = Marginal Cost (MC) </a:t>
            </a:r>
            <a:r>
              <a:rPr lang="en-US" altLang="en-US" sz="2200" dirty="0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→ </a:t>
            </a:r>
            <a:r>
              <a:rPr lang="en-US" altLang="en-US" sz="2200" dirty="0" smtClean="0">
                <a:ea typeface="ＭＳ Ｐゴシック" pitchFamily="34" charset="-128"/>
                <a:sym typeface="Constantia" pitchFamily="18" charset="0"/>
              </a:rPr>
              <a:t>setting a high % may necessarily mean setting % less than 100%. In other words, it is probable that some individuals have a benefit to society of insuring a low cost.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0244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50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305800" cy="5638800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altLang="en-US" sz="3200" smtClean="0">
                <a:sym typeface="Constantia" pitchFamily="18" charset="0"/>
              </a:rPr>
              <a:t>Example: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Most individuals who would benefit to society by having insurance won’t insure themselves and IF they do it will be inefficient. </a:t>
            </a:r>
          </a:p>
          <a:p>
            <a:pPr lvl="1">
              <a:spcBef>
                <a:spcPts val="500"/>
              </a:spcBef>
              <a:buClr>
                <a:srgbClr val="0F6FC6"/>
              </a:buClr>
              <a:buFont typeface="Arial" charset="0"/>
              <a:buChar char="•"/>
            </a:pPr>
            <a:r>
              <a:rPr lang="en-US" altLang="en-US" sz="2800" smtClean="0">
                <a:ea typeface="ＭＳ Ｐゴシック" pitchFamily="34" charset="-128"/>
                <a:sym typeface="Constantia" pitchFamily="18" charset="0"/>
              </a:rPr>
              <a:t>How? Well, society could gain benefit by spending money on other programs such as: </a:t>
            </a:r>
          </a:p>
          <a:p>
            <a:pPr lvl="2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Pre-natal care</a:t>
            </a:r>
          </a:p>
          <a:p>
            <a:pPr lvl="2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Informational programs</a:t>
            </a:r>
          </a:p>
          <a:p>
            <a:pPr lvl="2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Police protection</a:t>
            </a:r>
          </a:p>
          <a:p>
            <a:pPr lvl="2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Food assistance</a:t>
            </a:r>
          </a:p>
          <a:p>
            <a:pPr lvl="2">
              <a:spcBef>
                <a:spcPts val="400"/>
              </a:spcBef>
              <a:buClr>
                <a:srgbClr val="009DD9"/>
              </a:buClr>
              <a:buFont typeface="Arial" charset="0"/>
              <a:buChar char="•"/>
            </a:pPr>
            <a:r>
              <a:rPr lang="en-US" altLang="en-US" sz="2400" smtClean="0">
                <a:ea typeface="ＭＳ Ｐゴシック" pitchFamily="34" charset="-128"/>
                <a:sym typeface="Constantia" pitchFamily="18" charset="0"/>
              </a:rPr>
              <a:t>Education</a:t>
            </a:r>
          </a:p>
          <a:p>
            <a:pPr lvl="1">
              <a:spcBef>
                <a:spcPts val="500"/>
              </a:spcBef>
              <a:buClr>
                <a:srgbClr val="0BD0D9"/>
              </a:buClr>
              <a:buFont typeface="Arial" charset="0"/>
              <a:buChar char="•"/>
            </a:pPr>
            <a:r>
              <a:rPr lang="en-US" altLang="en-US" smtClean="0">
                <a:latin typeface="Albany AMT" pitchFamily="34" charset="0"/>
                <a:ea typeface="ＭＳ Ｐゴシック" pitchFamily="34" charset="-128"/>
                <a:sym typeface="Albany AMT" pitchFamily="34" charset="0"/>
              </a:rPr>
              <a:t>→ </a:t>
            </a:r>
            <a:r>
              <a:rPr lang="en-US" altLang="en-US" smtClean="0">
                <a:ea typeface="ＭＳ Ｐゴシック" pitchFamily="34" charset="-128"/>
                <a:sym typeface="Constantia" pitchFamily="18" charset="0"/>
              </a:rPr>
              <a:t>Is such a conclusion moral?</a:t>
            </a:r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2100</TotalTime>
  <Words>3424</Words>
  <Application>Microsoft Office PowerPoint</Application>
  <PresentationFormat>On-screen Show (4:3)</PresentationFormat>
  <Paragraphs>562</Paragraphs>
  <Slides>78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Flow</vt:lpstr>
      <vt:lpstr>PowerPoint Presentation</vt:lpstr>
      <vt:lpstr>Why is the study of the Health Care System interesting/important?</vt:lpstr>
      <vt:lpstr>PowerPoint Presentation</vt:lpstr>
      <vt:lpstr>How does economics help?</vt:lpstr>
      <vt:lpstr>Economic Analysis</vt:lpstr>
      <vt:lpstr>PowerPoint Presentation</vt:lpstr>
      <vt:lpstr>PowerPoint Presentation</vt:lpstr>
      <vt:lpstr>Where is the Net Benefit to Society Highest?</vt:lpstr>
      <vt:lpstr>PowerPoint Presentation</vt:lpstr>
      <vt:lpstr>The Economic Tools-   A Brief Overview</vt:lpstr>
      <vt:lpstr>Demand</vt:lpstr>
      <vt:lpstr>PowerPoint Presentation</vt:lpstr>
      <vt:lpstr>Supply</vt:lpstr>
      <vt:lpstr>PowerPoint Presentation</vt:lpstr>
      <vt:lpstr>Equilibrium</vt:lpstr>
      <vt:lpstr>Elasticity</vt:lpstr>
      <vt:lpstr>PowerPoint Presentation</vt:lpstr>
      <vt:lpstr>Elasticity Graph</vt:lpstr>
      <vt:lpstr>Efficiency</vt:lpstr>
      <vt:lpstr>Allocative Efficiency Graph</vt:lpstr>
      <vt:lpstr>Applications of D &amp; S  </vt:lpstr>
      <vt:lpstr>PowerPoint Presentation</vt:lpstr>
      <vt:lpstr>Consumer Choice   &amp; Budget Constraints</vt:lpstr>
      <vt:lpstr>Budget Line</vt:lpstr>
      <vt:lpstr>PowerPoint Presentation</vt:lpstr>
      <vt:lpstr>PowerPoint Presentation</vt:lpstr>
      <vt:lpstr>   Changes in the Budget Line</vt:lpstr>
      <vt:lpstr>Preferences &amp; Utility</vt:lpstr>
      <vt:lpstr>Preferences</vt:lpstr>
      <vt:lpstr>PowerPoint Presentation</vt:lpstr>
      <vt:lpstr>PowerPoint Presentation</vt:lpstr>
      <vt:lpstr>Perfect Substitutes – person views the two goods as exactly the same.  Move in the direction of the arrow increases preferences.</vt:lpstr>
      <vt:lpstr>Perfect Complements – need the two goods together in a fixed ratio.</vt:lpstr>
      <vt:lpstr>Bads – more of a bad makes one worse off</vt:lpstr>
      <vt:lpstr>Neutral Goods – x1 good, x2 neutral – increase a neutral and neither better or worse off.</vt:lpstr>
      <vt:lpstr>Satiation Point = S, at S each good changes between good and bad.</vt:lpstr>
      <vt:lpstr>PowerPoint Presentation</vt:lpstr>
      <vt:lpstr>Utility</vt:lpstr>
      <vt:lpstr>PowerPoint Presentation</vt:lpstr>
      <vt:lpstr>Budget Line &amp; Preferences</vt:lpstr>
      <vt:lpstr>Consumer Demand</vt:lpstr>
      <vt:lpstr>PowerPoint Presentation</vt:lpstr>
      <vt:lpstr>Plan 1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Production &amp; Profit Maximization</vt:lpstr>
      <vt:lpstr>Production Function</vt:lpstr>
      <vt:lpstr>Production Function</vt:lpstr>
      <vt:lpstr>PowerPoint Presentation</vt:lpstr>
      <vt:lpstr>PowerPoint Presentation</vt:lpstr>
      <vt:lpstr>PowerPoint Presentation</vt:lpstr>
      <vt:lpstr>Identities &amp; Definitions</vt:lpstr>
      <vt:lpstr>Cost Curves</vt:lpstr>
      <vt:lpstr>PowerPoint Presentation</vt:lpstr>
      <vt:lpstr>PowerPoint Presentation</vt:lpstr>
      <vt:lpstr>PowerPoint Presentation</vt:lpstr>
      <vt:lpstr>Technological Efficiency</vt:lpstr>
      <vt:lpstr>PowerPoint Presentation</vt:lpstr>
      <vt:lpstr>Statistical Tools </vt:lpstr>
      <vt:lpstr>PowerPoint Presentation</vt:lpstr>
      <vt:lpstr>PowerPoint Presentation</vt:lpstr>
      <vt:lpstr>PowerPoint Presentation</vt:lpstr>
      <vt:lpstr>Regression Analysis</vt:lpstr>
      <vt:lpstr>PowerPoint Presentation</vt:lpstr>
      <vt:lpstr>PowerPoint Presentation</vt:lpstr>
      <vt:lpstr>PowerPoint Presentation</vt:lpstr>
      <vt:lpstr>Chapter 4-  Cost/Benefit Analysis</vt:lpstr>
      <vt:lpstr>CBA</vt:lpstr>
      <vt:lpstr>PowerPoint Presentation</vt:lpstr>
      <vt:lpstr>PowerPoint Presentation</vt:lpstr>
      <vt:lpstr>CBA in Health Care</vt:lpstr>
      <vt:lpstr>CEA</vt:lpstr>
      <vt:lpstr>CUA &amp; QALYs</vt:lpstr>
      <vt:lpstr>PowerPoint Presentation</vt:lpstr>
      <vt:lpstr>DALY</vt:lpstr>
    </vt:vector>
  </TitlesOfParts>
  <Company>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365 – Intermediate Microeconomics</dc:title>
  <dc:creator>Reed Olsen</dc:creator>
  <cp:lastModifiedBy>ChpaAdm</cp:lastModifiedBy>
  <cp:revision>248</cp:revision>
  <dcterms:created xsi:type="dcterms:W3CDTF">2013-11-05T02:12:22Z</dcterms:created>
  <dcterms:modified xsi:type="dcterms:W3CDTF">2014-05-30T20:46:26Z</dcterms:modified>
</cp:coreProperties>
</file>